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65" r:id="rId2"/>
    <p:sldId id="367" r:id="rId3"/>
    <p:sldId id="366" r:id="rId4"/>
    <p:sldId id="374" r:id="rId5"/>
    <p:sldId id="370" r:id="rId6"/>
    <p:sldId id="373" r:id="rId7"/>
    <p:sldId id="369" r:id="rId8"/>
    <p:sldId id="371" r:id="rId9"/>
    <p:sldId id="382" r:id="rId10"/>
    <p:sldId id="257" r:id="rId11"/>
    <p:sldId id="372" r:id="rId12"/>
    <p:sldId id="256" r:id="rId13"/>
    <p:sldId id="375" r:id="rId14"/>
    <p:sldId id="385" r:id="rId15"/>
    <p:sldId id="386" r:id="rId16"/>
    <p:sldId id="376" r:id="rId17"/>
    <p:sldId id="258" r:id="rId18"/>
    <p:sldId id="378" r:id="rId19"/>
    <p:sldId id="380" r:id="rId20"/>
    <p:sldId id="379" r:id="rId21"/>
    <p:sldId id="381" r:id="rId22"/>
    <p:sldId id="259" r:id="rId23"/>
    <p:sldId id="266" r:id="rId24"/>
    <p:sldId id="364" r:id="rId25"/>
    <p:sldId id="393" r:id="rId26"/>
    <p:sldId id="395" r:id="rId27"/>
    <p:sldId id="396" r:id="rId28"/>
    <p:sldId id="394" r:id="rId29"/>
    <p:sldId id="261" r:id="rId30"/>
    <p:sldId id="384" r:id="rId31"/>
    <p:sldId id="363" r:id="rId32"/>
    <p:sldId id="262" r:id="rId33"/>
    <p:sldId id="263" r:id="rId34"/>
    <p:sldId id="390" r:id="rId35"/>
    <p:sldId id="264" r:id="rId36"/>
    <p:sldId id="387" r:id="rId37"/>
    <p:sldId id="269" r:id="rId38"/>
    <p:sldId id="355" r:id="rId39"/>
    <p:sldId id="361" r:id="rId40"/>
    <p:sldId id="362" r:id="rId41"/>
    <p:sldId id="360" r:id="rId42"/>
    <p:sldId id="356" r:id="rId43"/>
    <p:sldId id="391" r:id="rId44"/>
    <p:sldId id="397" r:id="rId45"/>
    <p:sldId id="377" r:id="rId46"/>
    <p:sldId id="392" r:id="rId47"/>
    <p:sldId id="270" r:id="rId48"/>
    <p:sldId id="358" r:id="rId49"/>
    <p:sldId id="271" r:id="rId50"/>
    <p:sldId id="359" r:id="rId51"/>
    <p:sldId id="398" r:id="rId52"/>
    <p:sldId id="399" r:id="rId53"/>
    <p:sldId id="265" r:id="rId54"/>
    <p:sldId id="267" r:id="rId55"/>
    <p:sldId id="268" r:id="rId56"/>
    <p:sldId id="388" r:id="rId57"/>
    <p:sldId id="341" r:id="rId58"/>
    <p:sldId id="345" r:id="rId59"/>
    <p:sldId id="389" r:id="rId60"/>
    <p:sldId id="346" r:id="rId61"/>
    <p:sldId id="348" r:id="rId62"/>
    <p:sldId id="347"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 ZR" initials="XZ" lastIdx="4" clrIdx="0">
    <p:extLst>
      <p:ext uri="{19B8F6BF-5375-455C-9EA6-DF929625EA0E}">
        <p15:presenceInfo xmlns:p15="http://schemas.microsoft.com/office/powerpoint/2012/main" userId="5564aa684cf8dd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C1E4"/>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46" autoAdjust="0"/>
  </p:normalViewPr>
  <p:slideViewPr>
    <p:cSldViewPr snapToGrid="0">
      <p:cViewPr varScale="1">
        <p:scale>
          <a:sx n="59" d="100"/>
          <a:sy n="59" d="100"/>
        </p:scale>
        <p:origin x="24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5T18:25:06.982" idx="4">
    <p:pos x="3350" y="23"/>
    <p:text>经典PINN仍然是无监督训练</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46E61-65BF-43F9-9CAB-BC0F39F1AB3B}" type="datetimeFigureOut">
              <a:rPr lang="zh-CN" altLang="en-US" smtClean="0"/>
              <a:t>2022/7/5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4C30A-8DE8-482A-9B92-28C8E04FA005}" type="slidenum">
              <a:rPr lang="zh-CN" altLang="en-US" smtClean="0"/>
              <a:t>‹#›</a:t>
            </a:fld>
            <a:endParaRPr lang="zh-CN" altLang="en-US"/>
          </a:p>
        </p:txBody>
      </p:sp>
    </p:spTree>
    <p:extLst>
      <p:ext uri="{BB962C8B-B14F-4D97-AF65-F5344CB8AC3E}">
        <p14:creationId xmlns:p14="http://schemas.microsoft.com/office/powerpoint/2010/main" val="24347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输入层   隐藏层   输出层</a:t>
            </a:r>
            <a:endParaRPr lang="en-US" altLang="zh-CN" dirty="0"/>
          </a:p>
          <a:p>
            <a:r>
              <a:rPr lang="zh-CN" altLang="en-US" dirty="0"/>
              <a:t>神经元</a:t>
            </a:r>
            <a:endParaRPr lang="en-US" altLang="zh-CN" dirty="0"/>
          </a:p>
          <a:p>
            <a:r>
              <a:rPr lang="zh-CN" altLang="en-US" dirty="0"/>
              <a:t>连接权值、偏置值   激活函数</a:t>
            </a:r>
            <a:endParaRPr lang="en-US" altLang="zh-CN" dirty="0"/>
          </a:p>
          <a:p>
            <a:r>
              <a:rPr lang="zh-CN" altLang="en-US" dirty="0"/>
              <a:t>运算规则：乘权值   加偏置值   汇聚求和   等值分流   激活函数运算</a:t>
            </a:r>
            <a:endParaRPr lang="en-US" altLang="zh-CN" dirty="0"/>
          </a:p>
          <a:p>
            <a:r>
              <a:rPr lang="zh-CN" altLang="en-US" dirty="0"/>
              <a:t>参考值</a:t>
            </a:r>
            <a:r>
              <a:rPr lang="en-US" altLang="zh-CN" dirty="0"/>
              <a:t>/</a:t>
            </a:r>
            <a:r>
              <a:rPr lang="zh-CN" altLang="en-US" dirty="0"/>
              <a:t>目标值：校正连接权值、偏置值（该过程称之为 “训练”）</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a:t>
            </a:fld>
            <a:endParaRPr lang="zh-CN" altLang="en-US"/>
          </a:p>
        </p:txBody>
      </p:sp>
    </p:spTree>
    <p:extLst>
      <p:ext uri="{BB962C8B-B14F-4D97-AF65-F5344CB8AC3E}">
        <p14:creationId xmlns:p14="http://schemas.microsoft.com/office/powerpoint/2010/main" val="1790497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线性无关性；完备性</a:t>
            </a:r>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11</a:t>
            </a:fld>
            <a:endParaRPr lang="zh-CN" altLang="en-US"/>
          </a:p>
        </p:txBody>
      </p:sp>
    </p:spTree>
    <p:extLst>
      <p:ext uri="{BB962C8B-B14F-4D97-AF65-F5344CB8AC3E}">
        <p14:creationId xmlns:p14="http://schemas.microsoft.com/office/powerpoint/2010/main" val="305456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线性无关性；完备性</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12</a:t>
            </a:fld>
            <a:endParaRPr lang="zh-CN" altLang="en-US"/>
          </a:p>
        </p:txBody>
      </p:sp>
    </p:spTree>
    <p:extLst>
      <p:ext uri="{BB962C8B-B14F-4D97-AF65-F5344CB8AC3E}">
        <p14:creationId xmlns:p14="http://schemas.microsoft.com/office/powerpoint/2010/main" val="34138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13</a:t>
            </a:fld>
            <a:endParaRPr lang="zh-CN" altLang="en-US"/>
          </a:p>
        </p:txBody>
      </p:sp>
    </p:spTree>
    <p:extLst>
      <p:ext uri="{BB962C8B-B14F-4D97-AF65-F5344CB8AC3E}">
        <p14:creationId xmlns:p14="http://schemas.microsoft.com/office/powerpoint/2010/main" val="340137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余弦基神经网络模型：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徐理英</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朱树人</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基于神经网络的常微分方程数值计算方法</a:t>
            </a:r>
            <a:r>
              <a:rPr lang="en-US" altLang="zh-CN" sz="1800" dirty="0">
                <a:effectLst/>
                <a:latin typeface="Times New Roman" panose="02020603050405020304" pitchFamily="18" charset="0"/>
                <a:ea typeface="宋体" panose="02010600030101010101" pitchFamily="2" charset="-122"/>
              </a:rPr>
              <a:t>[J].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湖南师范大学自然科学学报</a:t>
            </a:r>
            <a:r>
              <a:rPr lang="en-US" altLang="zh-CN" sz="1800" dirty="0">
                <a:effectLst/>
                <a:latin typeface="Times New Roman" panose="02020603050405020304" pitchFamily="18" charset="0"/>
                <a:ea typeface="宋体" panose="02010600030101010101" pitchFamily="2" charset="-122"/>
              </a:rPr>
              <a:t>, 2007, 30(3): 34-37.</a:t>
            </a:r>
          </a:p>
          <a:p>
            <a:r>
              <a:rPr lang="zh-CN" altLang="en-US" sz="1800" dirty="0">
                <a:effectLst/>
                <a:latin typeface="Times New Roman" panose="02020603050405020304" pitchFamily="18" charset="0"/>
                <a:ea typeface="宋体" panose="02010600030101010101" pitchFamily="2" charset="-122"/>
              </a:rPr>
              <a:t>勒让德神经网络：</a:t>
            </a:r>
            <a:r>
              <a:rPr lang="en-US" altLang="zh-CN" sz="1800" dirty="0">
                <a:effectLst/>
                <a:latin typeface="Times New Roman" panose="02020603050405020304" pitchFamily="18" charset="0"/>
                <a:ea typeface="宋体" panose="02010600030101010101" pitchFamily="2" charset="-122"/>
              </a:rPr>
              <a:t>MALL S, CHAKRAVERTY S. Application of Legendre Neural Network for Solving Ordinary Differential Equations[J]. Applied Soft Computing, 2016: 347-356.</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14</a:t>
            </a:fld>
            <a:endParaRPr lang="zh-CN" altLang="en-US"/>
          </a:p>
        </p:txBody>
      </p:sp>
    </p:spTree>
    <p:extLst>
      <p:ext uri="{BB962C8B-B14F-4D97-AF65-F5344CB8AC3E}">
        <p14:creationId xmlns:p14="http://schemas.microsoft.com/office/powerpoint/2010/main" val="374170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Zhang R F ,  </a:t>
            </a:r>
            <a:r>
              <a:rPr lang="en-US" altLang="zh-CN" dirty="0" err="1"/>
              <a:t>Bilige</a:t>
            </a:r>
            <a:r>
              <a:rPr lang="en-US" altLang="zh-CN" dirty="0"/>
              <a:t> S . Bilinear neural network method to obtain the exact analytical solutions of nonlinear partial differential equations and its application to p-</a:t>
            </a:r>
            <a:r>
              <a:rPr lang="en-US" altLang="zh-CN" dirty="0" err="1"/>
              <a:t>gBKP</a:t>
            </a:r>
            <a:r>
              <a:rPr lang="en-US" altLang="zh-CN" dirty="0"/>
              <a:t> equation[J]. Nonlinear Dynamics, 2019.</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15</a:t>
            </a:fld>
            <a:endParaRPr lang="zh-CN" altLang="en-US"/>
          </a:p>
        </p:txBody>
      </p:sp>
    </p:spTree>
    <p:extLst>
      <p:ext uri="{BB962C8B-B14F-4D97-AF65-F5344CB8AC3E}">
        <p14:creationId xmlns:p14="http://schemas.microsoft.com/office/powerpoint/2010/main" val="1780948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𝐴𝑁𝑁</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𝐴𝑁𝑁</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sSub>
                                    <m:sSubPr>
                                      <m:ctrlPr>
                                        <a:rPr lang="zh-CN"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b>
                                  </m:sSub>
                                </m:e>
                                <m:sup>
                                  <m:r>
                                    <a:rPr lang="en-US" altLang="zh-CN" i="1">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b="1" i="1">
                                  <a:latin typeface="Cambria Math" panose="02040503050406030204" pitchFamily="18" charset="0"/>
                                  <a:ea typeface="宋体" panose="02010600030101010101" pitchFamily="2" charset="-122"/>
                                  <a:cs typeface="Times New Roman" panose="02020603050405020304" pitchFamily="18" charset="0"/>
                                </a:rPr>
                                <m:t>𝑿</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e>
                      </m:nary>
                    </m:oMath>
                  </m:oMathPara>
                </a14:m>
                <a:endParaRPr lang="zh-CN" altLang="en-US" dirty="0"/>
              </a:p>
            </p:txBody>
          </p:sp>
        </mc:Choice>
        <mc:Fallback xmlns="">
          <p:sp>
            <p:nvSpPr>
              <p:cNvPr id="3" name="备注占位符 2"/>
              <p:cNvSpPr>
                <a:spLocks noGrp="1"/>
              </p:cNvSpPr>
              <p:nvPr>
                <p:ph type="body" idx="1"/>
              </p:nvPr>
            </p:nvSpPr>
            <p:spPr/>
            <p:txBody>
              <a:bodyPr/>
              <a:lstStyle/>
              <a:p>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𝑦</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𝐴𝑁𝑁</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i="0">
                    <a:effectLst/>
                    <a:latin typeface="Cambria Math" panose="02040503050406030204" pitchFamily="18" charset="0"/>
                  </a:rPr>
                  <a:t>∑1</a:t>
                </a:r>
                <a:r>
                  <a:rPr lang="en-US" altLang="zh-CN" sz="1200" i="0">
                    <a:effectLst/>
                    <a:latin typeface="Cambria Math" panose="02040503050406030204" pitchFamily="18" charset="0"/>
                  </a:rPr>
                  <a:t>_</a:t>
                </a:r>
                <a:r>
                  <a:rPr lang="zh-CN" altLang="zh-CN" sz="1200" i="0">
                    <a:effectLst/>
                    <a:latin typeface="Cambria Math" panose="020405030504060302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^𝑚▒〖𝑣</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𝜎</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𝑤</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𝑥+𝑏</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 〗</a:t>
                </a:r>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𝑦</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𝐴𝑁𝑁</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i="0">
                    <a:effectLst/>
                    <a:latin typeface="Cambria Math" panose="02040503050406030204" pitchFamily="18" charset="0"/>
                  </a:rPr>
                  <a:t>∑1</a:t>
                </a:r>
                <a:r>
                  <a:rPr lang="en-US" altLang="zh-CN" sz="1200" i="0">
                    <a:effectLst/>
                    <a:latin typeface="Cambria Math" panose="02040503050406030204" pitchFamily="18" charset="0"/>
                  </a:rPr>
                  <a:t>_</a:t>
                </a:r>
                <a:r>
                  <a:rPr lang="zh-CN" altLang="zh-CN" sz="1200" i="0">
                    <a:effectLst/>
                    <a:latin typeface="Cambria Math" panose="020405030504060302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𝑗=1</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^𝑚▒〖𝑣</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𝑗 </a:t>
                </a:r>
                <a:r>
                  <a:rPr lang="en-US" altLang="zh-CN" i="0">
                    <a:latin typeface="Cambria Math" panose="02040503050406030204" pitchFamily="18" charset="0"/>
                    <a:ea typeface="宋体" panose="02010600030101010101" pitchFamily="2" charset="-122"/>
                    <a:cs typeface="Times New Roman" panose="02020603050405020304" pitchFamily="18" charset="0"/>
                  </a:rPr>
                  <a:t>𝜎</a:t>
                </a:r>
                <a:r>
                  <a:rPr lang="zh-CN" altLang="zh-CN" i="0">
                    <a:latin typeface="Cambria Math" panose="02040503050406030204" pitchFamily="18" charset="0"/>
                    <a:ea typeface="宋体" panose="02010600030101010101" pitchFamily="2" charset="-122"/>
                    <a:cs typeface="Times New Roman" panose="02020603050405020304" pitchFamily="18" charset="0"/>
                  </a:rPr>
                  <a:t>(〖</a:t>
                </a:r>
                <a:r>
                  <a:rPr lang="en-US" altLang="zh-CN" b="1" i="0">
                    <a:latin typeface="Cambria Math" panose="02040503050406030204" pitchFamily="18" charset="0"/>
                    <a:ea typeface="宋体" panose="02010600030101010101" pitchFamily="2" charset="-122"/>
                    <a:cs typeface="Times New Roman" panose="02020603050405020304" pitchFamily="18" charset="0"/>
                  </a:rPr>
                  <a:t>𝑾</a:t>
                </a:r>
                <a:r>
                  <a:rPr lang="zh-CN" altLang="zh-CN" b="1" i="0">
                    <a:latin typeface="Cambria Math" panose="02040503050406030204" pitchFamily="18" charset="0"/>
                    <a:ea typeface="宋体" panose="02010600030101010101" pitchFamily="2" charset="-122"/>
                    <a:cs typeface="Times New Roman" panose="02020603050405020304" pitchFamily="18" charset="0"/>
                  </a:rPr>
                  <a:t>_</a:t>
                </a:r>
                <a:r>
                  <a:rPr lang="en-US" altLang="zh-CN" b="1" i="0">
                    <a:latin typeface="Cambria Math" panose="02040503050406030204" pitchFamily="18" charset="0"/>
                    <a:ea typeface="宋体" panose="02010600030101010101" pitchFamily="2" charset="-122"/>
                    <a:cs typeface="Times New Roman" panose="02020603050405020304" pitchFamily="18" charset="0"/>
                  </a:rPr>
                  <a:t>𝒋</a:t>
                </a:r>
                <a:r>
                  <a:rPr lang="zh-CN" altLang="zh-CN" b="1" i="0">
                    <a:latin typeface="Cambria Math" panose="02040503050406030204" pitchFamily="18" charset="0"/>
                    <a:ea typeface="宋体" panose="02010600030101010101" pitchFamily="2" charset="-122"/>
                    <a:cs typeface="Times New Roman" panose="02020603050405020304" pitchFamily="18" charset="0"/>
                  </a:rPr>
                  <a:t>〗^</a:t>
                </a:r>
                <a:r>
                  <a:rPr lang="en-US" altLang="zh-CN" i="0">
                    <a:latin typeface="Cambria Math" panose="02040503050406030204" pitchFamily="18" charset="0"/>
                    <a:ea typeface="宋体" panose="02010600030101010101" pitchFamily="2" charset="-122"/>
                    <a:cs typeface="Times New Roman" panose="02020603050405020304" pitchFamily="18" charset="0"/>
                  </a:rPr>
                  <a:t>𝑇</a:t>
                </a:r>
                <a:r>
                  <a:rPr lang="en-US" altLang="zh-CN" b="1" i="0">
                    <a:latin typeface="Cambria Math" panose="02040503050406030204" pitchFamily="18" charset="0"/>
                    <a:ea typeface="宋体" panose="02010600030101010101" pitchFamily="2" charset="-122"/>
                    <a:cs typeface="Times New Roman" panose="02020603050405020304" pitchFamily="18" charset="0"/>
                  </a:rPr>
                  <a:t> 𝑿</a:t>
                </a:r>
                <a:r>
                  <a:rPr lang="en-US" altLang="zh-CN" i="0">
                    <a:latin typeface="Cambria Math" panose="02040503050406030204" pitchFamily="18" charset="0"/>
                    <a:ea typeface="宋体" panose="02010600030101010101" pitchFamily="2" charset="-122"/>
                    <a:cs typeface="Times New Roman" panose="02020603050405020304" pitchFamily="18" charset="0"/>
                  </a:rPr>
                  <a:t>+𝑏</a:t>
                </a:r>
                <a:r>
                  <a:rPr lang="zh-CN" altLang="zh-CN" i="0">
                    <a:latin typeface="Cambria Math" panose="02040503050406030204" pitchFamily="18" charset="0"/>
                    <a:ea typeface="宋体" panose="02010600030101010101" pitchFamily="2" charset="-122"/>
                    <a:cs typeface="Times New Roman" panose="02020603050405020304" pitchFamily="18" charset="0"/>
                  </a:rPr>
                  <a:t>_</a:t>
                </a:r>
                <a:r>
                  <a:rPr lang="en-US" altLang="zh-CN" i="0">
                    <a:latin typeface="Cambria Math" panose="02040503050406030204" pitchFamily="18" charset="0"/>
                    <a:ea typeface="宋体" panose="02010600030101010101" pitchFamily="2" charset="-122"/>
                    <a:cs typeface="Times New Roman" panose="02020603050405020304" pitchFamily="18" charset="0"/>
                  </a:rPr>
                  <a:t>𝑗 ) </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5"/>
          </p:nvPr>
        </p:nvSpPr>
        <p:spPr/>
        <p:txBody>
          <a:bodyPr/>
          <a:lstStyle/>
          <a:p>
            <a:fld id="{59D4C30A-8DE8-482A-9B92-28C8E04FA005}" type="slidenum">
              <a:rPr lang="zh-CN" altLang="en-US" smtClean="0"/>
              <a:t>16</a:t>
            </a:fld>
            <a:endParaRPr lang="zh-CN" altLang="en-US"/>
          </a:p>
        </p:txBody>
      </p:sp>
    </p:spTree>
    <p:extLst>
      <p:ext uri="{BB962C8B-B14F-4D97-AF65-F5344CB8AC3E}">
        <p14:creationId xmlns:p14="http://schemas.microsoft.com/office/powerpoint/2010/main" val="2527845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暂时不考虑边界条件</a:t>
            </a:r>
            <a:endParaRPr lang="en-US" altLang="zh-CN" dirty="0"/>
          </a:p>
          <a:p>
            <a:endParaRPr lang="en-US" altLang="zh-CN" dirty="0"/>
          </a:p>
          <a:p>
            <a:r>
              <a:rPr lang="zh-CN" altLang="en-US" dirty="0"/>
              <a:t>未使用参考值（可由传统数值求解器提供），是无监督训练</a:t>
            </a:r>
            <a:endParaRPr lang="en-US" altLang="zh-CN" dirty="0"/>
          </a:p>
          <a:p>
            <a:endParaRPr lang="en-US" altLang="zh-CN" dirty="0"/>
          </a:p>
          <a:p>
            <a:r>
              <a:rPr lang="zh-CN" altLang="en-US" dirty="0"/>
              <a:t>微分方程残差</a:t>
            </a:r>
            <a:r>
              <a:rPr lang="en-US" altLang="zh-CN" dirty="0"/>
              <a:t>——</a:t>
            </a:r>
            <a:r>
              <a:rPr lang="zh-CN" altLang="en-US" dirty="0"/>
              <a:t>损失函数（单个样本）</a:t>
            </a:r>
            <a:endParaRPr lang="en-US" altLang="zh-CN" dirty="0"/>
          </a:p>
          <a:p>
            <a:r>
              <a:rPr lang="zh-CN" altLang="en-US" dirty="0"/>
              <a:t>目标函数（整个样本集）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17</a:t>
            </a:fld>
            <a:endParaRPr lang="zh-CN" altLang="en-US"/>
          </a:p>
        </p:txBody>
      </p:sp>
    </p:spTree>
    <p:extLst>
      <p:ext uri="{BB962C8B-B14F-4D97-AF65-F5344CB8AC3E}">
        <p14:creationId xmlns:p14="http://schemas.microsoft.com/office/powerpoint/2010/main" val="4047949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和神经网络在其他领域的应用场景不同，神经网络数值解</a:t>
            </a:r>
            <a:r>
              <a:rPr lang="en-US" altLang="zh-CN" dirty="0"/>
              <a:t>PDE</a:t>
            </a:r>
            <a:r>
              <a:rPr lang="zh-CN" altLang="en-US" dirty="0"/>
              <a:t>，数据集来源不成问题（可自由选取任意数量的计算结点）</a:t>
            </a:r>
            <a:endParaRPr lang="en-US" altLang="zh-CN" dirty="0"/>
          </a:p>
          <a:p>
            <a:endParaRPr lang="en-US" altLang="zh-CN" dirty="0"/>
          </a:p>
          <a:p>
            <a:r>
              <a:rPr lang="zh-CN" altLang="en-US" dirty="0"/>
              <a:t>划分网格即均匀采样（若工程需要特定位置点上的解）；随机采样（蒙特卡洛误差）；重点采样（</a:t>
            </a:r>
            <a:r>
              <a:rPr lang="en-US" altLang="zh-CN" sz="1800" dirty="0">
                <a:effectLst/>
                <a:latin typeface="Times New Roman" panose="02020603050405020304" pitchFamily="18" charset="0"/>
                <a:ea typeface="宋体" panose="02010600030101010101" pitchFamily="2" charset="-122"/>
              </a:rPr>
              <a:t>important sampling</a:t>
            </a:r>
            <a:r>
              <a:rPr lang="zh-CN" altLang="en-US" dirty="0"/>
              <a:t>）；深度自适应采样（</a:t>
            </a:r>
            <a:r>
              <a:rPr lang="en-US" altLang="zh-CN" dirty="0"/>
              <a:t>DAS</a:t>
            </a:r>
            <a:r>
              <a:rPr lang="zh-CN" altLang="en-US" dirty="0"/>
              <a:t>）</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18</a:t>
            </a:fld>
            <a:endParaRPr lang="zh-CN" altLang="en-US"/>
          </a:p>
        </p:txBody>
      </p:sp>
    </p:spTree>
    <p:extLst>
      <p:ext uri="{BB962C8B-B14F-4D97-AF65-F5344CB8AC3E}">
        <p14:creationId xmlns:p14="http://schemas.microsoft.com/office/powerpoint/2010/main" val="1914424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孤立峰周围应该多采点，类似于网格局部加密</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19</a:t>
            </a:fld>
            <a:endParaRPr lang="zh-CN" altLang="en-US"/>
          </a:p>
        </p:txBody>
      </p:sp>
    </p:spTree>
    <p:extLst>
      <p:ext uri="{BB962C8B-B14F-4D97-AF65-F5344CB8AC3E}">
        <p14:creationId xmlns:p14="http://schemas.microsoft.com/office/powerpoint/2010/main" val="182689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可先用梯度下降法提供一个较好的初值，再由其他优化算法进一步迭代更新</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21</a:t>
            </a:fld>
            <a:endParaRPr lang="zh-CN" altLang="en-US"/>
          </a:p>
        </p:txBody>
      </p:sp>
    </p:spTree>
    <p:extLst>
      <p:ext uri="{BB962C8B-B14F-4D97-AF65-F5344CB8AC3E}">
        <p14:creationId xmlns:p14="http://schemas.microsoft.com/office/powerpoint/2010/main" val="267133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基本单元</a:t>
            </a:r>
            <a:endParaRPr lang="en-US" altLang="zh-CN" dirty="0"/>
          </a:p>
          <a:p>
            <a:r>
              <a:rPr lang="zh-CN" altLang="en-US" dirty="0"/>
              <a:t>偏置值 增广后即可归入连接权值范畴</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a:t>
            </a:fld>
            <a:endParaRPr lang="zh-CN" altLang="en-US"/>
          </a:p>
        </p:txBody>
      </p:sp>
    </p:spTree>
    <p:extLst>
      <p:ext uri="{BB962C8B-B14F-4D97-AF65-F5344CB8AC3E}">
        <p14:creationId xmlns:p14="http://schemas.microsoft.com/office/powerpoint/2010/main" val="2690858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以梯度下降法为例</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22</a:t>
            </a:fld>
            <a:endParaRPr lang="zh-CN" altLang="en-US"/>
          </a:p>
        </p:txBody>
      </p:sp>
    </p:spTree>
    <p:extLst>
      <p:ext uri="{BB962C8B-B14F-4D97-AF65-F5344CB8AC3E}">
        <p14:creationId xmlns:p14="http://schemas.microsoft.com/office/powerpoint/2010/main" val="1578771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卷积运算、相关运算、滤波、谱估计等都可以通过</a:t>
            </a:r>
            <a:r>
              <a:rPr lang="en-US" altLang="zh-CN" dirty="0"/>
              <a:t>DFT</a:t>
            </a:r>
            <a:r>
              <a:rPr lang="zh-CN" altLang="en-US" dirty="0"/>
              <a:t>实现</a:t>
            </a:r>
            <a:endParaRPr lang="en-US" altLang="zh-CN" dirty="0"/>
          </a:p>
          <a:p>
            <a:r>
              <a:rPr lang="en-US" altLang="zh-CN" dirty="0"/>
              <a:t>FFT</a:t>
            </a:r>
            <a:r>
              <a:rPr lang="zh-CN" altLang="en-US" dirty="0"/>
              <a:t>是</a:t>
            </a:r>
            <a:r>
              <a:rPr lang="en-US" altLang="zh-CN" dirty="0"/>
              <a:t>DFT</a:t>
            </a:r>
            <a:r>
              <a:rPr lang="zh-CN" altLang="en-US" dirty="0"/>
              <a:t>的快速算法，减小了</a:t>
            </a:r>
            <a:r>
              <a:rPr lang="en-US" altLang="zh-CN" dirty="0"/>
              <a:t>DFT</a:t>
            </a:r>
            <a:r>
              <a:rPr lang="zh-CN" altLang="en-US" dirty="0"/>
              <a:t>的计算量</a:t>
            </a:r>
            <a:endParaRPr lang="en-US" altLang="zh-CN" dirty="0"/>
          </a:p>
          <a:p>
            <a:endParaRPr lang="en-US" altLang="zh-CN" dirty="0"/>
          </a:p>
          <a:p>
            <a:r>
              <a:rPr lang="zh-CN" altLang="en-US" dirty="0"/>
              <a:t>网络隐藏层较多时，按照链式法则逐个计算误差对连接权值的偏导数非常繁琐，通过引入局部梯度这一概念，发现了链式法则应用于网络结构时的计算规律性此即为</a:t>
            </a:r>
            <a:r>
              <a:rPr lang="en-US" altLang="zh-CN" dirty="0"/>
              <a:t>BP</a:t>
            </a:r>
            <a:r>
              <a:rPr lang="zh-CN" altLang="en-US" dirty="0"/>
              <a:t>算法，即</a:t>
            </a:r>
            <a:r>
              <a:rPr lang="en-US" altLang="zh-CN" dirty="0"/>
              <a:t>BP</a:t>
            </a:r>
            <a:r>
              <a:rPr lang="zh-CN" altLang="en-US" dirty="0"/>
              <a:t>算法是链式法则在网络结构中的具体的、快速的、简便的计算方式</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23</a:t>
            </a:fld>
            <a:endParaRPr lang="zh-CN" altLang="en-US"/>
          </a:p>
        </p:txBody>
      </p:sp>
    </p:spTree>
    <p:extLst>
      <p:ext uri="{BB962C8B-B14F-4D97-AF65-F5344CB8AC3E}">
        <p14:creationId xmlns:p14="http://schemas.microsoft.com/office/powerpoint/2010/main" val="1119001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递归计算局部梯度，从最靠近输出层的隐藏层开始（该部分相当于单隐层结构），由远及近朝输入层方向逐层计算各隐藏层的局部梯度</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24</a:t>
            </a:fld>
            <a:endParaRPr lang="zh-CN" altLang="en-US"/>
          </a:p>
        </p:txBody>
      </p:sp>
    </p:spTree>
    <p:extLst>
      <p:ext uri="{BB962C8B-B14F-4D97-AF65-F5344CB8AC3E}">
        <p14:creationId xmlns:p14="http://schemas.microsoft.com/office/powerpoint/2010/main" val="2584196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引入“局部梯度”这一中间变量   可凸显   链式法则应用于多层网络结构时的   规律性</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27</a:t>
            </a:fld>
            <a:endParaRPr lang="zh-CN" altLang="en-US"/>
          </a:p>
        </p:txBody>
      </p:sp>
    </p:spTree>
    <p:extLst>
      <p:ext uri="{BB962C8B-B14F-4D97-AF65-F5344CB8AC3E}">
        <p14:creationId xmlns:p14="http://schemas.microsoft.com/office/powerpoint/2010/main" val="1766114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即为</a:t>
            </a:r>
            <a:r>
              <a:rPr lang="en-US" altLang="zh-CN" dirty="0" err="1"/>
              <a:t>Matlab</a:t>
            </a:r>
            <a:r>
              <a:rPr lang="zh-CN" altLang="en-US" dirty="0"/>
              <a:t>中的元素对元素的乘法运算</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28</a:t>
            </a:fld>
            <a:endParaRPr lang="zh-CN" altLang="en-US"/>
          </a:p>
        </p:txBody>
      </p:sp>
    </p:spTree>
    <p:extLst>
      <p:ext uri="{BB962C8B-B14F-4D97-AF65-F5344CB8AC3E}">
        <p14:creationId xmlns:p14="http://schemas.microsoft.com/office/powerpoint/2010/main" val="5215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邱锡鹏</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神经网络与深度学习</a:t>
            </a:r>
            <a:r>
              <a:rPr lang="en-US" altLang="zh-CN" sz="1800" dirty="0">
                <a:effectLst/>
                <a:latin typeface="Times New Roman" panose="02020603050405020304" pitchFamily="18" charset="0"/>
                <a:ea typeface="宋体" panose="02010600030101010101" pitchFamily="2" charset="-122"/>
              </a:rPr>
              <a:t>[M].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机械工业出版社</a:t>
            </a:r>
            <a:r>
              <a:rPr lang="en-US" altLang="zh-CN" sz="1800" dirty="0">
                <a:effectLst/>
                <a:latin typeface="Times New Roman" panose="02020603050405020304" pitchFamily="18" charset="0"/>
                <a:ea typeface="宋体" panose="02010600030101010101" pitchFamily="2" charset="-122"/>
              </a:rPr>
              <a:t>, 2020</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29</a:t>
            </a:fld>
            <a:endParaRPr lang="zh-CN" altLang="en-US"/>
          </a:p>
        </p:txBody>
      </p:sp>
    </p:spTree>
    <p:extLst>
      <p:ext uri="{BB962C8B-B14F-4D97-AF65-F5344CB8AC3E}">
        <p14:creationId xmlns:p14="http://schemas.microsoft.com/office/powerpoint/2010/main" val="2866931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同时记录当前每一个基本操作的导数值，然后根据需要将相应的导数值通过链式法则组合起来</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30</a:t>
            </a:fld>
            <a:endParaRPr lang="zh-CN" altLang="en-US"/>
          </a:p>
        </p:txBody>
      </p:sp>
    </p:spTree>
    <p:extLst>
      <p:ext uri="{BB962C8B-B14F-4D97-AF65-F5344CB8AC3E}">
        <p14:creationId xmlns:p14="http://schemas.microsoft.com/office/powerpoint/2010/main" val="836883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多层网络，</a:t>
                </a:r>
                <a14:m>
                  <m:oMath xmlns:m="http://schemas.openxmlformats.org/officeDocument/2006/math">
                    <m:f>
                      <m:fPr>
                        <m:ctrlPr>
                          <a:rPr lang="zh-CN" altLang="en-US" sz="1200" i="1" smtClean="0">
                            <a:solidFill>
                              <a:schemeClr val="tx1"/>
                            </a:solidFill>
                            <a:latin typeface="Cambria Math" panose="02040503050406030204" pitchFamily="18" charset="0"/>
                          </a:rPr>
                        </m:ctrlPr>
                      </m:fPr>
                      <m:num>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zh-CN" altLang="en-US" sz="1200" i="1">
                                <a:solidFill>
                                  <a:schemeClr val="tx1"/>
                                </a:solidFill>
                                <a:latin typeface="Cambria Math" panose="02040503050406030204" pitchFamily="18" charset="0"/>
                              </a:rPr>
                              <m:t>𝑅</m:t>
                            </m:r>
                          </m:e>
                          <m:sub>
                            <m:r>
                              <a:rPr lang="zh-CN" altLang="en-US" sz="1200" i="1">
                                <a:solidFill>
                                  <a:schemeClr val="tx1"/>
                                </a:solidFill>
                                <a:latin typeface="Cambria Math" panose="02040503050406030204" pitchFamily="18" charset="0"/>
                              </a:rPr>
                              <m:t>𝑖</m:t>
                            </m:r>
                          </m:sub>
                        </m:sSub>
                      </m:num>
                      <m:den>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zh-CN" altLang="en-US" sz="1200" i="1">
                                <a:solidFill>
                                  <a:schemeClr val="tx1"/>
                                </a:solidFill>
                                <a:latin typeface="Cambria Math" panose="02040503050406030204" pitchFamily="18" charset="0"/>
                              </a:rPr>
                              <m:t>𝑤</m:t>
                            </m:r>
                          </m:e>
                          <m:sub>
                            <m:r>
                              <a:rPr lang="zh-CN" altLang="en-US" sz="1200" i="1">
                                <a:solidFill>
                                  <a:schemeClr val="tx1"/>
                                </a:solidFill>
                                <a:latin typeface="Cambria Math" panose="02040503050406030204" pitchFamily="18" charset="0"/>
                              </a:rPr>
                              <m:t>𝑘</m:t>
                            </m:r>
                          </m:sub>
                        </m:sSub>
                      </m:den>
                    </m:f>
                  </m:oMath>
                </a14:m>
                <a:r>
                  <a:rPr lang="zh-CN" altLang="en-US" dirty="0"/>
                  <a:t>、</a:t>
                </a:r>
                <a14:m>
                  <m:oMath xmlns:m="http://schemas.openxmlformats.org/officeDocument/2006/math">
                    <m:f>
                      <m:fPr>
                        <m:ctrlPr>
                          <a:rPr lang="zh-CN" altLang="en-US" sz="1200" i="1" smtClean="0">
                            <a:solidFill>
                              <a:schemeClr val="tx1"/>
                            </a:solidFill>
                            <a:latin typeface="Cambria Math" panose="02040503050406030204" pitchFamily="18" charset="0"/>
                          </a:rPr>
                        </m:ctrlPr>
                      </m:fPr>
                      <m:num>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zh-CN" altLang="en-US" sz="1200" i="1">
                                <a:solidFill>
                                  <a:schemeClr val="tx1"/>
                                </a:solidFill>
                                <a:latin typeface="Cambria Math" panose="02040503050406030204" pitchFamily="18" charset="0"/>
                              </a:rPr>
                              <m:t>𝑅</m:t>
                            </m:r>
                          </m:e>
                          <m:sub>
                            <m:r>
                              <a:rPr lang="zh-CN" altLang="en-US" sz="1200" i="1">
                                <a:solidFill>
                                  <a:schemeClr val="tx1"/>
                                </a:solidFill>
                                <a:latin typeface="Cambria Math" panose="02040503050406030204" pitchFamily="18" charset="0"/>
                              </a:rPr>
                              <m:t>𝑖</m:t>
                            </m:r>
                          </m:sub>
                        </m:sSub>
                      </m:num>
                      <m:den>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𝑏</m:t>
                            </m:r>
                          </m:e>
                          <m:sub>
                            <m:r>
                              <a:rPr lang="zh-CN" altLang="en-US" sz="1200" i="1">
                                <a:solidFill>
                                  <a:schemeClr val="tx1"/>
                                </a:solidFill>
                                <a:latin typeface="Cambria Math" panose="02040503050406030204" pitchFamily="18" charset="0"/>
                              </a:rPr>
                              <m:t>𝑘</m:t>
                            </m:r>
                          </m:sub>
                        </m:sSub>
                      </m:den>
                    </m:f>
                  </m:oMath>
                </a14:m>
                <a:r>
                  <a:rPr lang="zh-CN" altLang="en-US" dirty="0"/>
                  <a:t>的链式法则较为复杂，需要借助</a:t>
                </a:r>
                <a:r>
                  <a:rPr lang="en-US" altLang="zh-CN" dirty="0"/>
                  <a:t>BP</a:t>
                </a:r>
                <a:r>
                  <a:rPr lang="zh-CN" altLang="en-US" dirty="0"/>
                  <a:t>算法，</a:t>
                </a:r>
                <a:r>
                  <a:rPr lang="en-US" altLang="zh-CN" dirty="0"/>
                  <a:t>BP</a:t>
                </a:r>
                <a:r>
                  <a:rPr lang="zh-CN" altLang="en-US" dirty="0"/>
                  <a:t>算法过程中各层的导数值由自动微分技术负责实现</a:t>
                </a:r>
              </a:p>
            </p:txBody>
          </p:sp>
        </mc:Choice>
        <mc:Fallback xmlns="">
          <p:sp>
            <p:nvSpPr>
              <p:cNvPr id="3" name="备注占位符 2"/>
              <p:cNvSpPr>
                <a:spLocks noGrp="1"/>
              </p:cNvSpPr>
              <p:nvPr>
                <p:ph type="body" idx="1"/>
              </p:nvPr>
            </p:nvSpPr>
            <p:spPr/>
            <p:txBody>
              <a:bodyPr/>
              <a:lstStyle/>
              <a:p>
                <a:r>
                  <a:rPr lang="zh-CN" altLang="en-US" dirty="0"/>
                  <a:t>多层网络，</a:t>
                </a:r>
                <a:r>
                  <a:rPr lang="zh-CN" altLang="en-US" sz="1200" i="0">
                    <a:solidFill>
                      <a:schemeClr val="tx1"/>
                    </a:solidFill>
                    <a:latin typeface="Cambria Math" panose="02040503050406030204" pitchFamily="18" charset="0"/>
                  </a:rPr>
                  <a:t>(𝜕𝑅_𝑖)/(𝜕𝑤_𝑘 )</a:t>
                </a:r>
                <a:r>
                  <a:rPr lang="zh-CN" altLang="en-US" dirty="0"/>
                  <a:t>、</a:t>
                </a:r>
                <a:r>
                  <a:rPr lang="zh-CN" altLang="en-US" sz="1200" i="0">
                    <a:solidFill>
                      <a:schemeClr val="tx1"/>
                    </a:solidFill>
                    <a:latin typeface="Cambria Math" panose="02040503050406030204" pitchFamily="18" charset="0"/>
                  </a:rPr>
                  <a:t>(𝜕𝑅_𝑖)/(𝜕</a:t>
                </a:r>
                <a:r>
                  <a:rPr lang="en-US" altLang="zh-CN" sz="1200" b="0" i="0">
                    <a:solidFill>
                      <a:schemeClr val="tx1"/>
                    </a:solidFill>
                    <a:latin typeface="Cambria Math" panose="02040503050406030204" pitchFamily="18" charset="0"/>
                  </a:rPr>
                  <a:t>𝑏</a:t>
                </a:r>
                <a:r>
                  <a:rPr lang="zh-CN" altLang="en-US" sz="1200" b="0" i="0">
                    <a:solidFill>
                      <a:schemeClr val="tx1"/>
                    </a:solidFill>
                    <a:latin typeface="Cambria Math" panose="02040503050406030204" pitchFamily="18" charset="0"/>
                  </a:rPr>
                  <a:t>_</a:t>
                </a:r>
                <a:r>
                  <a:rPr lang="zh-CN" altLang="en-US" sz="1200" i="0">
                    <a:solidFill>
                      <a:schemeClr val="tx1"/>
                    </a:solidFill>
                    <a:latin typeface="Cambria Math" panose="02040503050406030204" pitchFamily="18" charset="0"/>
                  </a:rPr>
                  <a:t>𝑘 )</a:t>
                </a:r>
                <a:r>
                  <a:rPr lang="zh-CN" altLang="en-US" dirty="0"/>
                  <a:t>的链式法则较为复杂，需要借助</a:t>
                </a:r>
                <a:r>
                  <a:rPr lang="en-US" altLang="zh-CN" dirty="0"/>
                  <a:t>BP</a:t>
                </a:r>
                <a:r>
                  <a:rPr lang="zh-CN" altLang="en-US" dirty="0"/>
                  <a:t>算法，</a:t>
                </a:r>
                <a:r>
                  <a:rPr lang="en-US" altLang="zh-CN" dirty="0"/>
                  <a:t>BP</a:t>
                </a:r>
                <a:r>
                  <a:rPr lang="zh-CN" altLang="en-US" dirty="0"/>
                  <a:t>算法过程中各层的导数值由自动微分技术负责实现</a:t>
                </a:r>
              </a:p>
            </p:txBody>
          </p:sp>
        </mc:Fallback>
      </mc:AlternateContent>
      <p:sp>
        <p:nvSpPr>
          <p:cNvPr id="4" name="灯片编号占位符 3"/>
          <p:cNvSpPr>
            <a:spLocks noGrp="1"/>
          </p:cNvSpPr>
          <p:nvPr>
            <p:ph type="sldNum" sz="quarter" idx="5"/>
          </p:nvPr>
        </p:nvSpPr>
        <p:spPr/>
        <p:txBody>
          <a:bodyPr/>
          <a:lstStyle/>
          <a:p>
            <a:fld id="{59D4C30A-8DE8-482A-9B92-28C8E04FA005}" type="slidenum">
              <a:rPr lang="zh-CN" altLang="en-US" smtClean="0"/>
              <a:t>31</a:t>
            </a:fld>
            <a:endParaRPr lang="zh-CN" altLang="en-US"/>
          </a:p>
        </p:txBody>
      </p:sp>
    </p:spTree>
    <p:extLst>
      <p:ext uri="{BB962C8B-B14F-4D97-AF65-F5344CB8AC3E}">
        <p14:creationId xmlns:p14="http://schemas.microsoft.com/office/powerpoint/2010/main" val="626586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PINN</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32</a:t>
            </a:fld>
            <a:endParaRPr lang="zh-CN" altLang="en-US"/>
          </a:p>
        </p:txBody>
      </p:sp>
    </p:spTree>
    <p:extLst>
      <p:ext uri="{BB962C8B-B14F-4D97-AF65-F5344CB8AC3E}">
        <p14:creationId xmlns:p14="http://schemas.microsoft.com/office/powerpoint/2010/main" val="104228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嵌入物理信息的 </a:t>
            </a:r>
            <a:r>
              <a:rPr lang="en-US" altLang="zh-CN" dirty="0"/>
              <a:t>/ </a:t>
            </a:r>
            <a:r>
              <a:rPr lang="zh-CN" altLang="en-US" dirty="0"/>
              <a:t>物理知情的 </a:t>
            </a:r>
            <a:r>
              <a:rPr lang="en-US" altLang="zh-CN" dirty="0"/>
              <a:t>/ </a:t>
            </a:r>
            <a:r>
              <a:rPr lang="zh-CN" altLang="en-US" dirty="0"/>
              <a:t>基于物理信息的 神经网络 （物理信息神经网络）</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33</a:t>
            </a:fld>
            <a:endParaRPr lang="zh-CN" altLang="en-US"/>
          </a:p>
        </p:txBody>
      </p:sp>
    </p:spTree>
    <p:extLst>
      <p:ext uri="{BB962C8B-B14F-4D97-AF65-F5344CB8AC3E}">
        <p14:creationId xmlns:p14="http://schemas.microsoft.com/office/powerpoint/2010/main" val="29256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dirty="0" err="1">
                <a:latin typeface="Times New Roman" panose="02020603050405020304" pitchFamily="18" charset="0"/>
              </a:rPr>
              <a:t>ReLU</a:t>
            </a:r>
            <a:r>
              <a:rPr lang="zh-CN" altLang="en-US" sz="1200" dirty="0">
                <a:latin typeface="Times New Roman" panose="02020603050405020304" pitchFamily="18" charset="0"/>
              </a:rPr>
              <a:t>激活函数求导不涉及浮点运算，所以速度更快。在</a:t>
            </a:r>
            <a:r>
              <a:rPr lang="en-US" altLang="zh-CN" sz="1200" dirty="0">
                <a:latin typeface="Times New Roman" panose="02020603050405020304" pitchFamily="18" charset="0"/>
              </a:rPr>
              <a:t>z</a:t>
            </a:r>
            <a:r>
              <a:rPr lang="zh-CN" altLang="en-US" sz="1200" dirty="0">
                <a:latin typeface="Times New Roman" panose="02020603050405020304" pitchFamily="18" charset="0"/>
              </a:rPr>
              <a:t>大于零时梯度始终为</a:t>
            </a:r>
            <a:r>
              <a:rPr lang="en-US" altLang="zh-CN" sz="1200" dirty="0">
                <a:latin typeface="Times New Roman" panose="02020603050405020304" pitchFamily="18" charset="0"/>
              </a:rPr>
              <a:t>1</a:t>
            </a:r>
            <a:r>
              <a:rPr lang="zh-CN" altLang="en-US" sz="1200" dirty="0">
                <a:latin typeface="Times New Roman" panose="02020603050405020304" pitchFamily="18" charset="0"/>
              </a:rPr>
              <a:t>；在</a:t>
            </a:r>
            <a:r>
              <a:rPr lang="en-US" altLang="zh-CN" sz="1200" dirty="0">
                <a:latin typeface="Times New Roman" panose="02020603050405020304" pitchFamily="18" charset="0"/>
              </a:rPr>
              <a:t>z</a:t>
            </a:r>
            <a:r>
              <a:rPr lang="zh-CN" altLang="en-US" sz="1200" dirty="0">
                <a:latin typeface="Times New Roman" panose="02020603050405020304" pitchFamily="18" charset="0"/>
              </a:rPr>
              <a:t>小于零时梯度始终为</a:t>
            </a:r>
            <a:r>
              <a:rPr lang="en-US" altLang="zh-CN" sz="1200" dirty="0">
                <a:latin typeface="Times New Roman" panose="02020603050405020304" pitchFamily="18" charset="0"/>
              </a:rPr>
              <a:t>0</a:t>
            </a:r>
            <a:r>
              <a:rPr lang="zh-CN" altLang="en-US" sz="1200" dirty="0">
                <a:latin typeface="Times New Roman" panose="02020603050405020304" pitchFamily="18" charset="0"/>
              </a:rPr>
              <a:t>；</a:t>
            </a:r>
            <a:r>
              <a:rPr lang="en-US" altLang="zh-CN" sz="1200" dirty="0">
                <a:latin typeface="Times New Roman" panose="02020603050405020304" pitchFamily="18" charset="0"/>
              </a:rPr>
              <a:t>z</a:t>
            </a:r>
            <a:r>
              <a:rPr lang="zh-CN" altLang="en-US" sz="1200" dirty="0">
                <a:latin typeface="Times New Roman" panose="02020603050405020304" pitchFamily="18" charset="0"/>
              </a:rPr>
              <a:t>等于零时的梯度可以当成</a:t>
            </a:r>
            <a:r>
              <a:rPr lang="en-US" altLang="zh-CN" sz="1200" dirty="0">
                <a:latin typeface="Times New Roman" panose="02020603050405020304" pitchFamily="18" charset="0"/>
              </a:rPr>
              <a:t>1</a:t>
            </a:r>
            <a:r>
              <a:rPr lang="zh-CN" altLang="en-US" sz="1200" dirty="0">
                <a:latin typeface="Times New Roman" panose="02020603050405020304" pitchFamily="18" charset="0"/>
              </a:rPr>
              <a:t>也可以当成</a:t>
            </a:r>
            <a:r>
              <a:rPr lang="en-US" altLang="zh-CN" sz="1200" dirty="0">
                <a:latin typeface="Times New Roman" panose="02020603050405020304" pitchFamily="18" charset="0"/>
              </a:rPr>
              <a:t>0</a:t>
            </a:r>
            <a:r>
              <a:rPr lang="zh-CN" altLang="en-US" sz="1200" dirty="0">
                <a:latin typeface="Times New Roman" panose="02020603050405020304" pitchFamily="18" charset="0"/>
              </a:rPr>
              <a:t>，实际应用中并不影响。</a:t>
            </a:r>
            <a:endParaRPr lang="en-US" altLang="zh-CN" sz="1200" dirty="0">
              <a:latin typeface="Times New Roman" panose="02020603050405020304" pitchFamily="18" charset="0"/>
            </a:endParaRPr>
          </a:p>
          <a:p>
            <a:pPr algn="just"/>
            <a:endParaRPr lang="zh-CN" altLang="en-US" sz="1200" dirty="0">
              <a:latin typeface="Times New Roman" panose="02020603050405020304" pitchFamily="18" charset="0"/>
            </a:endParaRPr>
          </a:p>
          <a:p>
            <a:pPr algn="just"/>
            <a:r>
              <a:rPr lang="zh-CN" altLang="en-US" sz="1200" dirty="0">
                <a:latin typeface="Times New Roman" panose="02020603050405020304" pitchFamily="18" charset="0"/>
              </a:rPr>
              <a:t>对于隐藏层，选择</a:t>
            </a:r>
            <a:r>
              <a:rPr lang="en-US" altLang="zh-CN" sz="1200" dirty="0" err="1">
                <a:latin typeface="Times New Roman" panose="02020603050405020304" pitchFamily="18" charset="0"/>
              </a:rPr>
              <a:t>ReLU</a:t>
            </a:r>
            <a:r>
              <a:rPr lang="zh-CN" altLang="en-US" sz="1200" dirty="0">
                <a:latin typeface="Times New Roman" panose="02020603050405020304" pitchFamily="18" charset="0"/>
              </a:rPr>
              <a:t>作为激活函数，能够保证</a:t>
            </a:r>
            <a:r>
              <a:rPr lang="en-US" altLang="zh-CN" sz="1200" dirty="0">
                <a:latin typeface="Times New Roman" panose="02020603050405020304" pitchFamily="18" charset="0"/>
              </a:rPr>
              <a:t>z</a:t>
            </a:r>
            <a:r>
              <a:rPr lang="zh-CN" altLang="en-US" sz="1200" dirty="0">
                <a:latin typeface="Times New Roman" panose="02020603050405020304" pitchFamily="18" charset="0"/>
              </a:rPr>
              <a:t>大于零时梯度始终为</a:t>
            </a:r>
            <a:r>
              <a:rPr lang="en-US" altLang="zh-CN" sz="1200" dirty="0">
                <a:latin typeface="Times New Roman" panose="02020603050405020304" pitchFamily="18" charset="0"/>
              </a:rPr>
              <a:t>1</a:t>
            </a:r>
            <a:r>
              <a:rPr lang="zh-CN" altLang="en-US" sz="1200" dirty="0">
                <a:latin typeface="Times New Roman" panose="02020603050405020304" pitchFamily="18" charset="0"/>
              </a:rPr>
              <a:t>，从而提高神经网络梯度下降算法运算速度。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4</a:t>
            </a:fld>
            <a:endParaRPr lang="zh-CN" altLang="en-US"/>
          </a:p>
        </p:txBody>
      </p:sp>
    </p:spTree>
    <p:extLst>
      <p:ext uri="{BB962C8B-B14F-4D97-AF65-F5344CB8AC3E}">
        <p14:creationId xmlns:p14="http://schemas.microsoft.com/office/powerpoint/2010/main" val="3024424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神经网络的传统应用领域中，通常关注的是输入数据与输出数据之间的相关性，即不考虑因果关系的数据拟合。所以神经网络的输出结果一般缺乏可解释性。所谓“嵌入物理信息”，就是指利用已知的描述真实物理约束的微分方程来构建神经网络的损失函数进而训练网络参数</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34</a:t>
            </a:fld>
            <a:endParaRPr lang="zh-CN" altLang="en-US"/>
          </a:p>
        </p:txBody>
      </p:sp>
    </p:spTree>
    <p:extLst>
      <p:ext uri="{BB962C8B-B14F-4D97-AF65-F5344CB8AC3E}">
        <p14:creationId xmlns:p14="http://schemas.microsoft.com/office/powerpoint/2010/main" val="1958065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t>Raissi M ,  Perdikaris P ,  Karniadakis G E . Physics-Informed Neural Networks: A Deep Learning Framework for Solving Forward and Inverse Problems Involving Nonlinear Partial Differential Equations[J]. Journal of Computational Physics, 2018.</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35</a:t>
            </a:fld>
            <a:endParaRPr lang="zh-CN" altLang="en-US"/>
          </a:p>
        </p:txBody>
      </p:sp>
    </p:spTree>
    <p:extLst>
      <p:ext uri="{BB962C8B-B14F-4D97-AF65-F5344CB8AC3E}">
        <p14:creationId xmlns:p14="http://schemas.microsoft.com/office/powerpoint/2010/main" val="3519844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Lou Q ,  Meng X ,  </a:t>
            </a:r>
            <a:r>
              <a:rPr lang="en-US" altLang="zh-CN" dirty="0" err="1"/>
              <a:t>Karniadakis</a:t>
            </a:r>
            <a:r>
              <a:rPr lang="en-US" altLang="zh-CN" dirty="0"/>
              <a:t> G E . Physics-informed neural networks for solving forward and inverse flow problems via the Boltzmann-BGK formulation[J].  2020.</a:t>
            </a:r>
          </a:p>
          <a:p>
            <a:pPr marL="171450" indent="-171450">
              <a:buFont typeface="Wingdings" panose="05000000000000000000" pitchFamily="2" charset="2"/>
              <a:buChar char="l"/>
            </a:pPr>
            <a:r>
              <a:rPr lang="en-US" altLang="zh-CN" dirty="0" err="1"/>
              <a:t>Maziar</a:t>
            </a:r>
            <a:r>
              <a:rPr lang="en-US" altLang="zh-CN" dirty="0"/>
              <a:t> R ,  Alireza Y ,  </a:t>
            </a:r>
            <a:r>
              <a:rPr lang="en-US" altLang="zh-CN" dirty="0" err="1"/>
              <a:t>Em</a:t>
            </a:r>
            <a:r>
              <a:rPr lang="en-US" altLang="zh-CN" dirty="0"/>
              <a:t> K G . Hidden fluid mechanics: Learning velocity and pressure fields from flow visualizations[J]. Science (New York, N.Y.), 2020, 2020</a:t>
            </a:r>
            <a:r>
              <a:rPr lang="zh-CN" altLang="en-US" dirty="0"/>
              <a:t>年</a:t>
            </a:r>
            <a:r>
              <a:rPr lang="en-US" altLang="zh-CN" dirty="0"/>
              <a:t>367</a:t>
            </a:r>
            <a:r>
              <a:rPr lang="zh-CN" altLang="en-US" dirty="0"/>
              <a:t>卷</a:t>
            </a:r>
            <a:r>
              <a:rPr lang="en-US" altLang="zh-CN" dirty="0"/>
              <a:t>6481</a:t>
            </a:r>
            <a:r>
              <a:rPr lang="zh-CN" altLang="en-US" dirty="0"/>
              <a:t>期</a:t>
            </a:r>
            <a:r>
              <a:rPr lang="en-US" altLang="zh-CN" dirty="0"/>
              <a:t>:1026-1030</a:t>
            </a:r>
            <a:r>
              <a:rPr lang="zh-CN" altLang="en-US" dirty="0"/>
              <a:t>页</a:t>
            </a:r>
            <a:r>
              <a:rPr lang="en-US" altLang="zh-CN" dirty="0"/>
              <a:t>.</a:t>
            </a:r>
          </a:p>
          <a:p>
            <a:pPr marL="171450" indent="-171450">
              <a:buFont typeface="Wingdings" panose="05000000000000000000" pitchFamily="2" charset="2"/>
              <a:buChar char="l"/>
            </a:pPr>
            <a:endParaRPr lang="en-US" altLang="zh-CN"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36</a:t>
            </a:fld>
            <a:endParaRPr lang="zh-CN" altLang="en-US"/>
          </a:p>
        </p:txBody>
      </p:sp>
    </p:spTree>
    <p:extLst>
      <p:ext uri="{BB962C8B-B14F-4D97-AF65-F5344CB8AC3E}">
        <p14:creationId xmlns:p14="http://schemas.microsoft.com/office/powerpoint/2010/main" val="2656642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 </a:t>
            </a:r>
            <a:r>
              <a:rPr lang="en-US" altLang="zh-CN" dirty="0" err="1"/>
              <a:t>Mcfall</a:t>
            </a:r>
            <a:r>
              <a:rPr lang="en-US" altLang="zh-CN" dirty="0"/>
              <a:t> K ,  Mahan J R . Investigation of Weight Reuse in Multi-Layer Perceptron Networks for Accelerating the Solution of Differential Equations[C]// 4th International Conference on Intelligent Systems Design and Applications. 2004.</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39</a:t>
            </a:fld>
            <a:endParaRPr lang="zh-CN" altLang="en-US"/>
          </a:p>
        </p:txBody>
      </p:sp>
    </p:spTree>
    <p:extLst>
      <p:ext uri="{BB962C8B-B14F-4D97-AF65-F5344CB8AC3E}">
        <p14:creationId xmlns:p14="http://schemas.microsoft.com/office/powerpoint/2010/main" val="1457464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三角函数系，三角逼近</a:t>
            </a:r>
            <a:endParaRPr lang="en-US" altLang="zh-CN" dirty="0"/>
          </a:p>
          <a:p>
            <a:r>
              <a:rPr lang="zh-CN" altLang="en-US" dirty="0"/>
              <a:t>减少训练参数</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40</a:t>
            </a:fld>
            <a:endParaRPr lang="zh-CN" altLang="en-US"/>
          </a:p>
        </p:txBody>
      </p:sp>
    </p:spTree>
    <p:extLst>
      <p:ext uri="{BB962C8B-B14F-4D97-AF65-F5344CB8AC3E}">
        <p14:creationId xmlns:p14="http://schemas.microsoft.com/office/powerpoint/2010/main" val="2311816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求解</a:t>
                </a:r>
                <a:r>
                  <a:rPr lang="en-US" altLang="zh-CN" dirty="0"/>
                  <a:t>PDE</a:t>
                </a:r>
                <a:r>
                  <a:rPr lang="zh-CN" altLang="en-US" dirty="0"/>
                  <a:t>时，如何像</a:t>
                </a:r>
                <a:r>
                  <a:rPr lang="en-US" altLang="zh-CN" dirty="0"/>
                  <a:t>ODE</a:t>
                </a:r>
                <a:r>
                  <a:rPr lang="zh-CN" altLang="en-US" dirty="0"/>
                  <a:t>那样，解释</a:t>
                </a:r>
                <a14:m>
                  <m:oMath xmlns:m="http://schemas.openxmlformats.org/officeDocument/2006/math">
                    <m:sSub>
                      <m:sSubPr>
                        <m:ctrlPr>
                          <a:rPr lang="zh-CN" altLang="zh-CN" sz="1200" b="1" i="1" smtClean="0">
                            <a:solidFill>
                              <a:schemeClr val="tx1"/>
                            </a:solidFill>
                            <a:latin typeface="Cambria Math" panose="02040503050406030204" pitchFamily="18" charset="0"/>
                          </a:rPr>
                        </m:ctrlPr>
                      </m:sSubPr>
                      <m:e>
                        <m:r>
                          <a:rPr lang="en-US" altLang="zh-CN" sz="1200" b="1" i="1">
                            <a:solidFill>
                              <a:schemeClr val="tx1"/>
                            </a:solidFill>
                            <a:latin typeface="Cambria Math" panose="02040503050406030204" pitchFamily="18" charset="0"/>
                          </a:rPr>
                          <m:t>𝒚</m:t>
                        </m:r>
                      </m:e>
                      <m:sub>
                        <m:r>
                          <a:rPr lang="en-US" altLang="zh-CN" sz="1200" b="1" i="1">
                            <a:solidFill>
                              <a:schemeClr val="tx1"/>
                            </a:solidFill>
                            <a:latin typeface="Cambria Math" panose="02040503050406030204" pitchFamily="18" charset="0"/>
                          </a:rPr>
                          <m:t>𝒕</m:t>
                        </m:r>
                      </m:sub>
                    </m:sSub>
                    <m:r>
                      <a:rPr lang="en-US" altLang="zh-CN" sz="1200" b="1" i="1">
                        <a:solidFill>
                          <a:schemeClr val="tx1"/>
                        </a:solidFill>
                        <a:latin typeface="Cambria Math" panose="02040503050406030204" pitchFamily="18" charset="0"/>
                      </a:rPr>
                      <m:t>=</m:t>
                    </m:r>
                    <m:r>
                      <a:rPr lang="en-US" altLang="zh-CN" sz="1200" b="1" i="1">
                        <a:solidFill>
                          <a:schemeClr val="tx1"/>
                        </a:solidFill>
                        <a:latin typeface="Cambria Math" panose="02040503050406030204" pitchFamily="18" charset="0"/>
                      </a:rPr>
                      <m:t>𝑩𝑪</m:t>
                    </m:r>
                    <m:d>
                      <m:dPr>
                        <m:ctrlPr>
                          <a:rPr lang="zh-CN" altLang="zh-CN" sz="1200" b="1" i="1">
                            <a:solidFill>
                              <a:schemeClr val="tx1"/>
                            </a:solidFill>
                            <a:latin typeface="Cambria Math" panose="02040503050406030204" pitchFamily="18" charset="0"/>
                          </a:rPr>
                        </m:ctrlPr>
                      </m:dPr>
                      <m:e>
                        <m:acc>
                          <m:accPr>
                            <m:chr m:val="⃗"/>
                            <m:ctrlPr>
                              <a:rPr lang="zh-CN" altLang="en-US"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𝒙</m:t>
                            </m:r>
                          </m:e>
                        </m:acc>
                      </m:e>
                    </m:d>
                    <m:r>
                      <a:rPr lang="en-US" altLang="zh-CN" sz="1200" b="1" i="1">
                        <a:solidFill>
                          <a:schemeClr val="tx1"/>
                        </a:solidFill>
                        <a:latin typeface="Cambria Math" panose="02040503050406030204" pitchFamily="18" charset="0"/>
                      </a:rPr>
                      <m:t>+</m:t>
                    </m:r>
                    <m:r>
                      <a:rPr lang="en-US" altLang="zh-CN" sz="1200" b="1" i="1">
                        <a:solidFill>
                          <a:schemeClr val="tx1"/>
                        </a:solidFill>
                        <a:latin typeface="Cambria Math" panose="02040503050406030204" pitchFamily="18" charset="0"/>
                      </a:rPr>
                      <m:t>𝑳</m:t>
                    </m:r>
                    <m:d>
                      <m:dPr>
                        <m:ctrlPr>
                          <a:rPr lang="zh-CN" altLang="zh-CN" sz="1200" b="1" i="1">
                            <a:solidFill>
                              <a:schemeClr val="tx1"/>
                            </a:solidFill>
                            <a:latin typeface="Cambria Math" panose="02040503050406030204" pitchFamily="18" charset="0"/>
                          </a:rPr>
                        </m:ctrlPr>
                      </m:dPr>
                      <m:e>
                        <m:acc>
                          <m:accPr>
                            <m:chr m:val="⃗"/>
                            <m:ctrlPr>
                              <a:rPr lang="zh-CN" altLang="en-US"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𝒙</m:t>
                            </m:r>
                          </m:e>
                        </m:acc>
                      </m:e>
                    </m:d>
                    <m:r>
                      <a:rPr lang="en-US" altLang="zh-CN" sz="1200" b="1" i="1">
                        <a:solidFill>
                          <a:schemeClr val="tx1"/>
                        </a:solidFill>
                        <a:latin typeface="Cambria Math" panose="02040503050406030204" pitchFamily="18" charset="0"/>
                      </a:rPr>
                      <m:t>𝑨𝑵𝑵</m:t>
                    </m:r>
                    <m:d>
                      <m:dPr>
                        <m:ctrlPr>
                          <a:rPr lang="zh-CN" altLang="zh-CN" sz="1200" b="1" i="1">
                            <a:solidFill>
                              <a:schemeClr val="tx1"/>
                            </a:solidFill>
                            <a:latin typeface="Cambria Math" panose="02040503050406030204" pitchFamily="18" charset="0"/>
                          </a:rPr>
                        </m:ctrlPr>
                      </m:dPr>
                      <m:e>
                        <m:acc>
                          <m:accPr>
                            <m:chr m:val="⃗"/>
                            <m:ctrlPr>
                              <a:rPr lang="zh-CN" altLang="en-US"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𝒙</m:t>
                            </m:r>
                          </m:e>
                        </m:acc>
                        <m:r>
                          <a:rPr lang="en-US" altLang="zh-CN" sz="1200" b="1" i="1" smtClean="0">
                            <a:solidFill>
                              <a:schemeClr val="tx1"/>
                            </a:solidFill>
                            <a:latin typeface="Cambria Math" panose="02040503050406030204" pitchFamily="18" charset="0"/>
                          </a:rPr>
                          <m:t>;</m:t>
                        </m:r>
                        <m:acc>
                          <m:accPr>
                            <m:chr m:val="⃗"/>
                            <m:ctrlPr>
                              <a:rPr lang="zh-CN" altLang="zh-CN"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𝒑</m:t>
                            </m:r>
                          </m:e>
                        </m:acc>
                      </m:e>
                    </m:d>
                  </m:oMath>
                </a14:m>
                <a:r>
                  <a:rPr lang="zh-CN" altLang="en-US" dirty="0"/>
                  <a:t>中</a:t>
                </a:r>
                <a14:m>
                  <m:oMath xmlns:m="http://schemas.openxmlformats.org/officeDocument/2006/math">
                    <m:r>
                      <a:rPr lang="en-US" altLang="zh-CN" sz="1200" b="1" i="1">
                        <a:solidFill>
                          <a:schemeClr val="tx1"/>
                        </a:solidFill>
                        <a:latin typeface="Cambria Math" panose="02040503050406030204" pitchFamily="18" charset="0"/>
                      </a:rPr>
                      <m:t>𝑨𝑵𝑵</m:t>
                    </m:r>
                    <m:d>
                      <m:dPr>
                        <m:ctrlPr>
                          <a:rPr lang="zh-CN" altLang="zh-CN" sz="1200" b="1" i="1">
                            <a:solidFill>
                              <a:schemeClr val="tx1"/>
                            </a:solidFill>
                            <a:latin typeface="Cambria Math" panose="02040503050406030204" pitchFamily="18" charset="0"/>
                          </a:rPr>
                        </m:ctrlPr>
                      </m:dPr>
                      <m:e>
                        <m:acc>
                          <m:accPr>
                            <m:chr m:val="⃗"/>
                            <m:ctrlPr>
                              <a:rPr lang="zh-CN" altLang="en-US" sz="1200" b="1" i="1">
                                <a:latin typeface="Cambria Math" panose="02040503050406030204" pitchFamily="18" charset="0"/>
                              </a:rPr>
                            </m:ctrlPr>
                          </m:accPr>
                          <m:e>
                            <m:r>
                              <a:rPr lang="en-US" altLang="zh-CN" sz="1200" b="1" i="1">
                                <a:latin typeface="Cambria Math" panose="02040503050406030204" pitchFamily="18" charset="0"/>
                              </a:rPr>
                              <m:t>𝒙</m:t>
                            </m:r>
                          </m:e>
                        </m:acc>
                        <m:r>
                          <a:rPr lang="en-US" altLang="zh-CN" sz="1200" b="1" i="1" smtClean="0">
                            <a:solidFill>
                              <a:schemeClr val="tx1"/>
                            </a:solidFill>
                            <a:latin typeface="Cambria Math" panose="02040503050406030204" pitchFamily="18" charset="0"/>
                          </a:rPr>
                          <m:t>;</m:t>
                        </m:r>
                        <m:acc>
                          <m:accPr>
                            <m:chr m:val="⃗"/>
                            <m:ctrlPr>
                              <a:rPr lang="zh-CN" altLang="zh-CN"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𝒑</m:t>
                            </m:r>
                          </m:e>
                        </m:acc>
                      </m:e>
                    </m:d>
                  </m:oMath>
                </a14:m>
                <a:r>
                  <a:rPr lang="zh-CN" altLang="en-US" dirty="0"/>
                  <a:t>的作用；</a:t>
                </a:r>
                <a14:m>
                  <m:oMath xmlns:m="http://schemas.openxmlformats.org/officeDocument/2006/math">
                    <m:r>
                      <a:rPr lang="en-US" altLang="zh-CN" sz="1200" b="1" smtClean="0">
                        <a:latin typeface="Cambria Math" panose="02040503050406030204" pitchFamily="18" charset="0"/>
                      </a:rPr>
                      <m:t>𝑩𝑪</m:t>
                    </m:r>
                    <m:d>
                      <m:dPr>
                        <m:ctrlPr>
                          <a:rPr lang="zh-CN" altLang="zh-CN" sz="1200" b="1" i="1">
                            <a:latin typeface="Cambria Math" panose="02040503050406030204" pitchFamily="18" charset="0"/>
                          </a:rPr>
                        </m:ctrlPr>
                      </m:dPr>
                      <m:e>
                        <m:acc>
                          <m:accPr>
                            <m:chr m:val="⃗"/>
                            <m:ctrlPr>
                              <a:rPr lang="zh-CN" altLang="en-US" sz="1200" b="1" i="1">
                                <a:latin typeface="Cambria Math" panose="02040503050406030204" pitchFamily="18" charset="0"/>
                              </a:rPr>
                            </m:ctrlPr>
                          </m:accPr>
                          <m:e>
                            <m:r>
                              <a:rPr lang="en-US" altLang="zh-CN" sz="1200" b="1" i="1">
                                <a:latin typeface="Cambria Math" panose="02040503050406030204" pitchFamily="18" charset="0"/>
                              </a:rPr>
                              <m:t>𝒙</m:t>
                            </m:r>
                          </m:e>
                        </m:acc>
                      </m:e>
                    </m:d>
                    <m:r>
                      <a:rPr lang="zh-CN" altLang="en-US" sz="1200" b="1">
                        <a:latin typeface="Cambria Math" panose="02040503050406030204" pitchFamily="18" charset="0"/>
                      </a:rPr>
                      <m:t>、</m:t>
                    </m:r>
                    <m:r>
                      <a:rPr lang="en-US" altLang="zh-CN" sz="1200" b="1">
                        <a:latin typeface="Cambria Math" panose="02040503050406030204" pitchFamily="18" charset="0"/>
                      </a:rPr>
                      <m:t>𝑳</m:t>
                    </m:r>
                    <m:d>
                      <m:dPr>
                        <m:ctrlPr>
                          <a:rPr lang="zh-CN" altLang="zh-CN" sz="1200" b="1" i="1">
                            <a:latin typeface="Cambria Math" panose="02040503050406030204" pitchFamily="18" charset="0"/>
                          </a:rPr>
                        </m:ctrlPr>
                      </m:dPr>
                      <m:e>
                        <m:acc>
                          <m:accPr>
                            <m:chr m:val="⃗"/>
                            <m:ctrlPr>
                              <a:rPr lang="zh-CN" altLang="en-US" sz="1200" b="1" i="1">
                                <a:latin typeface="Cambria Math" panose="02040503050406030204" pitchFamily="18" charset="0"/>
                              </a:rPr>
                            </m:ctrlPr>
                          </m:accPr>
                          <m:e>
                            <m:r>
                              <a:rPr lang="en-US" altLang="zh-CN" sz="1200" b="1" i="1">
                                <a:latin typeface="Cambria Math" panose="02040503050406030204" pitchFamily="18" charset="0"/>
                              </a:rPr>
                              <m:t>𝒙</m:t>
                            </m:r>
                          </m:e>
                        </m:acc>
                      </m:e>
                    </m:d>
                  </m:oMath>
                </a14:m>
                <a:r>
                  <a:rPr lang="zh-CN" altLang="en-US" sz="1200" b="1" dirty="0"/>
                  <a:t>有无通用构造方法？？？</a:t>
                </a:r>
                <a:endParaRPr lang="zh-CN" altLang="en-US" dirty="0"/>
              </a:p>
            </p:txBody>
          </p:sp>
        </mc:Choice>
        <mc:Fallback xmlns="">
          <p:sp>
            <p:nvSpPr>
              <p:cNvPr id="3" name="备注占位符 2"/>
              <p:cNvSpPr>
                <a:spLocks noGrp="1"/>
              </p:cNvSpPr>
              <p:nvPr>
                <p:ph type="body" idx="1"/>
              </p:nvPr>
            </p:nvSpPr>
            <p:spPr/>
            <p:txBody>
              <a:bodyPr/>
              <a:lstStyle/>
              <a:p>
                <a:r>
                  <a:rPr lang="zh-CN" altLang="en-US" dirty="0"/>
                  <a:t>求解</a:t>
                </a:r>
                <a:r>
                  <a:rPr lang="en-US" altLang="zh-CN" dirty="0"/>
                  <a:t>PDE</a:t>
                </a:r>
                <a:r>
                  <a:rPr lang="zh-CN" altLang="en-US" dirty="0"/>
                  <a:t>时，如何像</a:t>
                </a:r>
                <a:r>
                  <a:rPr lang="en-US" altLang="zh-CN" dirty="0"/>
                  <a:t>ODE</a:t>
                </a:r>
                <a:r>
                  <a:rPr lang="zh-CN" altLang="en-US" dirty="0"/>
                  <a:t>那样，解释</a:t>
                </a:r>
                <a:r>
                  <a:rPr lang="en-US" altLang="zh-CN" sz="1200" b="1" i="0">
                    <a:solidFill>
                      <a:schemeClr val="tx1"/>
                    </a:solidFill>
                    <a:latin typeface="Cambria Math" panose="02040503050406030204" pitchFamily="18" charset="0"/>
                  </a:rPr>
                  <a:t>𝒚</a:t>
                </a:r>
                <a:r>
                  <a:rPr lang="zh-CN" altLang="zh-CN" sz="1200" b="1" i="0">
                    <a:solidFill>
                      <a:schemeClr val="tx1"/>
                    </a:solidFill>
                    <a:latin typeface="Cambria Math" panose="02040503050406030204" pitchFamily="18" charset="0"/>
                  </a:rPr>
                  <a:t>_</a:t>
                </a:r>
                <a:r>
                  <a:rPr lang="en-US" altLang="zh-CN" sz="1200" b="1" i="0">
                    <a:solidFill>
                      <a:schemeClr val="tx1"/>
                    </a:solidFill>
                    <a:latin typeface="Cambria Math" panose="02040503050406030204" pitchFamily="18" charset="0"/>
                  </a:rPr>
                  <a:t>𝒕=𝑩𝑪</a:t>
                </a:r>
                <a:r>
                  <a:rPr lang="zh-CN" altLang="zh-CN" sz="1200" b="1" i="0">
                    <a:solidFill>
                      <a:schemeClr val="tx1"/>
                    </a:solidFill>
                    <a:latin typeface="Cambria Math" panose="02040503050406030204" pitchFamily="18" charset="0"/>
                  </a:rPr>
                  <a:t>(</a:t>
                </a:r>
                <a:r>
                  <a:rPr lang="en-US" altLang="zh-CN" sz="1200" b="1" i="0">
                    <a:solidFill>
                      <a:schemeClr val="tx1"/>
                    </a:solidFill>
                    <a:latin typeface="Cambria Math" panose="02040503050406030204" pitchFamily="18" charset="0"/>
                  </a:rPr>
                  <a:t>𝒙</a:t>
                </a:r>
                <a:r>
                  <a:rPr lang="zh-CN" altLang="en-US"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)+𝑳</a:t>
                </a:r>
                <a:r>
                  <a:rPr lang="zh-CN" altLang="zh-CN" sz="1200" b="1" i="0">
                    <a:solidFill>
                      <a:schemeClr val="tx1"/>
                    </a:solidFill>
                    <a:latin typeface="Cambria Math" panose="02040503050406030204" pitchFamily="18" charset="0"/>
                  </a:rPr>
                  <a:t>(</a:t>
                </a:r>
                <a:r>
                  <a:rPr lang="en-US" altLang="zh-CN" sz="1200" b="1" i="0">
                    <a:solidFill>
                      <a:schemeClr val="tx1"/>
                    </a:solidFill>
                    <a:latin typeface="Cambria Math" panose="02040503050406030204" pitchFamily="18" charset="0"/>
                  </a:rPr>
                  <a:t>𝒙</a:t>
                </a:r>
                <a:r>
                  <a:rPr lang="zh-CN" altLang="en-US"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)𝑨𝑵𝑵</a:t>
                </a:r>
                <a:r>
                  <a:rPr lang="zh-CN" altLang="zh-CN" sz="1200" b="1" i="0">
                    <a:solidFill>
                      <a:schemeClr val="tx1"/>
                    </a:solidFill>
                    <a:latin typeface="Cambria Math" panose="02040503050406030204" pitchFamily="18" charset="0"/>
                  </a:rPr>
                  <a:t>(</a:t>
                </a:r>
                <a:r>
                  <a:rPr lang="en-US" altLang="zh-CN" sz="1200" b="1" i="0">
                    <a:solidFill>
                      <a:schemeClr val="tx1"/>
                    </a:solidFill>
                    <a:latin typeface="Cambria Math" panose="02040503050406030204" pitchFamily="18" charset="0"/>
                  </a:rPr>
                  <a:t>𝒙</a:t>
                </a:r>
                <a:r>
                  <a:rPr lang="zh-CN" altLang="en-US"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;𝒑</a:t>
                </a:r>
                <a:r>
                  <a:rPr lang="zh-CN" altLang="zh-CN"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a:t>
                </a:r>
                <a:r>
                  <a:rPr lang="zh-CN" altLang="en-US" dirty="0"/>
                  <a:t>中</a:t>
                </a:r>
                <a:r>
                  <a:rPr lang="en-US" altLang="zh-CN" sz="1200" b="1" i="0">
                    <a:solidFill>
                      <a:schemeClr val="tx1"/>
                    </a:solidFill>
                    <a:latin typeface="Cambria Math" panose="02040503050406030204" pitchFamily="18" charset="0"/>
                  </a:rPr>
                  <a:t>𝑨𝑵𝑵</a:t>
                </a:r>
                <a:r>
                  <a:rPr lang="zh-CN" altLang="zh-CN" sz="1200" b="1" i="0">
                    <a:solidFill>
                      <a:schemeClr val="tx1"/>
                    </a:solidFill>
                    <a:latin typeface="Cambria Math" panose="02040503050406030204" pitchFamily="18" charset="0"/>
                  </a:rPr>
                  <a:t>(</a:t>
                </a:r>
                <a:r>
                  <a:rPr lang="en-US" altLang="zh-CN" sz="1200" b="1" i="0">
                    <a:latin typeface="Cambria Math" panose="02040503050406030204" pitchFamily="18" charset="0"/>
                  </a:rPr>
                  <a:t>𝒙</a:t>
                </a:r>
                <a:r>
                  <a:rPr lang="zh-CN" altLang="en-US" sz="1200" b="1" i="0">
                    <a:latin typeface="Cambria Math" panose="02040503050406030204" pitchFamily="18" charset="0"/>
                  </a:rPr>
                  <a:t> ⃗</a:t>
                </a:r>
                <a:r>
                  <a:rPr lang="en-US" altLang="zh-CN" sz="1200" b="1" i="0">
                    <a:solidFill>
                      <a:schemeClr val="tx1"/>
                    </a:solidFill>
                    <a:latin typeface="Cambria Math" panose="02040503050406030204" pitchFamily="18" charset="0"/>
                  </a:rPr>
                  <a:t>;𝒑</a:t>
                </a:r>
                <a:r>
                  <a:rPr lang="zh-CN" altLang="zh-CN"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a:t>
                </a:r>
                <a:r>
                  <a:rPr lang="zh-CN" altLang="en-US" dirty="0"/>
                  <a:t>的作用；</a:t>
                </a:r>
                <a:r>
                  <a:rPr lang="en-US" altLang="zh-CN" sz="1200" b="1" i="0">
                    <a:latin typeface="Cambria Math" panose="02040503050406030204" pitchFamily="18" charset="0"/>
                  </a:rPr>
                  <a:t>𝑩𝑪</a:t>
                </a:r>
                <a:r>
                  <a:rPr lang="zh-CN" altLang="zh-CN" sz="1200" b="1" i="0">
                    <a:latin typeface="Cambria Math" panose="02040503050406030204" pitchFamily="18" charset="0"/>
                  </a:rPr>
                  <a:t>(</a:t>
                </a:r>
                <a:r>
                  <a:rPr lang="en-US" altLang="zh-CN" sz="1200" b="1" i="0">
                    <a:latin typeface="Cambria Math" panose="02040503050406030204" pitchFamily="18" charset="0"/>
                  </a:rPr>
                  <a:t>𝒙</a:t>
                </a:r>
                <a:r>
                  <a:rPr lang="zh-CN" altLang="en-US" sz="1200" b="1" i="0">
                    <a:latin typeface="Cambria Math" panose="02040503050406030204" pitchFamily="18" charset="0"/>
                  </a:rPr>
                  <a:t> ⃗</a:t>
                </a:r>
                <a:r>
                  <a:rPr lang="en-US" altLang="zh-CN" sz="1200" b="1" i="0">
                    <a:latin typeface="Cambria Math" panose="02040503050406030204" pitchFamily="18" charset="0"/>
                  </a:rPr>
                  <a:t> )</a:t>
                </a:r>
                <a:r>
                  <a:rPr lang="zh-CN" altLang="en-US" sz="1200" b="1" i="0">
                    <a:latin typeface="Cambria Math" panose="02040503050406030204" pitchFamily="18" charset="0"/>
                  </a:rPr>
                  <a:t>、</a:t>
                </a:r>
                <a:r>
                  <a:rPr lang="en-US" altLang="zh-CN" sz="1200" b="1" i="0">
                    <a:latin typeface="Cambria Math" panose="02040503050406030204" pitchFamily="18" charset="0"/>
                  </a:rPr>
                  <a:t>𝑳</a:t>
                </a:r>
                <a:r>
                  <a:rPr lang="zh-CN" altLang="zh-CN" sz="1200" b="1" i="0">
                    <a:latin typeface="Cambria Math" panose="02040503050406030204" pitchFamily="18" charset="0"/>
                  </a:rPr>
                  <a:t>(</a:t>
                </a:r>
                <a:r>
                  <a:rPr lang="en-US" altLang="zh-CN" sz="1200" b="1" i="0">
                    <a:latin typeface="Cambria Math" panose="02040503050406030204" pitchFamily="18" charset="0"/>
                  </a:rPr>
                  <a:t>𝒙</a:t>
                </a:r>
                <a:r>
                  <a:rPr lang="zh-CN" altLang="en-US" sz="1200" b="1" i="0">
                    <a:latin typeface="Cambria Math" panose="02040503050406030204" pitchFamily="18" charset="0"/>
                  </a:rPr>
                  <a:t> ⃗</a:t>
                </a:r>
                <a:r>
                  <a:rPr lang="en-US" altLang="zh-CN" sz="1200" b="1" i="0">
                    <a:latin typeface="Cambria Math" panose="02040503050406030204" pitchFamily="18" charset="0"/>
                  </a:rPr>
                  <a:t> )</a:t>
                </a:r>
                <a:r>
                  <a:rPr lang="zh-CN" altLang="en-US" sz="1200" b="1" dirty="0"/>
                  <a:t>有无通用构造方法？？？</a:t>
                </a:r>
                <a:endParaRPr lang="zh-CN" altLang="en-US" dirty="0"/>
              </a:p>
            </p:txBody>
          </p:sp>
        </mc:Fallback>
      </mc:AlternateContent>
      <p:sp>
        <p:nvSpPr>
          <p:cNvPr id="4" name="灯片编号占位符 3"/>
          <p:cNvSpPr>
            <a:spLocks noGrp="1"/>
          </p:cNvSpPr>
          <p:nvPr>
            <p:ph type="sldNum" sz="quarter" idx="5"/>
          </p:nvPr>
        </p:nvSpPr>
        <p:spPr/>
        <p:txBody>
          <a:bodyPr/>
          <a:lstStyle/>
          <a:p>
            <a:fld id="{59D4C30A-8DE8-482A-9B92-28C8E04FA005}" type="slidenum">
              <a:rPr lang="zh-CN" altLang="en-US" smtClean="0"/>
              <a:t>43</a:t>
            </a:fld>
            <a:endParaRPr lang="zh-CN" altLang="en-US"/>
          </a:p>
        </p:txBody>
      </p:sp>
    </p:spTree>
    <p:extLst>
      <p:ext uri="{BB962C8B-B14F-4D97-AF65-F5344CB8AC3E}">
        <p14:creationId xmlns:p14="http://schemas.microsoft.com/office/powerpoint/2010/main" val="1614831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神经网络可以提供解析形式的近似解</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45</a:t>
            </a:fld>
            <a:endParaRPr lang="zh-CN" altLang="en-US"/>
          </a:p>
        </p:txBody>
      </p:sp>
    </p:spTree>
    <p:extLst>
      <p:ext uri="{BB962C8B-B14F-4D97-AF65-F5344CB8AC3E}">
        <p14:creationId xmlns:p14="http://schemas.microsoft.com/office/powerpoint/2010/main" val="3646987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卷积神经网络主要使用在图像和视频分析的各种任务（比如图像分类、人 脸识别、物体识别、图像分割等）上，其准确率一般也远远超出了其他的神经网络模型．近年来卷积神经网络也广泛地应用到自然语言处理、推荐系统等领域．</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47</a:t>
            </a:fld>
            <a:endParaRPr lang="zh-CN" altLang="en-US"/>
          </a:p>
        </p:txBody>
      </p:sp>
    </p:spTree>
    <p:extLst>
      <p:ext uri="{BB962C8B-B14F-4D97-AF65-F5344CB8AC3E}">
        <p14:creationId xmlns:p14="http://schemas.microsoft.com/office/powerpoint/2010/main" val="3105374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可讨论是否有必要？</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48</a:t>
            </a:fld>
            <a:endParaRPr lang="zh-CN" altLang="en-US"/>
          </a:p>
        </p:txBody>
      </p:sp>
    </p:spTree>
    <p:extLst>
      <p:ext uri="{BB962C8B-B14F-4D97-AF65-F5344CB8AC3E}">
        <p14:creationId xmlns:p14="http://schemas.microsoft.com/office/powerpoint/2010/main" val="2512081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e1</a:t>
            </a:r>
            <a:r>
              <a:rPr lang="zh-CN" altLang="en-US" dirty="0"/>
              <a:t>监督训练   </a:t>
            </a:r>
            <a:r>
              <a:rPr lang="en-US" altLang="zh-CN" dirty="0"/>
              <a:t>e2——e5</a:t>
            </a:r>
            <a:r>
              <a:rPr lang="zh-CN" altLang="en-US" dirty="0"/>
              <a:t>无监督训练</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49</a:t>
            </a:fld>
            <a:endParaRPr lang="zh-CN" altLang="en-US"/>
          </a:p>
        </p:txBody>
      </p:sp>
    </p:spTree>
    <p:extLst>
      <p:ext uri="{BB962C8B-B14F-4D97-AF65-F5344CB8AC3E}">
        <p14:creationId xmlns:p14="http://schemas.microsoft.com/office/powerpoint/2010/main" val="339370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全连接   局部连接</a:t>
            </a:r>
            <a:r>
              <a:rPr lang="en-US" altLang="zh-CN" dirty="0">
                <a:sym typeface="Wingdings" panose="05000000000000000000" pitchFamily="2" charset="2"/>
              </a:rPr>
              <a:t>(</a:t>
            </a:r>
            <a:r>
              <a:rPr lang="en-US" altLang="zh-CN" dirty="0" err="1">
                <a:sym typeface="Wingdings" panose="05000000000000000000" pitchFamily="2" charset="2"/>
              </a:rPr>
              <a:t>eg.</a:t>
            </a:r>
            <a:r>
              <a:rPr lang="zh-CN" altLang="en-US" dirty="0">
                <a:sym typeface="Wingdings" panose="05000000000000000000" pitchFamily="2" charset="2"/>
              </a:rPr>
              <a:t>采用卷积来代替全连接</a:t>
            </a:r>
            <a:r>
              <a:rPr lang="en-US" altLang="zh-CN" dirty="0">
                <a:sym typeface="Wingdings" panose="05000000000000000000" pitchFamily="2" charset="2"/>
              </a:rPr>
              <a:t>)</a:t>
            </a:r>
            <a:r>
              <a:rPr lang="zh-CN" altLang="en-US" dirty="0">
                <a:sym typeface="Wingdings" panose="05000000000000000000" pitchFamily="2" charset="2"/>
              </a:rPr>
              <a:t>   层内连接   </a:t>
            </a:r>
            <a:r>
              <a:rPr lang="en-US" altLang="zh-CN" dirty="0">
                <a:sym typeface="Wingdings" panose="05000000000000000000" pitchFamily="2" charset="2"/>
              </a:rPr>
              <a:t>(2)</a:t>
            </a:r>
            <a:r>
              <a:rPr lang="zh-CN" altLang="en-US" dirty="0"/>
              <a:t>前馈 反馈</a:t>
            </a:r>
            <a:r>
              <a:rPr lang="en-US" altLang="zh-CN" dirty="0"/>
              <a:t>(</a:t>
            </a:r>
            <a:r>
              <a:rPr lang="zh-CN" altLang="en-US" dirty="0"/>
              <a:t>层间反馈 层内反馈 自反馈）循环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模型大小：隐藏层层数；每层神经元数目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激活函数种类</a:t>
            </a:r>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5</a:t>
            </a:fld>
            <a:endParaRPr lang="zh-CN" altLang="en-US"/>
          </a:p>
        </p:txBody>
      </p:sp>
    </p:spTree>
    <p:extLst>
      <p:ext uri="{BB962C8B-B14F-4D97-AF65-F5344CB8AC3E}">
        <p14:creationId xmlns:p14="http://schemas.microsoft.com/office/powerpoint/2010/main" val="119653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计算格式的主体结构仍然需要人工设计，但结构中的参数可由神经网络进行搜索，效果和设计效率往往优于人工经验</a:t>
            </a:r>
            <a:endParaRPr lang="en-US" altLang="zh-CN" dirty="0"/>
          </a:p>
          <a:p>
            <a:r>
              <a:rPr lang="en-US" altLang="zh-CN" dirty="0"/>
              <a:t>Godunov</a:t>
            </a:r>
            <a:r>
              <a:rPr lang="zh-CN" altLang="en-US" dirty="0"/>
              <a:t>型格式中，左值和右值如何加权平均，可由神经网络给出权重</a:t>
            </a:r>
            <a:endParaRPr lang="en-US" altLang="zh-CN" dirty="0"/>
          </a:p>
          <a:p>
            <a:r>
              <a:rPr lang="zh-CN" altLang="en-US" dirty="0"/>
              <a:t>（</a:t>
            </a:r>
            <a:r>
              <a:rPr lang="en-US" altLang="zh-CN" dirty="0"/>
              <a:t>Roe</a:t>
            </a:r>
            <a:r>
              <a:rPr lang="zh-CN" altLang="en-US" dirty="0"/>
              <a:t>格式是基于密度的平均，或许还存在其他效果不错的平均方法，由神经网络找到后，可进一步做可解释性工作）</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50</a:t>
            </a:fld>
            <a:endParaRPr lang="zh-CN" altLang="en-US"/>
          </a:p>
        </p:txBody>
      </p:sp>
    </p:spTree>
    <p:extLst>
      <p:ext uri="{BB962C8B-B14F-4D97-AF65-F5344CB8AC3E}">
        <p14:creationId xmlns:p14="http://schemas.microsoft.com/office/powerpoint/2010/main" val="2924733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多网策略时间复杂度小于单网策略</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51</a:t>
            </a:fld>
            <a:endParaRPr lang="zh-CN" altLang="en-US"/>
          </a:p>
        </p:txBody>
      </p:sp>
    </p:spTree>
    <p:extLst>
      <p:ext uri="{BB962C8B-B14F-4D97-AF65-F5344CB8AC3E}">
        <p14:creationId xmlns:p14="http://schemas.microsoft.com/office/powerpoint/2010/main" val="4115851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PARAPARI H F, MENHAJ M B. Solving Nonlinear Ordinary Differential Equations Using Neural Networks[C]. International Conference on Control, 2016.</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53</a:t>
            </a:fld>
            <a:endParaRPr lang="zh-CN" altLang="en-US"/>
          </a:p>
        </p:txBody>
      </p:sp>
    </p:spTree>
    <p:extLst>
      <p:ext uri="{BB962C8B-B14F-4D97-AF65-F5344CB8AC3E}">
        <p14:creationId xmlns:p14="http://schemas.microsoft.com/office/powerpoint/2010/main" val="1505705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前馈（时变）</a:t>
            </a:r>
            <a:r>
              <a:rPr lang="en-US" altLang="zh-CN" dirty="0"/>
              <a:t>-</a:t>
            </a:r>
            <a:r>
              <a:rPr lang="zh-CN" altLang="en-US" dirty="0"/>
              <a:t>循环复合神经网络架构；自参考、无监督</a:t>
            </a:r>
          </a:p>
        </p:txBody>
      </p:sp>
      <p:sp>
        <p:nvSpPr>
          <p:cNvPr id="4" name="灯片编号占位符 3"/>
          <p:cNvSpPr>
            <a:spLocks noGrp="1"/>
          </p:cNvSpPr>
          <p:nvPr>
            <p:ph type="sldNum" sz="quarter" idx="5"/>
          </p:nvPr>
        </p:nvSpPr>
        <p:spPr/>
        <p:txBody>
          <a:bodyPr/>
          <a:lstStyle/>
          <a:p>
            <a:fld id="{7231AB51-D85A-4234-9CEC-73FD8F50ECC4}" type="slidenum">
              <a:rPr lang="zh-CN" altLang="en-US" smtClean="0"/>
              <a:t>57</a:t>
            </a:fld>
            <a:endParaRPr lang="zh-CN" altLang="en-US"/>
          </a:p>
        </p:txBody>
      </p:sp>
    </p:spTree>
    <p:extLst>
      <p:ext uri="{BB962C8B-B14F-4D97-AF65-F5344CB8AC3E}">
        <p14:creationId xmlns:p14="http://schemas.microsoft.com/office/powerpoint/2010/main" val="1582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9BF7BD-8C5F-4F0C-83E1-4E200CF5A64B}" type="slidenum">
              <a:rPr lang="zh-CN" altLang="en-US" smtClean="0"/>
              <a:pPr/>
              <a:t>58</a:t>
            </a:fld>
            <a:endParaRPr lang="zh-CN" altLang="en-US" dirty="0"/>
          </a:p>
        </p:txBody>
      </p:sp>
    </p:spTree>
    <p:extLst>
      <p:ext uri="{BB962C8B-B14F-4D97-AF65-F5344CB8AC3E}">
        <p14:creationId xmlns:p14="http://schemas.microsoft.com/office/powerpoint/2010/main" val="4136005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59</a:t>
            </a:fld>
            <a:endParaRPr lang="zh-CN" altLang="en-US"/>
          </a:p>
        </p:txBody>
      </p:sp>
    </p:spTree>
    <p:extLst>
      <p:ext uri="{BB962C8B-B14F-4D97-AF65-F5344CB8AC3E}">
        <p14:creationId xmlns:p14="http://schemas.microsoft.com/office/powerpoint/2010/main" val="3744425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solidFill>
                  <a:srgbClr val="676869"/>
                </a:solidFill>
                <a:latin typeface="Raleway" panose="020B0003030101060003" pitchFamily="34" charset="0"/>
                <a:ea typeface="微软雅黑" panose="020B0503020204020204" pitchFamily="34" charset="-122"/>
              </a:rPr>
              <a:t>逆向使用</a:t>
            </a:r>
            <a:r>
              <a:rPr lang="en-US" altLang="zh-CN" sz="1200" dirty="0">
                <a:solidFill>
                  <a:srgbClr val="676869"/>
                </a:solidFill>
                <a:latin typeface="Raleway" panose="020B0003030101060003" pitchFamily="34" charset="0"/>
                <a:ea typeface="微软雅黑" panose="020B0503020204020204" pitchFamily="34" charset="-122"/>
              </a:rPr>
              <a:t>BPTT</a:t>
            </a:r>
            <a:r>
              <a:rPr lang="zh-CN" altLang="en-US" sz="1200" dirty="0">
                <a:solidFill>
                  <a:srgbClr val="676869"/>
                </a:solidFill>
                <a:latin typeface="Raleway" panose="020B0003030101060003" pitchFamily="34" charset="0"/>
                <a:ea typeface="微软雅黑" panose="020B0503020204020204" pitchFamily="34" charset="-122"/>
              </a:rPr>
              <a:t>算法，成功实现“批处理式求取”</a:t>
            </a:r>
            <a:r>
              <a:rPr lang="en-US" altLang="zh-CN" sz="1200" dirty="0">
                <a:solidFill>
                  <a:srgbClr val="676869"/>
                </a:solidFill>
                <a:latin typeface="Raleway" panose="020B0003030101060003" pitchFamily="34" charset="0"/>
                <a:ea typeface="微软雅黑" panose="020B0503020204020204" pitchFamily="34" charset="-122"/>
              </a:rPr>
              <a:t>IIM</a:t>
            </a:r>
            <a:r>
              <a:rPr lang="zh-CN" altLang="en-US" sz="1200" dirty="0">
                <a:solidFill>
                  <a:srgbClr val="676869"/>
                </a:solidFill>
                <a:latin typeface="Raleway" panose="020B0003030101060003" pitchFamily="34" charset="0"/>
                <a:ea typeface="微软雅黑" panose="020B0503020204020204" pitchFamily="34" charset="-122"/>
              </a:rPr>
              <a:t>算法更新参数所需的梯度信息</a:t>
            </a:r>
          </a:p>
          <a:p>
            <a:pPr algn="l"/>
            <a:r>
              <a:rPr lang="zh-CN" altLang="en-US" sz="1200" dirty="0">
                <a:solidFill>
                  <a:srgbClr val="676869"/>
                </a:solidFill>
                <a:latin typeface="Raleway" panose="020B0003030101060003" pitchFamily="34" charset="0"/>
                <a:ea typeface="微软雅黑" panose="020B0503020204020204" pitchFamily="34" charset="-122"/>
              </a:rPr>
              <a:t>将误差反传路径按其遍历的微分状态阶数分级并获得各阶 </a:t>
            </a:r>
            <a:r>
              <a:rPr lang="en-US" altLang="zh-CN" sz="1200" dirty="0">
                <a:solidFill>
                  <a:srgbClr val="676869"/>
                </a:solidFill>
                <a:latin typeface="Raleway" panose="020B0003030101060003" pitchFamily="34" charset="0"/>
                <a:ea typeface="微软雅黑" panose="020B0503020204020204" pitchFamily="34" charset="-122"/>
              </a:rPr>
              <a:t>IIM </a:t>
            </a:r>
            <a:r>
              <a:rPr lang="zh-CN" altLang="en-US" sz="1200" dirty="0">
                <a:solidFill>
                  <a:srgbClr val="676869"/>
                </a:solidFill>
                <a:latin typeface="Raleway" panose="020B0003030101060003" pitchFamily="34" charset="0"/>
                <a:ea typeface="微软雅黑" panose="020B0503020204020204" pitchFamily="34" charset="-122"/>
              </a:rPr>
              <a:t>算法的参数梯度之间的递推关系</a:t>
            </a:r>
          </a:p>
        </p:txBody>
      </p:sp>
      <p:sp>
        <p:nvSpPr>
          <p:cNvPr id="4" name="灯片编号占位符 3"/>
          <p:cNvSpPr>
            <a:spLocks noGrp="1"/>
          </p:cNvSpPr>
          <p:nvPr>
            <p:ph type="sldNum" sz="quarter" idx="5"/>
          </p:nvPr>
        </p:nvSpPr>
        <p:spPr/>
        <p:txBody>
          <a:bodyPr/>
          <a:lstStyle/>
          <a:p>
            <a:fld id="{D09BF7BD-8C5F-4F0C-83E1-4E200CF5A64B}" type="slidenum">
              <a:rPr lang="zh-CN" altLang="en-US" smtClean="0"/>
              <a:pPr/>
              <a:t>60</a:t>
            </a:fld>
            <a:endParaRPr lang="zh-CN" altLang="en-US" dirty="0"/>
          </a:p>
        </p:txBody>
      </p:sp>
    </p:spTree>
    <p:extLst>
      <p:ext uri="{BB962C8B-B14F-4D97-AF65-F5344CB8AC3E}">
        <p14:creationId xmlns:p14="http://schemas.microsoft.com/office/powerpoint/2010/main" val="1599837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61</a:t>
            </a:fld>
            <a:endParaRPr lang="zh-CN" altLang="en-US"/>
          </a:p>
        </p:txBody>
      </p:sp>
    </p:spTree>
    <p:extLst>
      <p:ext uri="{BB962C8B-B14F-4D97-AF65-F5344CB8AC3E}">
        <p14:creationId xmlns:p14="http://schemas.microsoft.com/office/powerpoint/2010/main" val="199697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深度随机森林（多个决策树结构组合而成）</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6</a:t>
            </a:fld>
            <a:endParaRPr lang="zh-CN" altLang="en-US"/>
          </a:p>
        </p:txBody>
      </p:sp>
    </p:spTree>
    <p:extLst>
      <p:ext uri="{BB962C8B-B14F-4D97-AF65-F5344CB8AC3E}">
        <p14:creationId xmlns:p14="http://schemas.microsoft.com/office/powerpoint/2010/main" val="4216216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函数逼近（逼近离散函数即为曲线拟合）</a:t>
            </a:r>
            <a:endParaRPr lang="en-US" altLang="zh-CN" dirty="0"/>
          </a:p>
          <a:p>
            <a:r>
              <a:rPr lang="zh-CN" altLang="en-US" dirty="0"/>
              <a:t>若参考点带有测量噪声，则称之为回归分析</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7</a:t>
            </a:fld>
            <a:endParaRPr lang="zh-CN" altLang="en-US"/>
          </a:p>
        </p:txBody>
      </p:sp>
    </p:spTree>
    <p:extLst>
      <p:ext uri="{BB962C8B-B14F-4D97-AF65-F5344CB8AC3E}">
        <p14:creationId xmlns:p14="http://schemas.microsoft.com/office/powerpoint/2010/main" val="34575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深度神经网络</a:t>
            </a:r>
            <a:endParaRPr lang="en-US" altLang="zh-CN"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8</a:t>
            </a:fld>
            <a:endParaRPr lang="zh-CN" altLang="en-US"/>
          </a:p>
        </p:txBody>
      </p:sp>
    </p:spTree>
    <p:extLst>
      <p:ext uri="{BB962C8B-B14F-4D97-AF65-F5344CB8AC3E}">
        <p14:creationId xmlns:p14="http://schemas.microsoft.com/office/powerpoint/2010/main" val="80514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发展深度学习的缘由</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9</a:t>
            </a:fld>
            <a:endParaRPr lang="zh-CN" altLang="en-US"/>
          </a:p>
        </p:txBody>
      </p:sp>
    </p:spTree>
    <p:extLst>
      <p:ext uri="{BB962C8B-B14F-4D97-AF65-F5344CB8AC3E}">
        <p14:creationId xmlns:p14="http://schemas.microsoft.com/office/powerpoint/2010/main" val="252624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主要以单隐藏层前馈神经网络为例，解释神经网络为什么具备函数逼近的能力</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10</a:t>
            </a:fld>
            <a:endParaRPr lang="zh-CN" altLang="en-US"/>
          </a:p>
        </p:txBody>
      </p:sp>
    </p:spTree>
    <p:extLst>
      <p:ext uri="{BB962C8B-B14F-4D97-AF65-F5344CB8AC3E}">
        <p14:creationId xmlns:p14="http://schemas.microsoft.com/office/powerpoint/2010/main" val="41349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81FC2-0032-CA15-4820-F4600CBBCEE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03439A6-C269-1C20-25EF-A0EC13D1F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ADE4B6-B266-062E-7072-D6BA4EB0D6A1}"/>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E3CEF073-0C82-30DF-8AD3-BDA3BD84E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A4F2B2-1116-EEF4-265D-A842538898D5}"/>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240973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B939D-4007-BE0C-9832-615209F853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016F12-DF03-DA2B-B3AC-36F265A8E1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2065B4-9FEB-B436-220D-4800CA88A285}"/>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C80B48D8-61FE-105E-2095-76C9BFAD84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EB3666-4BE3-3728-ED3D-B2548B9DE823}"/>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936420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9019F2-4A3A-6538-EC99-4B89B79EE53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3BA3F9-2ED4-2F65-F88B-209D04D7302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8317D9-3439-DC3C-06AF-6ED56FC0C773}"/>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78CBE705-C92A-5F6F-1E46-CEB0F86134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DDEE6B-91E6-49DB-8BF7-ED67A8164782}"/>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80192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6028B-AB12-026A-2DD7-4FF509E590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EA1EC-429A-D0E5-C7AA-62009B7DAC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28AFA1-F9FD-BC87-8D11-773F178DAF28}"/>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AFF6D27A-62E1-8668-DCD9-4FAE4DE67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5AC057-4EC3-5581-1020-7FE4C08C08B5}"/>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163511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5C061-DC6D-AB6C-DE20-C528EE1457D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F7C6AAC-5C45-8A15-B3C6-1D75BA18B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2118E4-B43B-19AD-2AE3-11B37758F590}"/>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39B8F9D3-242A-806B-D01B-EEC601E93E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81D62E-3390-5939-5550-F4503970E732}"/>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56841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A7068-15F6-0646-AE8A-DCE1882960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5FA1B2-C78B-F6D2-4F7C-28D527D91DE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DD7417-E359-8B71-6FB1-846A1C774C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8486A2-5D19-E815-AA20-92413F04F6EC}"/>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6" name="页脚占位符 5">
            <a:extLst>
              <a:ext uri="{FF2B5EF4-FFF2-40B4-BE49-F238E27FC236}">
                <a16:creationId xmlns:a16="http://schemas.microsoft.com/office/drawing/2014/main" id="{EE8B0130-5812-A555-C016-3D6BF1E477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08B059-D51A-372C-4E6C-EBDA378647E3}"/>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118558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478E0-4C11-E660-6186-7CED158B2A4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5B92EB7-5F35-A109-2273-BFE0BDFE4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F3F18D-42BE-AC89-1B0C-21348E75B8D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A85E089-1496-07E0-5089-895F23214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9A7A3D-CD43-504D-A558-242F91BF85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2790759-AE2F-2515-7D19-0699337C07DF}"/>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8" name="页脚占位符 7">
            <a:extLst>
              <a:ext uri="{FF2B5EF4-FFF2-40B4-BE49-F238E27FC236}">
                <a16:creationId xmlns:a16="http://schemas.microsoft.com/office/drawing/2014/main" id="{504157B2-0655-2119-115E-5A617A073C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26FFF01-2715-585D-9C43-717EC1E16BD6}"/>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1873248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A763B-0A65-BEEA-9B6B-EF178C092B0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F18FF8-3F13-3DA7-B03F-BE0AAE01FB74}"/>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4" name="页脚占位符 3">
            <a:extLst>
              <a:ext uri="{FF2B5EF4-FFF2-40B4-BE49-F238E27FC236}">
                <a16:creationId xmlns:a16="http://schemas.microsoft.com/office/drawing/2014/main" id="{DBB0E226-7316-3E05-36BD-87E7370057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9E1166-9B9A-0E21-396F-AA60AD04BF4D}"/>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93787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967130-28FC-CA0A-07A4-ECF41DC68B70}"/>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3" name="页脚占位符 2">
            <a:extLst>
              <a:ext uri="{FF2B5EF4-FFF2-40B4-BE49-F238E27FC236}">
                <a16:creationId xmlns:a16="http://schemas.microsoft.com/office/drawing/2014/main" id="{0F17B8D9-60EB-24B7-43D5-16F8E34CDAF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C49C588-79AE-BEBE-C05B-10B3CE05FFC1}"/>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887817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ED44C-C9C3-4781-AFEE-10A2D91742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CFA5CE-AE9E-E341-47A3-FBB0164D39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5B9E8-1695-F7E7-0BA3-15EA60C35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422AAD-3940-D392-6B0A-C5526B069912}"/>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6" name="页脚占位符 5">
            <a:extLst>
              <a:ext uri="{FF2B5EF4-FFF2-40B4-BE49-F238E27FC236}">
                <a16:creationId xmlns:a16="http://schemas.microsoft.com/office/drawing/2014/main" id="{3245FA5C-9EBF-1397-A8F9-1931F7F23E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744467-1351-55B8-43C9-3161C60B97E8}"/>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2923823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258E5-F1E3-EADF-431B-FBFA13C99E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DA67B6B-4FAA-2AB0-B893-BEDADB5A3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9E2E72-D528-78B0-6B5D-28AD2EC6E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B2076F-6F7D-0A45-BBA1-8BB836B4C9DB}"/>
              </a:ext>
            </a:extLst>
          </p:cNvPr>
          <p:cNvSpPr>
            <a:spLocks noGrp="1"/>
          </p:cNvSpPr>
          <p:nvPr>
            <p:ph type="dt" sz="half" idx="10"/>
          </p:nvPr>
        </p:nvSpPr>
        <p:spPr/>
        <p:txBody>
          <a:bodyPr/>
          <a:lstStyle/>
          <a:p>
            <a:fld id="{18562316-F7DD-41B0-9F99-494A1CE973A0}" type="datetimeFigureOut">
              <a:rPr lang="zh-CN" altLang="en-US" smtClean="0"/>
              <a:t>2022/7/5</a:t>
            </a:fld>
            <a:endParaRPr lang="zh-CN" altLang="en-US"/>
          </a:p>
        </p:txBody>
      </p:sp>
      <p:sp>
        <p:nvSpPr>
          <p:cNvPr id="6" name="页脚占位符 5">
            <a:extLst>
              <a:ext uri="{FF2B5EF4-FFF2-40B4-BE49-F238E27FC236}">
                <a16:creationId xmlns:a16="http://schemas.microsoft.com/office/drawing/2014/main" id="{EBB0BE3C-915D-2AB9-62DB-85F4C8325A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4EB913-A550-B4AC-272B-3C8CA47735C0}"/>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32778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13BDBF-CF74-445E-0278-7875006DCD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5DA27D-AAA4-F0A0-F1B3-563B9FC30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5D7254-4676-2B39-1D9B-C24E2D495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62316-F7DD-41B0-9F99-494A1CE973A0}" type="datetimeFigureOut">
              <a:rPr lang="zh-CN" altLang="en-US" smtClean="0"/>
              <a:t>2022/7/5</a:t>
            </a:fld>
            <a:endParaRPr lang="zh-CN" altLang="en-US"/>
          </a:p>
        </p:txBody>
      </p:sp>
      <p:sp>
        <p:nvSpPr>
          <p:cNvPr id="5" name="页脚占位符 4">
            <a:extLst>
              <a:ext uri="{FF2B5EF4-FFF2-40B4-BE49-F238E27FC236}">
                <a16:creationId xmlns:a16="http://schemas.microsoft.com/office/drawing/2014/main" id="{1C8EEF08-49FD-C43F-8B7B-3F3A5F551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FAB224-E4B7-BA6E-8DE0-58D0668254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877943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5.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7.png"/><Relationship Id="rId12" Type="http://schemas.openxmlformats.org/officeDocument/2006/relationships/image" Target="../media/image64.png"/><Relationship Id="rId17" Type="http://schemas.openxmlformats.org/officeDocument/2006/relationships/image" Target="../media/image75.png"/><Relationship Id="rId2" Type="http://schemas.openxmlformats.org/officeDocument/2006/relationships/notesSlide" Target="../notesSlides/notesSlide16.xml"/><Relationship Id="rId16" Type="http://schemas.openxmlformats.org/officeDocument/2006/relationships/image" Target="../media/image74.png"/><Relationship Id="rId1" Type="http://schemas.openxmlformats.org/officeDocument/2006/relationships/slideLayout" Target="../slideLayouts/slideLayout1.xml"/><Relationship Id="rId11" Type="http://schemas.openxmlformats.org/officeDocument/2006/relationships/image" Target="../media/image71.png"/><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234.png"/></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image" Target="../media/image93.png"/><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2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85.tif"/><Relationship Id="rId7"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26" Type="http://schemas.openxmlformats.org/officeDocument/2006/relationships/image" Target="../media/image169.png"/><Relationship Id="rId3" Type="http://schemas.openxmlformats.org/officeDocument/2006/relationships/image" Target="../media/image146.png"/><Relationship Id="rId21" Type="http://schemas.openxmlformats.org/officeDocument/2006/relationships/image" Target="../media/image164.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5" Type="http://schemas.openxmlformats.org/officeDocument/2006/relationships/image" Target="../media/image168.png"/><Relationship Id="rId2" Type="http://schemas.openxmlformats.org/officeDocument/2006/relationships/notesSlide" Target="../notesSlides/notesSlide24.xml"/><Relationship Id="rId16" Type="http://schemas.openxmlformats.org/officeDocument/2006/relationships/image" Target="../media/image159.png"/><Relationship Id="rId20" Type="http://schemas.openxmlformats.org/officeDocument/2006/relationships/image" Target="../media/image163.png"/><Relationship Id="rId29"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24" Type="http://schemas.openxmlformats.org/officeDocument/2006/relationships/image" Target="../media/image167.pn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png"/><Relationship Id="rId10" Type="http://schemas.openxmlformats.org/officeDocument/2006/relationships/image" Target="../media/image153.png"/><Relationship Id="rId19" Type="http://schemas.openxmlformats.org/officeDocument/2006/relationships/image" Target="../media/image162.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5.png"/><Relationship Id="rId27" Type="http://schemas.openxmlformats.org/officeDocument/2006/relationships/image" Target="../media/image170.png"/><Relationship Id="rId30" Type="http://schemas.openxmlformats.org/officeDocument/2006/relationships/image" Target="../media/image173.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3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7.png"/></Relationships>
</file>

<file path=ppt/slides/_rels/slide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86.png"/></Relationships>
</file>

<file path=ppt/slides/_rels/slide3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3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4" Type="http://schemas.openxmlformats.org/officeDocument/2006/relationships/image" Target="../media/image14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7.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4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2.png"/></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24.png"/><Relationship Id="rId4" Type="http://schemas.openxmlformats.org/officeDocument/2006/relationships/image" Target="../media/image223.png"/></Relationships>
</file>

<file path=ppt/slides/_rels/slide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29.png"/><Relationship Id="rId4" Type="http://schemas.openxmlformats.org/officeDocument/2006/relationships/image" Target="../media/image228.png"/></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53.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12.png"/><Relationship Id="rId7" Type="http://schemas.openxmlformats.org/officeDocument/2006/relationships/image" Target="../media/image610.png"/><Relationship Id="rId12" Type="http://schemas.openxmlformats.org/officeDocument/2006/relationships/image" Target="../media/image11.png"/><Relationship Id="rId17" Type="http://schemas.openxmlformats.org/officeDocument/2006/relationships/image" Target="../media/image1610.png"/><Relationship Id="rId2" Type="http://schemas.openxmlformats.org/officeDocument/2006/relationships/notesSlide" Target="../notesSlides/notesSlide42.xml"/><Relationship Id="rId16" Type="http://schemas.openxmlformats.org/officeDocument/2006/relationships/image" Target="../media/image1510.png"/><Relationship Id="rId1" Type="http://schemas.openxmlformats.org/officeDocument/2006/relationships/slideLayout" Target="../slideLayouts/slideLayout1.xml"/><Relationship Id="rId6" Type="http://schemas.openxmlformats.org/officeDocument/2006/relationships/image" Target="../media/image510.png"/><Relationship Id="rId11" Type="http://schemas.openxmlformats.org/officeDocument/2006/relationships/image" Target="../media/image1010.png"/><Relationship Id="rId5" Type="http://schemas.openxmlformats.org/officeDocument/2006/relationships/image" Target="../media/image410.png"/><Relationship Id="rId15" Type="http://schemas.openxmlformats.org/officeDocument/2006/relationships/image" Target="../media/image1410.png"/><Relationship Id="rId10" Type="http://schemas.openxmlformats.org/officeDocument/2006/relationships/image" Target="../media/image910.png"/><Relationship Id="rId4" Type="http://schemas.openxmlformats.org/officeDocument/2006/relationships/image" Target="../media/image3.png"/><Relationship Id="rId9" Type="http://schemas.openxmlformats.org/officeDocument/2006/relationships/image" Target="../media/image810.png"/><Relationship Id="rId14"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image" Target="../media/image238.t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9.ti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80.png"/></Relationships>
</file>

<file path=ppt/slides/_rels/slide58.xml.rels><?xml version="1.0" encoding="UTF-8" standalone="yes"?>
<Relationships xmlns="http://schemas.openxmlformats.org/package/2006/relationships"><Relationship Id="rId8" Type="http://schemas.openxmlformats.org/officeDocument/2006/relationships/image" Target="../media/image318.png"/><Relationship Id="rId7" Type="http://schemas.openxmlformats.org/officeDocument/2006/relationships/image" Target="../media/image317.png"/><Relationship Id="rId12" Type="http://schemas.openxmlformats.org/officeDocument/2006/relationships/image" Target="../media/image241.tif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16.png"/><Relationship Id="rId11" Type="http://schemas.openxmlformats.org/officeDocument/2006/relationships/image" Target="../media/image240.tif"/><Relationship Id="rId5" Type="http://schemas.openxmlformats.org/officeDocument/2006/relationships/image" Target="../media/image31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s>
</file>

<file path=ppt/slides/_rels/slide5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242.ti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54.png"/></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188F90-639F-07D9-6762-2E7449A135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0743" y="-272143"/>
            <a:ext cx="11517086" cy="7391399"/>
          </a:xfrm>
          <a:prstGeom prst="rect">
            <a:avLst/>
          </a:prstGeom>
        </p:spPr>
      </p:pic>
    </p:spTree>
    <p:extLst>
      <p:ext uri="{BB962C8B-B14F-4D97-AF65-F5344CB8AC3E}">
        <p14:creationId xmlns:p14="http://schemas.microsoft.com/office/powerpoint/2010/main" val="380462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B961E85-DB64-1C89-538C-19EDB58B48ED}"/>
              </a:ext>
            </a:extLst>
          </p:cNvPr>
          <p:cNvGrpSpPr/>
          <p:nvPr/>
        </p:nvGrpSpPr>
        <p:grpSpPr>
          <a:xfrm>
            <a:off x="1014951" y="968822"/>
            <a:ext cx="10449770" cy="5186236"/>
            <a:chOff x="348736" y="876354"/>
            <a:chExt cx="10449770" cy="5186236"/>
          </a:xfrm>
        </p:grpSpPr>
        <p:grpSp>
          <p:nvGrpSpPr>
            <p:cNvPr id="3" name="组合 2">
              <a:extLst>
                <a:ext uri="{FF2B5EF4-FFF2-40B4-BE49-F238E27FC236}">
                  <a16:creationId xmlns:a16="http://schemas.microsoft.com/office/drawing/2014/main" id="{4CAD7AA9-4E86-3C48-1F59-FFF428A54039}"/>
                </a:ext>
              </a:extLst>
            </p:cNvPr>
            <p:cNvGrpSpPr/>
            <p:nvPr/>
          </p:nvGrpSpPr>
          <p:grpSpPr>
            <a:xfrm>
              <a:off x="905516" y="1752807"/>
              <a:ext cx="9892990" cy="2751837"/>
              <a:chOff x="-66906" y="1000328"/>
              <a:chExt cx="9892990" cy="2751837"/>
            </a:xfrm>
          </p:grpSpPr>
          <p:sp>
            <p:nvSpPr>
              <p:cNvPr id="11" name="文本框 10">
                <a:extLst>
                  <a:ext uri="{FF2B5EF4-FFF2-40B4-BE49-F238E27FC236}">
                    <a16:creationId xmlns:a16="http://schemas.microsoft.com/office/drawing/2014/main" id="{B9328AF4-A9CD-B39A-F47B-BADB65A67E3F}"/>
                  </a:ext>
                </a:extLst>
              </p:cNvPr>
              <p:cNvSpPr txBox="1"/>
              <p:nvPr/>
            </p:nvSpPr>
            <p:spPr>
              <a:xfrm>
                <a:off x="-66906" y="1897770"/>
                <a:ext cx="775009" cy="369332"/>
              </a:xfrm>
              <a:prstGeom prst="rect">
                <a:avLst/>
              </a:prstGeom>
              <a:noFill/>
            </p:spPr>
            <p:txBody>
              <a:bodyPr wrap="square" rtlCol="0">
                <a:spAutoFit/>
              </a:bodyPr>
              <a:lstStyle/>
              <a:p>
                <a:r>
                  <a:rPr lang="en-US" altLang="zh-CN" dirty="0"/>
                  <a:t>ANN</a:t>
                </a:r>
                <a:endParaRPr lang="zh-CN" altLang="en-US" dirty="0"/>
              </a:p>
            </p:txBody>
          </p:sp>
          <p:sp>
            <p:nvSpPr>
              <p:cNvPr id="12" name="文本框 11">
                <a:extLst>
                  <a:ext uri="{FF2B5EF4-FFF2-40B4-BE49-F238E27FC236}">
                    <a16:creationId xmlns:a16="http://schemas.microsoft.com/office/drawing/2014/main" id="{BF4E0147-38E1-15E2-F37D-A2E70A77A258}"/>
                  </a:ext>
                </a:extLst>
              </p:cNvPr>
              <p:cNvSpPr txBox="1"/>
              <p:nvPr/>
            </p:nvSpPr>
            <p:spPr>
              <a:xfrm>
                <a:off x="770825" y="1000328"/>
                <a:ext cx="1152293" cy="369332"/>
              </a:xfrm>
              <a:prstGeom prst="rect">
                <a:avLst/>
              </a:prstGeom>
              <a:noFill/>
            </p:spPr>
            <p:txBody>
              <a:bodyPr wrap="square" rtlCol="0">
                <a:spAutoFit/>
              </a:bodyPr>
              <a:lstStyle/>
              <a:p>
                <a:r>
                  <a:rPr lang="zh-CN" altLang="en-US" dirty="0"/>
                  <a:t>激活函数</a:t>
                </a:r>
              </a:p>
            </p:txBody>
          </p:sp>
          <p:sp>
            <p:nvSpPr>
              <p:cNvPr id="13" name="文本框 12">
                <a:extLst>
                  <a:ext uri="{FF2B5EF4-FFF2-40B4-BE49-F238E27FC236}">
                    <a16:creationId xmlns:a16="http://schemas.microsoft.com/office/drawing/2014/main" id="{326443C2-09DF-2E2D-08AC-60F56D1AD6C5}"/>
                  </a:ext>
                </a:extLst>
              </p:cNvPr>
              <p:cNvSpPr txBox="1"/>
              <p:nvPr/>
            </p:nvSpPr>
            <p:spPr>
              <a:xfrm>
                <a:off x="775009" y="2705512"/>
                <a:ext cx="2111298" cy="369332"/>
              </a:xfrm>
              <a:prstGeom prst="rect">
                <a:avLst/>
              </a:prstGeom>
              <a:noFill/>
            </p:spPr>
            <p:txBody>
              <a:bodyPr wrap="square" rtlCol="0">
                <a:spAutoFit/>
              </a:bodyPr>
              <a:lstStyle/>
              <a:p>
                <a:r>
                  <a:rPr lang="zh-CN" altLang="en-US" dirty="0"/>
                  <a:t>连接权值、偏置值</a:t>
                </a:r>
              </a:p>
            </p:txBody>
          </p:sp>
          <p:sp>
            <p:nvSpPr>
              <p:cNvPr id="14" name="文本框 13">
                <a:extLst>
                  <a:ext uri="{FF2B5EF4-FFF2-40B4-BE49-F238E27FC236}">
                    <a16:creationId xmlns:a16="http://schemas.microsoft.com/office/drawing/2014/main" id="{BFCBD9AD-515C-B235-F7D5-788AE0E2A5DC}"/>
                  </a:ext>
                </a:extLst>
              </p:cNvPr>
              <p:cNvSpPr txBox="1"/>
              <p:nvPr/>
            </p:nvSpPr>
            <p:spPr>
              <a:xfrm>
                <a:off x="2942062" y="2136748"/>
                <a:ext cx="1582541" cy="369332"/>
              </a:xfrm>
              <a:prstGeom prst="rect">
                <a:avLst/>
              </a:prstGeom>
              <a:noFill/>
            </p:spPr>
            <p:txBody>
              <a:bodyPr wrap="square">
                <a:spAutoFit/>
              </a:bodyPr>
              <a:lstStyle/>
              <a:p>
                <a:r>
                  <a:rPr lang="zh-CN" altLang="en-US" dirty="0"/>
                  <a:t>输入</a:t>
                </a:r>
                <a:r>
                  <a:rPr lang="en-US" altLang="zh-CN" dirty="0"/>
                  <a:t>-</a:t>
                </a:r>
                <a:r>
                  <a:rPr lang="zh-CN" altLang="en-US" dirty="0"/>
                  <a:t>隐藏层</a:t>
                </a:r>
              </a:p>
            </p:txBody>
          </p:sp>
          <p:sp>
            <p:nvSpPr>
              <p:cNvPr id="15" name="文本框 14">
                <a:extLst>
                  <a:ext uri="{FF2B5EF4-FFF2-40B4-BE49-F238E27FC236}">
                    <a16:creationId xmlns:a16="http://schemas.microsoft.com/office/drawing/2014/main" id="{36AC3AA4-427E-2B39-C46D-7C7002079C83}"/>
                  </a:ext>
                </a:extLst>
              </p:cNvPr>
              <p:cNvSpPr txBox="1"/>
              <p:nvPr/>
            </p:nvSpPr>
            <p:spPr>
              <a:xfrm>
                <a:off x="2886306" y="3244334"/>
                <a:ext cx="1719147" cy="369332"/>
              </a:xfrm>
              <a:prstGeom prst="rect">
                <a:avLst/>
              </a:prstGeom>
              <a:noFill/>
            </p:spPr>
            <p:txBody>
              <a:bodyPr wrap="square">
                <a:spAutoFit/>
              </a:bodyPr>
              <a:lstStyle/>
              <a:p>
                <a:r>
                  <a:rPr lang="zh-CN" altLang="en-US" dirty="0"/>
                  <a:t>隐藏层</a:t>
                </a:r>
                <a:r>
                  <a:rPr lang="en-US" altLang="zh-CN" dirty="0"/>
                  <a:t>-</a:t>
                </a:r>
                <a:r>
                  <a:rPr lang="zh-CN" altLang="en-US" dirty="0"/>
                  <a:t>输出层</a:t>
                </a:r>
              </a:p>
            </p:txBody>
          </p:sp>
          <p:sp>
            <p:nvSpPr>
              <p:cNvPr id="16" name="文本框 15">
                <a:extLst>
                  <a:ext uri="{FF2B5EF4-FFF2-40B4-BE49-F238E27FC236}">
                    <a16:creationId xmlns:a16="http://schemas.microsoft.com/office/drawing/2014/main" id="{35FE9637-E1CC-8847-248A-475994972711}"/>
                  </a:ext>
                </a:extLst>
              </p:cNvPr>
              <p:cNvSpPr txBox="1"/>
              <p:nvPr/>
            </p:nvSpPr>
            <p:spPr>
              <a:xfrm>
                <a:off x="5083096" y="1002391"/>
                <a:ext cx="1152293" cy="369332"/>
              </a:xfrm>
              <a:prstGeom prst="rect">
                <a:avLst/>
              </a:prstGeom>
              <a:noFill/>
            </p:spPr>
            <p:txBody>
              <a:bodyPr wrap="square" rtlCol="0">
                <a:spAutoFit/>
              </a:bodyPr>
              <a:lstStyle/>
              <a:p>
                <a:r>
                  <a:rPr lang="zh-CN" altLang="en-US" dirty="0"/>
                  <a:t>基函数系</a:t>
                </a:r>
              </a:p>
            </p:txBody>
          </p:sp>
          <p:sp>
            <p:nvSpPr>
              <p:cNvPr id="17" name="文本框 16">
                <a:extLst>
                  <a:ext uri="{FF2B5EF4-FFF2-40B4-BE49-F238E27FC236}">
                    <a16:creationId xmlns:a16="http://schemas.microsoft.com/office/drawing/2014/main" id="{CB10C108-D230-7411-0455-74D18FF79DA9}"/>
                  </a:ext>
                </a:extLst>
              </p:cNvPr>
              <p:cNvSpPr txBox="1"/>
              <p:nvPr/>
            </p:nvSpPr>
            <p:spPr>
              <a:xfrm>
                <a:off x="5094247" y="3105834"/>
                <a:ext cx="1558384" cy="646331"/>
              </a:xfrm>
              <a:prstGeom prst="rect">
                <a:avLst/>
              </a:prstGeom>
              <a:noFill/>
            </p:spPr>
            <p:txBody>
              <a:bodyPr wrap="square" rtlCol="0">
                <a:spAutoFit/>
              </a:bodyPr>
              <a:lstStyle/>
              <a:p>
                <a:r>
                  <a:rPr lang="zh-CN" altLang="en-US" dirty="0"/>
                  <a:t>基函数</a:t>
                </a:r>
                <a:endParaRPr lang="en-US" altLang="zh-CN" dirty="0"/>
              </a:p>
              <a:p>
                <a:r>
                  <a:rPr lang="zh-CN" altLang="en-US" dirty="0"/>
                  <a:t>线性组合系数</a:t>
                </a:r>
              </a:p>
            </p:txBody>
          </p:sp>
          <p:sp>
            <p:nvSpPr>
              <p:cNvPr id="18" name="文本框 17">
                <a:extLst>
                  <a:ext uri="{FF2B5EF4-FFF2-40B4-BE49-F238E27FC236}">
                    <a16:creationId xmlns:a16="http://schemas.microsoft.com/office/drawing/2014/main" id="{64987DC4-5058-DB52-825F-8F284029871B}"/>
                  </a:ext>
                </a:extLst>
              </p:cNvPr>
              <p:cNvSpPr txBox="1"/>
              <p:nvPr/>
            </p:nvSpPr>
            <p:spPr>
              <a:xfrm>
                <a:off x="8673791" y="2209230"/>
                <a:ext cx="1152293" cy="369332"/>
              </a:xfrm>
              <a:prstGeom prst="rect">
                <a:avLst/>
              </a:prstGeom>
              <a:noFill/>
            </p:spPr>
            <p:txBody>
              <a:bodyPr wrap="square" rtlCol="0">
                <a:spAutoFit/>
              </a:bodyPr>
              <a:lstStyle/>
              <a:p>
                <a:r>
                  <a:rPr lang="zh-CN" altLang="en-US" dirty="0"/>
                  <a:t>函数逼近</a:t>
                </a:r>
              </a:p>
            </p:txBody>
          </p:sp>
          <p:cxnSp>
            <p:nvCxnSpPr>
              <p:cNvPr id="19" name="直接箭头连接符 18">
                <a:extLst>
                  <a:ext uri="{FF2B5EF4-FFF2-40B4-BE49-F238E27FC236}">
                    <a16:creationId xmlns:a16="http://schemas.microsoft.com/office/drawing/2014/main" id="{1A4F4829-3580-A877-7F36-032D00E5DC0E}"/>
                  </a:ext>
                </a:extLst>
              </p:cNvPr>
              <p:cNvCxnSpPr>
                <a:cxnSpLocks/>
                <a:endCxn id="20" idx="2"/>
              </p:cNvCxnSpPr>
              <p:nvPr/>
            </p:nvCxnSpPr>
            <p:spPr>
              <a:xfrm>
                <a:off x="1750741" y="1196146"/>
                <a:ext cx="1773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流程图: 汇总连接 19">
                <a:extLst>
                  <a:ext uri="{FF2B5EF4-FFF2-40B4-BE49-F238E27FC236}">
                    <a16:creationId xmlns:a16="http://schemas.microsoft.com/office/drawing/2014/main" id="{F1909A30-0AA4-A5A7-FA49-EE25692D4679}"/>
                  </a:ext>
                </a:extLst>
              </p:cNvPr>
              <p:cNvSpPr/>
              <p:nvPr/>
            </p:nvSpPr>
            <p:spPr>
              <a:xfrm>
                <a:off x="3523785" y="1004950"/>
                <a:ext cx="410736" cy="382391"/>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2D1DF837-16A6-FFE7-F173-4167D5B7B3C5}"/>
                  </a:ext>
                </a:extLst>
              </p:cNvPr>
              <p:cNvCxnSpPr>
                <a:cxnSpLocks/>
                <a:stCxn id="14" idx="0"/>
                <a:endCxn id="20" idx="4"/>
              </p:cNvCxnSpPr>
              <p:nvPr/>
            </p:nvCxnSpPr>
            <p:spPr>
              <a:xfrm flipH="1" flipV="1">
                <a:off x="3729153" y="1387341"/>
                <a:ext cx="4180" cy="74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C76E89-62A7-0171-AD1F-22999E366D24}"/>
                  </a:ext>
                </a:extLst>
              </p:cNvPr>
              <p:cNvCxnSpPr>
                <a:cxnSpLocks/>
                <a:stCxn id="20" idx="6"/>
                <a:endCxn id="16" idx="1"/>
              </p:cNvCxnSpPr>
              <p:nvPr/>
            </p:nvCxnSpPr>
            <p:spPr>
              <a:xfrm flipV="1">
                <a:off x="3934521" y="1187057"/>
                <a:ext cx="1148575" cy="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242DFB2-8288-FEC4-5CDC-38E14EAECC69}"/>
                  </a:ext>
                </a:extLst>
              </p:cNvPr>
              <p:cNvSpPr txBox="1"/>
              <p:nvPr/>
            </p:nvSpPr>
            <p:spPr>
              <a:xfrm>
                <a:off x="3729153" y="1631246"/>
                <a:ext cx="1152293" cy="369332"/>
              </a:xfrm>
              <a:prstGeom prst="rect">
                <a:avLst/>
              </a:prstGeom>
              <a:noFill/>
            </p:spPr>
            <p:txBody>
              <a:bodyPr wrap="square" rtlCol="0">
                <a:spAutoFit/>
              </a:bodyPr>
              <a:lstStyle/>
              <a:p>
                <a:r>
                  <a:rPr lang="zh-CN" altLang="en-US" dirty="0"/>
                  <a:t>仿射变换</a:t>
                </a:r>
              </a:p>
            </p:txBody>
          </p:sp>
          <p:cxnSp>
            <p:nvCxnSpPr>
              <p:cNvPr id="24" name="直接箭头连接符 23">
                <a:extLst>
                  <a:ext uri="{FF2B5EF4-FFF2-40B4-BE49-F238E27FC236}">
                    <a16:creationId xmlns:a16="http://schemas.microsoft.com/office/drawing/2014/main" id="{CC4CF47F-A6D1-BD1E-EC54-38FB577463E9}"/>
                  </a:ext>
                </a:extLst>
              </p:cNvPr>
              <p:cNvCxnSpPr>
                <a:cxnSpLocks/>
              </p:cNvCxnSpPr>
              <p:nvPr/>
            </p:nvCxnSpPr>
            <p:spPr>
              <a:xfrm>
                <a:off x="4500446" y="3416911"/>
                <a:ext cx="593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左大括号 24">
                <a:extLst>
                  <a:ext uri="{FF2B5EF4-FFF2-40B4-BE49-F238E27FC236}">
                    <a16:creationId xmlns:a16="http://schemas.microsoft.com/office/drawing/2014/main" id="{E2789A98-9185-A41D-22A8-7346D0A02569}"/>
                  </a:ext>
                </a:extLst>
              </p:cNvPr>
              <p:cNvSpPr/>
              <p:nvPr/>
            </p:nvSpPr>
            <p:spPr>
              <a:xfrm>
                <a:off x="2698595" y="2255951"/>
                <a:ext cx="243467" cy="12719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左大括号 25">
                <a:extLst>
                  <a:ext uri="{FF2B5EF4-FFF2-40B4-BE49-F238E27FC236}">
                    <a16:creationId xmlns:a16="http://schemas.microsoft.com/office/drawing/2014/main" id="{F40BA4F1-08BE-0FBE-BC96-5F215B7A10AC}"/>
                  </a:ext>
                </a:extLst>
              </p:cNvPr>
              <p:cNvSpPr/>
              <p:nvPr/>
            </p:nvSpPr>
            <p:spPr>
              <a:xfrm>
                <a:off x="541068" y="1076362"/>
                <a:ext cx="298063" cy="1953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919FB489-14B5-EC67-F178-7098B6A6C787}"/>
                  </a:ext>
                </a:extLst>
              </p:cNvPr>
              <p:cNvSpPr/>
              <p:nvPr/>
            </p:nvSpPr>
            <p:spPr>
              <a:xfrm>
                <a:off x="7352367" y="2159721"/>
                <a:ext cx="496227" cy="468351"/>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连接符: 肘形 27">
                <a:extLst>
                  <a:ext uri="{FF2B5EF4-FFF2-40B4-BE49-F238E27FC236}">
                    <a16:creationId xmlns:a16="http://schemas.microsoft.com/office/drawing/2014/main" id="{59DD7F84-3D43-8AAF-06CD-BD8791D0819D}"/>
                  </a:ext>
                </a:extLst>
              </p:cNvPr>
              <p:cNvCxnSpPr>
                <a:stCxn id="16" idx="3"/>
                <a:endCxn id="27" idx="0"/>
              </p:cNvCxnSpPr>
              <p:nvPr/>
            </p:nvCxnSpPr>
            <p:spPr>
              <a:xfrm>
                <a:off x="6235389" y="1187057"/>
                <a:ext cx="1365092" cy="9726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1F69EA5E-1900-E28F-1F53-584E1D71D1FC}"/>
                  </a:ext>
                </a:extLst>
              </p:cNvPr>
              <p:cNvCxnSpPr>
                <a:cxnSpLocks/>
                <a:stCxn id="17" idx="3"/>
                <a:endCxn id="27" idx="4"/>
              </p:cNvCxnSpPr>
              <p:nvPr/>
            </p:nvCxnSpPr>
            <p:spPr>
              <a:xfrm flipV="1">
                <a:off x="6652631" y="2628072"/>
                <a:ext cx="947850" cy="8009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1068625-560E-A0B7-8FA6-3318DD81BF2C}"/>
                  </a:ext>
                </a:extLst>
              </p:cNvPr>
              <p:cNvCxnSpPr>
                <a:cxnSpLocks/>
                <a:stCxn id="27" idx="6"/>
                <a:endCxn id="18" idx="1"/>
              </p:cNvCxnSpPr>
              <p:nvPr/>
            </p:nvCxnSpPr>
            <p:spPr>
              <a:xfrm flipV="1">
                <a:off x="7848594" y="2393896"/>
                <a:ext cx="8251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220EEAAD-85E0-2FF7-9B27-369C2FDE19F0}"/>
                </a:ext>
              </a:extLst>
            </p:cNvPr>
            <p:cNvSpPr txBox="1"/>
            <p:nvPr/>
          </p:nvSpPr>
          <p:spPr>
            <a:xfrm>
              <a:off x="548938" y="876354"/>
              <a:ext cx="3983768" cy="461665"/>
            </a:xfrm>
            <a:prstGeom prst="rect">
              <a:avLst/>
            </a:prstGeom>
            <a:noFill/>
          </p:spPr>
          <p:txBody>
            <a:bodyPr wrap="square" rtlCol="0">
              <a:spAutoFit/>
            </a:bodyPr>
            <a:lstStyle/>
            <a:p>
              <a:r>
                <a:rPr lang="zh-CN" altLang="en-US" sz="2400" b="1" dirty="0">
                  <a:solidFill>
                    <a:srgbClr val="0070C0"/>
                  </a:solidFill>
                </a:rPr>
                <a:t>计算数学观点下的神经网络</a:t>
              </a:r>
            </a:p>
          </p:txBody>
        </p:sp>
        <p:cxnSp>
          <p:nvCxnSpPr>
            <p:cNvPr id="5" name="连接符: 肘形 4">
              <a:extLst>
                <a:ext uri="{FF2B5EF4-FFF2-40B4-BE49-F238E27FC236}">
                  <a16:creationId xmlns:a16="http://schemas.microsoft.com/office/drawing/2014/main" id="{A513BFB5-859B-69F1-04CE-69B67241BC43}"/>
                </a:ext>
              </a:extLst>
            </p:cNvPr>
            <p:cNvCxnSpPr>
              <a:cxnSpLocks/>
              <a:stCxn id="4" idx="1"/>
            </p:cNvCxnSpPr>
            <p:nvPr/>
          </p:nvCxnSpPr>
          <p:spPr>
            <a:xfrm rot="10800000" flipV="1">
              <a:off x="364244" y="1107186"/>
              <a:ext cx="184695" cy="4848667"/>
            </a:xfrm>
            <a:prstGeom prst="bentConnector2">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6" name="连接符: 肘形 5">
              <a:extLst>
                <a:ext uri="{FF2B5EF4-FFF2-40B4-BE49-F238E27FC236}">
                  <a16:creationId xmlns:a16="http://schemas.microsoft.com/office/drawing/2014/main" id="{F62F305D-7FFE-8DDB-6402-87A30E3CF76C}"/>
                </a:ext>
              </a:extLst>
            </p:cNvPr>
            <p:cNvCxnSpPr>
              <a:cxnSpLocks/>
              <a:stCxn id="4" idx="3"/>
            </p:cNvCxnSpPr>
            <p:nvPr/>
          </p:nvCxnSpPr>
          <p:spPr>
            <a:xfrm flipH="1">
              <a:off x="348736" y="1107187"/>
              <a:ext cx="4183970" cy="4850904"/>
            </a:xfrm>
            <a:prstGeom prst="bentConnector4">
              <a:avLst>
                <a:gd name="adj1" fmla="val -153384"/>
                <a:gd name="adj2" fmla="val 102263"/>
              </a:avLst>
            </a:prstGeom>
            <a:ln w="28575">
              <a:prstDash val="lgDash"/>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61758FA9-35BE-DB95-CBD1-9A496CA6A424}"/>
                </a:ext>
              </a:extLst>
            </p:cNvPr>
            <p:cNvGrpSpPr/>
            <p:nvPr/>
          </p:nvGrpSpPr>
          <p:grpSpPr>
            <a:xfrm>
              <a:off x="867943" y="5063030"/>
              <a:ext cx="8296101" cy="999560"/>
              <a:chOff x="3267714" y="5575610"/>
              <a:chExt cx="8296101" cy="999560"/>
            </a:xfrm>
          </p:grpSpPr>
          <p:sp>
            <p:nvSpPr>
              <p:cNvPr id="9" name="文本框 8">
                <a:extLst>
                  <a:ext uri="{FF2B5EF4-FFF2-40B4-BE49-F238E27FC236}">
                    <a16:creationId xmlns:a16="http://schemas.microsoft.com/office/drawing/2014/main" id="{F9B298FC-F3D7-DD0F-6FEC-1D722C1A232C}"/>
                  </a:ext>
                </a:extLst>
              </p:cNvPr>
              <p:cNvSpPr txBox="1"/>
              <p:nvPr/>
            </p:nvSpPr>
            <p:spPr>
              <a:xfrm>
                <a:off x="3278459" y="5575610"/>
                <a:ext cx="8285356" cy="369332"/>
              </a:xfrm>
              <a:prstGeom prst="rect">
                <a:avLst/>
              </a:prstGeom>
              <a:noFill/>
            </p:spPr>
            <p:txBody>
              <a:bodyPr wrap="square" rtlCol="0">
                <a:spAutoFit/>
              </a:bodyPr>
              <a:lstStyle/>
              <a:p>
                <a:r>
                  <a:rPr lang="zh-CN" altLang="en-US" b="1" dirty="0"/>
                  <a:t>神经网络训练即为在某一类基函数完备空间中自动选择基函数及其线性组合系数</a:t>
                </a:r>
              </a:p>
            </p:txBody>
          </p:sp>
          <p:sp>
            <p:nvSpPr>
              <p:cNvPr id="10" name="文本框 9">
                <a:extLst>
                  <a:ext uri="{FF2B5EF4-FFF2-40B4-BE49-F238E27FC236}">
                    <a16:creationId xmlns:a16="http://schemas.microsoft.com/office/drawing/2014/main" id="{2113A75A-C5B0-FF98-CD67-78989C490A54}"/>
                  </a:ext>
                </a:extLst>
              </p:cNvPr>
              <p:cNvSpPr txBox="1"/>
              <p:nvPr/>
            </p:nvSpPr>
            <p:spPr>
              <a:xfrm>
                <a:off x="3267714" y="5928839"/>
                <a:ext cx="8285356" cy="646331"/>
              </a:xfrm>
              <a:prstGeom prst="rect">
                <a:avLst/>
              </a:prstGeom>
              <a:noFill/>
            </p:spPr>
            <p:txBody>
              <a:bodyPr wrap="square" rtlCol="0">
                <a:spAutoFit/>
              </a:bodyPr>
              <a:lstStyle/>
              <a:p>
                <a:r>
                  <a:rPr lang="zh-CN" altLang="en-US" b="1" dirty="0"/>
                  <a:t>注意：基函数类仍需人工选择，即事先人为确定使用哪种激活函数；近似函数中的基函数数目即隐藏层神经元数目亦需人工事先确定</a:t>
                </a:r>
              </a:p>
            </p:txBody>
          </p:sp>
        </p:grpSp>
        <p:sp>
          <p:nvSpPr>
            <p:cNvPr id="8" name="文本框 7">
              <a:extLst>
                <a:ext uri="{FF2B5EF4-FFF2-40B4-BE49-F238E27FC236}">
                  <a16:creationId xmlns:a16="http://schemas.microsoft.com/office/drawing/2014/main" id="{8B7F7A6F-A2CA-B857-16DC-C2B5C6A08FB9}"/>
                </a:ext>
              </a:extLst>
            </p:cNvPr>
            <p:cNvSpPr txBox="1"/>
            <p:nvPr/>
          </p:nvSpPr>
          <p:spPr>
            <a:xfrm>
              <a:off x="3057872" y="1642594"/>
              <a:ext cx="1152293" cy="369332"/>
            </a:xfrm>
            <a:prstGeom prst="rect">
              <a:avLst/>
            </a:prstGeom>
            <a:noFill/>
          </p:spPr>
          <p:txBody>
            <a:bodyPr wrap="square" rtlCol="0">
              <a:spAutoFit/>
            </a:bodyPr>
            <a:lstStyle/>
            <a:p>
              <a:r>
                <a:rPr lang="zh-CN" altLang="en-US" dirty="0"/>
                <a:t>基元函数</a:t>
              </a:r>
            </a:p>
          </p:txBody>
        </p:sp>
      </p:grpSp>
      <p:sp>
        <p:nvSpPr>
          <p:cNvPr id="32" name="文本框 31">
            <a:extLst>
              <a:ext uri="{FF2B5EF4-FFF2-40B4-BE49-F238E27FC236}">
                <a16:creationId xmlns:a16="http://schemas.microsoft.com/office/drawing/2014/main" id="{74C01CFE-3880-A608-6185-E6AA7140C91C}"/>
              </a:ext>
            </a:extLst>
          </p:cNvPr>
          <p:cNvSpPr txBox="1"/>
          <p:nvPr/>
        </p:nvSpPr>
        <p:spPr>
          <a:xfrm>
            <a:off x="0" y="41263"/>
            <a:ext cx="5467221" cy="584775"/>
          </a:xfrm>
          <a:prstGeom prst="rect">
            <a:avLst/>
          </a:prstGeom>
          <a:noFill/>
        </p:spPr>
        <p:txBody>
          <a:bodyPr wrap="square">
            <a:spAutoFit/>
          </a:bodyPr>
          <a:lstStyle/>
          <a:p>
            <a:r>
              <a:rPr lang="zh-CN" altLang="en-US" sz="3200" b="1" dirty="0"/>
              <a:t>解释神经网络的函数逼近能力</a:t>
            </a:r>
          </a:p>
        </p:txBody>
      </p:sp>
    </p:spTree>
    <p:extLst>
      <p:ext uri="{BB962C8B-B14F-4D97-AF65-F5344CB8AC3E}">
        <p14:creationId xmlns:p14="http://schemas.microsoft.com/office/powerpoint/2010/main" val="101413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16582794-2ABC-33BD-4B2B-307F4FA2C50D}"/>
              </a:ext>
            </a:extLst>
          </p:cNvPr>
          <p:cNvSpPr txBox="1"/>
          <p:nvPr/>
        </p:nvSpPr>
        <p:spPr>
          <a:xfrm>
            <a:off x="64241" y="6270452"/>
            <a:ext cx="12192917"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t>CYBENKO G. Approximation by Superpositions of a Sigmoidal Function[J]. Mathematics of Control, Signals and Systems, 1989, 2(4): 303-314.</a:t>
            </a:r>
            <a:endParaRPr lang="zh-CN" altLang="en-US" dirty="0"/>
          </a:p>
        </p:txBody>
      </p:sp>
      <p:grpSp>
        <p:nvGrpSpPr>
          <p:cNvPr id="12" name="组合 11">
            <a:extLst>
              <a:ext uri="{FF2B5EF4-FFF2-40B4-BE49-F238E27FC236}">
                <a16:creationId xmlns:a16="http://schemas.microsoft.com/office/drawing/2014/main" id="{EE3640ED-6D6B-2A93-DA22-FEA2FD56DF66}"/>
              </a:ext>
            </a:extLst>
          </p:cNvPr>
          <p:cNvGrpSpPr/>
          <p:nvPr/>
        </p:nvGrpSpPr>
        <p:grpSpPr>
          <a:xfrm>
            <a:off x="6404521" y="2690386"/>
            <a:ext cx="6001898" cy="2880005"/>
            <a:chOff x="922663" y="660709"/>
            <a:chExt cx="6001898" cy="2880005"/>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2DDBFCB-9938-7160-9732-4F8BD5BF4603}"/>
                    </a:ext>
                  </a:extLst>
                </p:cNvPr>
                <p:cNvSpPr txBox="1"/>
                <p:nvPr/>
              </p:nvSpPr>
              <p:spPr>
                <a:xfrm>
                  <a:off x="922663" y="660709"/>
                  <a:ext cx="4178147" cy="370358"/>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网络输出为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a14:m>
                  <a:endParaRPr lang="zh-CN" altLang="en-US" dirty="0"/>
                </a:p>
              </p:txBody>
            </p:sp>
          </mc:Choice>
          <mc:Fallback xmlns="">
            <p:sp>
              <p:nvSpPr>
                <p:cNvPr id="13" name="文本框 12">
                  <a:extLst>
                    <a:ext uri="{FF2B5EF4-FFF2-40B4-BE49-F238E27FC236}">
                      <a16:creationId xmlns:a16="http://schemas.microsoft.com/office/drawing/2014/main" id="{52DDBFCB-9938-7160-9732-4F8BD5BF4603}"/>
                    </a:ext>
                  </a:extLst>
                </p:cNvPr>
                <p:cNvSpPr txBox="1">
                  <a:spLocks noRot="1" noChangeAspect="1" noMove="1" noResize="1" noEditPoints="1" noAdjustHandles="1" noChangeArrowheads="1" noChangeShapeType="1" noTextEdit="1"/>
                </p:cNvSpPr>
                <p:nvPr/>
              </p:nvSpPr>
              <p:spPr>
                <a:xfrm>
                  <a:off x="922663" y="660709"/>
                  <a:ext cx="4178147" cy="370358"/>
                </a:xfrm>
                <a:prstGeom prst="rect">
                  <a:avLst/>
                </a:prstGeom>
                <a:blipFill>
                  <a:blip r:embed="rId3"/>
                  <a:stretch>
                    <a:fillRect l="-1314" t="-118033"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0665823-54F5-13DD-4667-4342D1DF4211}"/>
                    </a:ext>
                  </a:extLst>
                </p:cNvPr>
                <p:cNvSpPr txBox="1"/>
                <p:nvPr/>
              </p:nvSpPr>
              <p:spPr>
                <a:xfrm>
                  <a:off x="922663" y="1131973"/>
                  <a:ext cx="2437481"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endParaRPr lang="zh-CN" altLang="en-US" dirty="0"/>
                </a:p>
              </p:txBody>
            </p:sp>
          </mc:Choice>
          <mc:Fallback xmlns="">
            <p:sp>
              <p:nvSpPr>
                <p:cNvPr id="14" name="文本框 13">
                  <a:extLst>
                    <a:ext uri="{FF2B5EF4-FFF2-40B4-BE49-F238E27FC236}">
                      <a16:creationId xmlns:a16="http://schemas.microsoft.com/office/drawing/2014/main" id="{F0665823-54F5-13DD-4667-4342D1DF4211}"/>
                    </a:ext>
                  </a:extLst>
                </p:cNvPr>
                <p:cNvSpPr txBox="1">
                  <a:spLocks noRot="1" noChangeAspect="1" noMove="1" noResize="1" noEditPoints="1" noAdjustHandles="1" noChangeArrowheads="1" noChangeShapeType="1" noTextEdit="1"/>
                </p:cNvSpPr>
                <p:nvPr/>
              </p:nvSpPr>
              <p:spPr>
                <a:xfrm>
                  <a:off x="922663" y="1131973"/>
                  <a:ext cx="2437481" cy="369332"/>
                </a:xfrm>
                <a:prstGeom prst="rect">
                  <a:avLst/>
                </a:prstGeom>
                <a:blipFill>
                  <a:blip r:embed="rId4"/>
                  <a:stretch>
                    <a:fillRect l="-2256"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3B73712-E487-7BC6-6A7A-7225DE8D3D73}"/>
                    </a:ext>
                  </a:extLst>
                </p:cNvPr>
                <p:cNvSpPr txBox="1"/>
                <p:nvPr/>
              </p:nvSpPr>
              <p:spPr>
                <a:xfrm>
                  <a:off x="922663" y="1657231"/>
                  <a:ext cx="6001898"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由于自变量</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的仿射变换，</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是一个线性无关函数系</a:t>
                  </a:r>
                  <a:endParaRPr lang="zh-CN" altLang="en-US" dirty="0"/>
                </a:p>
              </p:txBody>
            </p:sp>
          </mc:Choice>
          <mc:Fallback xmlns="">
            <p:sp>
              <p:nvSpPr>
                <p:cNvPr id="15" name="文本框 14">
                  <a:extLst>
                    <a:ext uri="{FF2B5EF4-FFF2-40B4-BE49-F238E27FC236}">
                      <a16:creationId xmlns:a16="http://schemas.microsoft.com/office/drawing/2014/main" id="{F3B73712-E487-7BC6-6A7A-7225DE8D3D73}"/>
                    </a:ext>
                  </a:extLst>
                </p:cNvPr>
                <p:cNvSpPr txBox="1">
                  <a:spLocks noRot="1" noChangeAspect="1" noMove="1" noResize="1" noEditPoints="1" noAdjustHandles="1" noChangeArrowheads="1" noChangeShapeType="1" noTextEdit="1"/>
                </p:cNvSpPr>
                <p:nvPr/>
              </p:nvSpPr>
              <p:spPr>
                <a:xfrm>
                  <a:off x="922663" y="1657231"/>
                  <a:ext cx="6001898" cy="369332"/>
                </a:xfrm>
                <a:prstGeom prst="rect">
                  <a:avLst/>
                </a:prstGeom>
                <a:blipFill>
                  <a:blip r:embed="rId5"/>
                  <a:stretch>
                    <a:fillRect l="-915"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E34F704-429D-EB33-CB4E-40CBEB38E212}"/>
                    </a:ext>
                  </a:extLst>
                </p:cNvPr>
                <p:cNvSpPr txBox="1"/>
                <p:nvPr/>
              </p:nvSpPr>
              <p:spPr>
                <a:xfrm>
                  <a:off x="1751682" y="2692148"/>
                  <a:ext cx="2520107"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e>
                        </m:nary>
                      </m:oMath>
                    </m:oMathPara>
                  </a14:m>
                  <a:endParaRPr lang="zh-CN" altLang="en-US" dirty="0"/>
                </a:p>
              </p:txBody>
            </p:sp>
          </mc:Choice>
          <mc:Fallback xmlns="">
            <p:sp>
              <p:nvSpPr>
                <p:cNvPr id="16" name="文本框 15">
                  <a:extLst>
                    <a:ext uri="{FF2B5EF4-FFF2-40B4-BE49-F238E27FC236}">
                      <a16:creationId xmlns:a16="http://schemas.microsoft.com/office/drawing/2014/main" id="{AE34F704-429D-EB33-CB4E-40CBEB38E212}"/>
                    </a:ext>
                  </a:extLst>
                </p:cNvPr>
                <p:cNvSpPr txBox="1">
                  <a:spLocks noRot="1" noChangeAspect="1" noMove="1" noResize="1" noEditPoints="1" noAdjustHandles="1" noChangeArrowheads="1" noChangeShapeType="1" noTextEdit="1"/>
                </p:cNvSpPr>
                <p:nvPr/>
              </p:nvSpPr>
              <p:spPr>
                <a:xfrm>
                  <a:off x="1751682" y="2692148"/>
                  <a:ext cx="2520107"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FA0B2D2-E1EB-468E-D25D-DBBE09172C1B}"/>
                    </a:ext>
                  </a:extLst>
                </p:cNvPr>
                <p:cNvSpPr txBox="1"/>
                <p:nvPr/>
              </p:nvSpPr>
              <p:spPr>
                <a:xfrm>
                  <a:off x="5055367" y="2931765"/>
                  <a:ext cx="13628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𝑟𝑒𝑓</m:t>
                        </m:r>
                        <m:d>
                          <m:d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zh-CN" altLang="en-US" dirty="0"/>
                </a:p>
              </p:txBody>
            </p:sp>
          </mc:Choice>
          <mc:Fallback xmlns="">
            <p:sp>
              <p:nvSpPr>
                <p:cNvPr id="17" name="文本框 16">
                  <a:extLst>
                    <a:ext uri="{FF2B5EF4-FFF2-40B4-BE49-F238E27FC236}">
                      <a16:creationId xmlns:a16="http://schemas.microsoft.com/office/drawing/2014/main" id="{7FA0B2D2-E1EB-468E-D25D-DBBE09172C1B}"/>
                    </a:ext>
                  </a:extLst>
                </p:cNvPr>
                <p:cNvSpPr txBox="1">
                  <a:spLocks noRot="1" noChangeAspect="1" noMove="1" noResize="1" noEditPoints="1" noAdjustHandles="1" noChangeArrowheads="1" noChangeShapeType="1" noTextEdit="1"/>
                </p:cNvSpPr>
                <p:nvPr/>
              </p:nvSpPr>
              <p:spPr>
                <a:xfrm>
                  <a:off x="5055367" y="2931765"/>
                  <a:ext cx="1362876"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C983536-1E83-E346-1408-8763D4E2C140}"/>
                    </a:ext>
                  </a:extLst>
                </p:cNvPr>
                <p:cNvSpPr txBox="1"/>
                <p:nvPr/>
              </p:nvSpPr>
              <p:spPr>
                <a:xfrm>
                  <a:off x="922663" y="2182489"/>
                  <a:ext cx="3389064" cy="370358"/>
                </a:xfrm>
                <a:prstGeom prst="rect">
                  <a:avLst/>
                </a:prstGeom>
                <a:noFill/>
              </p:spPr>
              <p:txBody>
                <a:bodyPr wrap="square">
                  <a:spAutoFit/>
                </a:bodyPr>
                <a:lstStyle/>
                <a:p>
                  <a14:m>
                    <m:oMath xmlns:m="http://schemas.openxmlformats.org/officeDocument/2006/math">
                      <m:r>
                        <a:rPr lang="zh-CN" altLang="en-US" i="1" smtClean="0">
                          <a:latin typeface="Cambria Math" panose="02040503050406030204" pitchFamily="18" charset="0"/>
                          <a:ea typeface="Cambria Math" panose="02040503050406030204" pitchFamily="18" charset="0"/>
                        </a:rPr>
                        <m:t>于是</m:t>
                      </m:r>
                      <m:sSubSup>
                        <m:sSubSupPr>
                          <m:ctrlPr>
                            <a:rPr lang="zh-CN" altLang="zh-CN" i="1" smtClean="0">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可作为基函数系</a:t>
                  </a:r>
                  <a:endParaRPr lang="zh-CN" altLang="en-US" dirty="0"/>
                </a:p>
              </p:txBody>
            </p:sp>
          </mc:Choice>
          <mc:Fallback xmlns="">
            <p:sp>
              <p:nvSpPr>
                <p:cNvPr id="18" name="文本框 17">
                  <a:extLst>
                    <a:ext uri="{FF2B5EF4-FFF2-40B4-BE49-F238E27FC236}">
                      <a16:creationId xmlns:a16="http://schemas.microsoft.com/office/drawing/2014/main" id="{0C983536-1E83-E346-1408-8763D4E2C140}"/>
                    </a:ext>
                  </a:extLst>
                </p:cNvPr>
                <p:cNvSpPr txBox="1">
                  <a:spLocks noRot="1" noChangeAspect="1" noMove="1" noResize="1" noEditPoints="1" noAdjustHandles="1" noChangeArrowheads="1" noChangeShapeType="1" noTextEdit="1"/>
                </p:cNvSpPr>
                <p:nvPr/>
              </p:nvSpPr>
              <p:spPr>
                <a:xfrm>
                  <a:off x="922663" y="2182489"/>
                  <a:ext cx="3389064" cy="370358"/>
                </a:xfrm>
                <a:prstGeom prst="rect">
                  <a:avLst/>
                </a:prstGeom>
                <a:blipFill>
                  <a:blip r:embed="rId8"/>
                  <a:stretch>
                    <a:fillRect l="-540" t="-14754"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FDF7D43-5B56-E205-183E-F5F6EF77EAD2}"/>
                    </a:ext>
                  </a:extLst>
                </p:cNvPr>
                <p:cNvSpPr txBox="1"/>
                <p:nvPr/>
              </p:nvSpPr>
              <p:spPr>
                <a:xfrm>
                  <a:off x="922663" y="2954195"/>
                  <a:ext cx="941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Cambria Math" panose="02040503050406030204" pitchFamily="18" charset="0"/>
                          </a:rPr>
                          <m:t>从而</m:t>
                        </m:r>
                        <m:r>
                          <a:rPr lang="zh-CN" altLang="en-US" i="1">
                            <a:latin typeface="Cambria Math" panose="02040503050406030204" pitchFamily="18" charset="0"/>
                            <a:ea typeface="Cambria Math" panose="02040503050406030204" pitchFamily="18" charset="0"/>
                          </a:rPr>
                          <m:t>有</m:t>
                        </m:r>
                      </m:oMath>
                    </m:oMathPara>
                  </a14:m>
                  <a:endParaRPr lang="zh-CN" altLang="en-US" dirty="0"/>
                </a:p>
              </p:txBody>
            </p:sp>
          </mc:Choice>
          <mc:Fallback xmlns="">
            <p:sp>
              <p:nvSpPr>
                <p:cNvPr id="19" name="文本框 18">
                  <a:extLst>
                    <a:ext uri="{FF2B5EF4-FFF2-40B4-BE49-F238E27FC236}">
                      <a16:creationId xmlns:a16="http://schemas.microsoft.com/office/drawing/2014/main" id="{CFDF7D43-5B56-E205-183E-F5F6EF77EAD2}"/>
                    </a:ext>
                  </a:extLst>
                </p:cNvPr>
                <p:cNvSpPr txBox="1">
                  <a:spLocks noRot="1" noChangeAspect="1" noMove="1" noResize="1" noEditPoints="1" noAdjustHandles="1" noChangeArrowheads="1" noChangeShapeType="1" noTextEdit="1"/>
                </p:cNvSpPr>
                <p:nvPr/>
              </p:nvSpPr>
              <p:spPr>
                <a:xfrm>
                  <a:off x="922663" y="2954195"/>
                  <a:ext cx="941255" cy="369332"/>
                </a:xfrm>
                <a:prstGeom prst="rect">
                  <a:avLst/>
                </a:prstGeom>
                <a:blipFill>
                  <a:blip r:embed="rId9"/>
                  <a:stretch>
                    <a:fillRect b="-6667"/>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34A30902-2741-3265-30C0-4B4E45DDC2FE}"/>
                </a:ext>
              </a:extLst>
            </p:cNvPr>
            <p:cNvCxnSpPr/>
            <p:nvPr/>
          </p:nvCxnSpPr>
          <p:spPr>
            <a:xfrm>
              <a:off x="4271789" y="3116431"/>
              <a:ext cx="992208" cy="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sp>
        <p:nvSpPr>
          <p:cNvPr id="25" name="文本框 24">
            <a:extLst>
              <a:ext uri="{FF2B5EF4-FFF2-40B4-BE49-F238E27FC236}">
                <a16:creationId xmlns:a16="http://schemas.microsoft.com/office/drawing/2014/main" id="{00A595E2-BDEF-19FC-809E-4BC422AE1544}"/>
              </a:ext>
            </a:extLst>
          </p:cNvPr>
          <p:cNvSpPr txBox="1"/>
          <p:nvPr/>
        </p:nvSpPr>
        <p:spPr>
          <a:xfrm>
            <a:off x="64241" y="5930247"/>
            <a:ext cx="7969609"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http://staff.ustc.edu.cn/~lgliu/Resources/DL/What_is_DeepLearning.html</a:t>
            </a:r>
            <a:endParaRPr lang="zh-CN" altLang="en-US" dirty="0"/>
          </a:p>
        </p:txBody>
      </p:sp>
      <p:grpSp>
        <p:nvGrpSpPr>
          <p:cNvPr id="96" name="组合 95">
            <a:extLst>
              <a:ext uri="{FF2B5EF4-FFF2-40B4-BE49-F238E27FC236}">
                <a16:creationId xmlns:a16="http://schemas.microsoft.com/office/drawing/2014/main" id="{CC9A8397-B1DD-4EA9-E243-DAD14CC9EF80}"/>
              </a:ext>
            </a:extLst>
          </p:cNvPr>
          <p:cNvGrpSpPr/>
          <p:nvPr/>
        </p:nvGrpSpPr>
        <p:grpSpPr>
          <a:xfrm>
            <a:off x="64241" y="37746"/>
            <a:ext cx="7762935" cy="4904333"/>
            <a:chOff x="4818328" y="-18604"/>
            <a:chExt cx="7724092" cy="4947623"/>
          </a:xfrm>
        </p:grpSpPr>
        <p:grpSp>
          <p:nvGrpSpPr>
            <p:cNvPr id="88" name="组合 87">
              <a:extLst>
                <a:ext uri="{FF2B5EF4-FFF2-40B4-BE49-F238E27FC236}">
                  <a16:creationId xmlns:a16="http://schemas.microsoft.com/office/drawing/2014/main" id="{8EE356EF-E618-01BE-C26D-9D2DFE27A44C}"/>
                </a:ext>
              </a:extLst>
            </p:cNvPr>
            <p:cNvGrpSpPr/>
            <p:nvPr/>
          </p:nvGrpSpPr>
          <p:grpSpPr>
            <a:xfrm>
              <a:off x="4818328" y="-18604"/>
              <a:ext cx="6262572" cy="4947623"/>
              <a:chOff x="5929428" y="79111"/>
              <a:chExt cx="6262572" cy="4947623"/>
            </a:xfrm>
          </p:grpSpPr>
          <p:grpSp>
            <p:nvGrpSpPr>
              <p:cNvPr id="29" name="组合 28">
                <a:extLst>
                  <a:ext uri="{FF2B5EF4-FFF2-40B4-BE49-F238E27FC236}">
                    <a16:creationId xmlns:a16="http://schemas.microsoft.com/office/drawing/2014/main" id="{6A0CD74E-3257-D33B-FED9-CA6250869AD2}"/>
                  </a:ext>
                </a:extLst>
              </p:cNvPr>
              <p:cNvGrpSpPr/>
              <p:nvPr/>
            </p:nvGrpSpPr>
            <p:grpSpPr>
              <a:xfrm>
                <a:off x="8015400" y="79111"/>
                <a:ext cx="1245389" cy="1068637"/>
                <a:chOff x="7936687" y="740505"/>
                <a:chExt cx="1245389" cy="1068637"/>
              </a:xfrm>
            </p:grpSpPr>
            <p:sp>
              <p:nvSpPr>
                <p:cNvPr id="2" name="椭圆 1">
                  <a:extLst>
                    <a:ext uri="{FF2B5EF4-FFF2-40B4-BE49-F238E27FC236}">
                      <a16:creationId xmlns:a16="http://schemas.microsoft.com/office/drawing/2014/main" id="{1D50230E-E338-D31B-456B-EB8C9AC380C2}"/>
                    </a:ext>
                  </a:extLst>
                </p:cNvPr>
                <p:cNvSpPr/>
                <p:nvPr/>
              </p:nvSpPr>
              <p:spPr>
                <a:xfrm>
                  <a:off x="7936687" y="740505"/>
                  <a:ext cx="1245389" cy="10686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A1059EE6-CBC6-8B92-B373-17AD72F3F5B1}"/>
                    </a:ext>
                  </a:extLst>
                </p:cNvPr>
                <p:cNvCxnSpPr>
                  <a:cxnSpLocks/>
                  <a:stCxn id="2" idx="0"/>
                  <a:endCxn id="2" idx="4"/>
                </p:cNvCxnSpPr>
                <p:nvPr/>
              </p:nvCxnSpPr>
              <p:spPr>
                <a:xfrm>
                  <a:off x="8559382" y="740505"/>
                  <a:ext cx="0" cy="1068637"/>
                </a:xfrm>
                <a:prstGeom prst="lin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C4A12A5-CC1E-6C57-2113-AD3559C8CB5F}"/>
                        </a:ext>
                      </a:extLst>
                    </p:cNvPr>
                    <p:cNvSpPr txBox="1"/>
                    <p:nvPr/>
                  </p:nvSpPr>
                  <p:spPr>
                    <a:xfrm>
                      <a:off x="8048464" y="1013213"/>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Cambria Math" panose="02040503050406030204" pitchFamily="18" charset="0"/>
                                  </a:rPr>
                                  <m:t>𝑏</m:t>
                                </m:r>
                              </m:e>
                              <m:sub>
                                <m:r>
                                  <a:rPr lang="en-US" altLang="zh-CN" sz="2800" b="0" i="1" smtClean="0">
                                    <a:effectLst/>
                                    <a:latin typeface="Cambria Math" panose="02040503050406030204" pitchFamily="18" charset="0"/>
                                    <a:ea typeface="Cambria Math" panose="02040503050406030204" pitchFamily="18" charset="0"/>
                                  </a:rPr>
                                  <m:t>1</m:t>
                                </m:r>
                              </m:sub>
                            </m:sSub>
                          </m:oMath>
                        </m:oMathPara>
                      </a14:m>
                      <a:endParaRPr lang="en-US" altLang="zh-CN" sz="2800" b="0" dirty="0">
                        <a:effectLst/>
                        <a:ea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BC4A12A5-CC1E-6C57-2113-AD3559C8CB5F}"/>
                        </a:ext>
                      </a:extLst>
                    </p:cNvPr>
                    <p:cNvSpPr txBox="1">
                      <a:spLocks noRot="1" noChangeAspect="1" noMove="1" noResize="1" noEditPoints="1" noAdjustHandles="1" noChangeArrowheads="1" noChangeShapeType="1" noTextEdit="1"/>
                    </p:cNvSpPr>
                    <p:nvPr/>
                  </p:nvSpPr>
                  <p:spPr>
                    <a:xfrm>
                      <a:off x="8048464" y="1013213"/>
                      <a:ext cx="4170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2EA0E8F-1271-2412-584D-EA16AADCAE36}"/>
                        </a:ext>
                      </a:extLst>
                    </p:cNvPr>
                    <p:cNvSpPr txBox="1"/>
                    <p:nvPr/>
                  </p:nvSpPr>
                  <p:spPr>
                    <a:xfrm>
                      <a:off x="8486888" y="1013213"/>
                      <a:ext cx="6114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𝜎</m:t>
                            </m:r>
                            <m:d>
                              <m:dPr>
                                <m:ctrlPr>
                                  <a:rPr lang="en-US" altLang="zh-CN" sz="2800" b="0" i="1" smtClean="0">
                                    <a:effectLst/>
                                    <a:latin typeface="Cambria Math" panose="02040503050406030204" pitchFamily="18" charset="0"/>
                                    <a:ea typeface="Cambria Math" panose="02040503050406030204" pitchFamily="18" charset="0"/>
                                  </a:rPr>
                                </m:ctrlPr>
                              </m:dPr>
                              <m:e>
                                <m:r>
                                  <a:rPr lang="en-US" altLang="zh-CN" sz="2800"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27" name="文本框 26">
                      <a:extLst>
                        <a:ext uri="{FF2B5EF4-FFF2-40B4-BE49-F238E27FC236}">
                          <a16:creationId xmlns:a16="http://schemas.microsoft.com/office/drawing/2014/main" id="{12EA0E8F-1271-2412-584D-EA16AADCAE36}"/>
                        </a:ext>
                      </a:extLst>
                    </p:cNvPr>
                    <p:cNvSpPr txBox="1">
                      <a:spLocks noRot="1" noChangeAspect="1" noMove="1" noResize="1" noEditPoints="1" noAdjustHandles="1" noChangeArrowheads="1" noChangeShapeType="1" noTextEdit="1"/>
                    </p:cNvSpPr>
                    <p:nvPr/>
                  </p:nvSpPr>
                  <p:spPr>
                    <a:xfrm>
                      <a:off x="8486888" y="1013213"/>
                      <a:ext cx="611450" cy="523220"/>
                    </a:xfrm>
                    <a:prstGeom prst="rect">
                      <a:avLst/>
                    </a:prstGeom>
                    <a:blipFill>
                      <a:blip r:embed="rId11"/>
                      <a:stretch>
                        <a:fillRect r="-9901"/>
                      </a:stretch>
                    </a:blipFill>
                  </p:spPr>
                  <p:txBody>
                    <a:bodyPr/>
                    <a:lstStyle/>
                    <a:p>
                      <a:r>
                        <a:rPr lang="zh-CN" altLang="en-US">
                          <a:noFill/>
                        </a:rPr>
                        <a:t> </a:t>
                      </a:r>
                    </a:p>
                  </p:txBody>
                </p:sp>
              </mc:Fallback>
            </mc:AlternateContent>
          </p:grpSp>
          <p:grpSp>
            <p:nvGrpSpPr>
              <p:cNvPr id="30" name="组合 29">
                <a:extLst>
                  <a:ext uri="{FF2B5EF4-FFF2-40B4-BE49-F238E27FC236}">
                    <a16:creationId xmlns:a16="http://schemas.microsoft.com/office/drawing/2014/main" id="{C624A149-A4A4-2EED-700E-3DC29441064A}"/>
                  </a:ext>
                </a:extLst>
              </p:cNvPr>
              <p:cNvGrpSpPr/>
              <p:nvPr/>
            </p:nvGrpSpPr>
            <p:grpSpPr>
              <a:xfrm>
                <a:off x="8015400" y="1659862"/>
                <a:ext cx="1245389" cy="1068637"/>
                <a:chOff x="7936687" y="740505"/>
                <a:chExt cx="1245389" cy="1068637"/>
              </a:xfrm>
            </p:grpSpPr>
            <p:sp>
              <p:nvSpPr>
                <p:cNvPr id="31" name="椭圆 30">
                  <a:extLst>
                    <a:ext uri="{FF2B5EF4-FFF2-40B4-BE49-F238E27FC236}">
                      <a16:creationId xmlns:a16="http://schemas.microsoft.com/office/drawing/2014/main" id="{8030180F-04B4-21CA-E48F-C6C87F77FDCF}"/>
                    </a:ext>
                  </a:extLst>
                </p:cNvPr>
                <p:cNvSpPr/>
                <p:nvPr/>
              </p:nvSpPr>
              <p:spPr>
                <a:xfrm>
                  <a:off x="7936687" y="740505"/>
                  <a:ext cx="1245389" cy="10686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01EE3E47-71AD-A425-67C9-681692EAB04C}"/>
                    </a:ext>
                  </a:extLst>
                </p:cNvPr>
                <p:cNvCxnSpPr>
                  <a:cxnSpLocks/>
                  <a:stCxn id="31" idx="0"/>
                  <a:endCxn id="31" idx="4"/>
                </p:cNvCxnSpPr>
                <p:nvPr/>
              </p:nvCxnSpPr>
              <p:spPr>
                <a:xfrm>
                  <a:off x="8559382" y="740505"/>
                  <a:ext cx="0" cy="1068637"/>
                </a:xfrm>
                <a:prstGeom prst="lin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327461E-38F2-9D1B-1DA4-21CFAE1B04E9}"/>
                        </a:ext>
                      </a:extLst>
                    </p:cNvPr>
                    <p:cNvSpPr txBox="1"/>
                    <p:nvPr/>
                  </p:nvSpPr>
                  <p:spPr>
                    <a:xfrm>
                      <a:off x="8059481" y="1013213"/>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Cambria Math" panose="02040503050406030204" pitchFamily="18" charset="0"/>
                                  </a:rPr>
                                  <m:t>𝑏</m:t>
                                </m:r>
                              </m:e>
                              <m:sub>
                                <m:r>
                                  <a:rPr lang="en-US" altLang="zh-CN" sz="2800" b="0" i="1" smtClean="0">
                                    <a:effectLst/>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4327461E-38F2-9D1B-1DA4-21CFAE1B04E9}"/>
                        </a:ext>
                      </a:extLst>
                    </p:cNvPr>
                    <p:cNvSpPr txBox="1">
                      <a:spLocks noRot="1" noChangeAspect="1" noMove="1" noResize="1" noEditPoints="1" noAdjustHandles="1" noChangeArrowheads="1" noChangeShapeType="1" noTextEdit="1"/>
                    </p:cNvSpPr>
                    <p:nvPr/>
                  </p:nvSpPr>
                  <p:spPr>
                    <a:xfrm>
                      <a:off x="8059481" y="1013213"/>
                      <a:ext cx="4170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117A4D8-06FF-6B31-DE31-BF5D0AC433E0}"/>
                        </a:ext>
                      </a:extLst>
                    </p:cNvPr>
                    <p:cNvSpPr txBox="1"/>
                    <p:nvPr/>
                  </p:nvSpPr>
                  <p:spPr>
                    <a:xfrm>
                      <a:off x="8497905" y="1013213"/>
                      <a:ext cx="57581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𝜎</m:t>
                            </m:r>
                            <m:d>
                              <m:dPr>
                                <m:ctrlPr>
                                  <a:rPr lang="en-US" altLang="zh-CN" sz="2800" b="0" i="1" smtClean="0">
                                    <a:effectLst/>
                                    <a:latin typeface="Cambria Math" panose="02040503050406030204" pitchFamily="18" charset="0"/>
                                    <a:ea typeface="Cambria Math" panose="02040503050406030204" pitchFamily="18" charset="0"/>
                                  </a:rPr>
                                </m:ctrlPr>
                              </m:dPr>
                              <m:e>
                                <m:r>
                                  <a:rPr lang="en-US" altLang="zh-CN" sz="2800"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34" name="文本框 33">
                      <a:extLst>
                        <a:ext uri="{FF2B5EF4-FFF2-40B4-BE49-F238E27FC236}">
                          <a16:creationId xmlns:a16="http://schemas.microsoft.com/office/drawing/2014/main" id="{0117A4D8-06FF-6B31-DE31-BF5D0AC433E0}"/>
                        </a:ext>
                      </a:extLst>
                    </p:cNvPr>
                    <p:cNvSpPr txBox="1">
                      <a:spLocks noRot="1" noChangeAspect="1" noMove="1" noResize="1" noEditPoints="1" noAdjustHandles="1" noChangeArrowheads="1" noChangeShapeType="1" noTextEdit="1"/>
                    </p:cNvSpPr>
                    <p:nvPr/>
                  </p:nvSpPr>
                  <p:spPr>
                    <a:xfrm>
                      <a:off x="8497905" y="1013213"/>
                      <a:ext cx="575814" cy="523220"/>
                    </a:xfrm>
                    <a:prstGeom prst="rect">
                      <a:avLst/>
                    </a:prstGeom>
                    <a:blipFill>
                      <a:blip r:embed="rId13"/>
                      <a:stretch>
                        <a:fillRect r="-15789"/>
                      </a:stretch>
                    </a:blipFill>
                  </p:spPr>
                  <p:txBody>
                    <a:bodyPr/>
                    <a:lstStyle/>
                    <a:p>
                      <a:r>
                        <a:rPr lang="zh-CN" altLang="en-US">
                          <a:noFill/>
                        </a:rPr>
                        <a:t> </a:t>
                      </a:r>
                    </a:p>
                  </p:txBody>
                </p:sp>
              </mc:Fallback>
            </mc:AlternateContent>
          </p:grpSp>
          <p:grpSp>
            <p:nvGrpSpPr>
              <p:cNvPr id="35" name="组合 34">
                <a:extLst>
                  <a:ext uri="{FF2B5EF4-FFF2-40B4-BE49-F238E27FC236}">
                    <a16:creationId xmlns:a16="http://schemas.microsoft.com/office/drawing/2014/main" id="{E560F288-3EAD-7FEB-9337-F5BCF3FC110F}"/>
                  </a:ext>
                </a:extLst>
              </p:cNvPr>
              <p:cNvGrpSpPr/>
              <p:nvPr/>
            </p:nvGrpSpPr>
            <p:grpSpPr>
              <a:xfrm>
                <a:off x="8026965" y="3958097"/>
                <a:ext cx="1245389" cy="1068637"/>
                <a:chOff x="7936687" y="740505"/>
                <a:chExt cx="1245389" cy="1068637"/>
              </a:xfrm>
            </p:grpSpPr>
            <p:sp>
              <p:nvSpPr>
                <p:cNvPr id="36" name="椭圆 35">
                  <a:extLst>
                    <a:ext uri="{FF2B5EF4-FFF2-40B4-BE49-F238E27FC236}">
                      <a16:creationId xmlns:a16="http://schemas.microsoft.com/office/drawing/2014/main" id="{FA2A43BA-6ABA-0397-8F66-84DF0F1A0DC0}"/>
                    </a:ext>
                  </a:extLst>
                </p:cNvPr>
                <p:cNvSpPr/>
                <p:nvPr/>
              </p:nvSpPr>
              <p:spPr>
                <a:xfrm>
                  <a:off x="7936687" y="740505"/>
                  <a:ext cx="1245389" cy="10686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3B4CDA58-0C4E-CF35-75CD-7DCBB427478E}"/>
                    </a:ext>
                  </a:extLst>
                </p:cNvPr>
                <p:cNvCxnSpPr>
                  <a:cxnSpLocks/>
                  <a:stCxn id="36" idx="0"/>
                  <a:endCxn id="36" idx="4"/>
                </p:cNvCxnSpPr>
                <p:nvPr/>
              </p:nvCxnSpPr>
              <p:spPr>
                <a:xfrm>
                  <a:off x="8559382" y="740505"/>
                  <a:ext cx="0" cy="1068637"/>
                </a:xfrm>
                <a:prstGeom prst="lin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EEE8F5BD-C9A1-C67C-A327-A83433E9B177}"/>
                        </a:ext>
                      </a:extLst>
                    </p:cNvPr>
                    <p:cNvSpPr txBox="1"/>
                    <p:nvPr/>
                  </p:nvSpPr>
                  <p:spPr>
                    <a:xfrm>
                      <a:off x="8497905" y="1013213"/>
                      <a:ext cx="4404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𝜎</m:t>
                            </m:r>
                            <m:d>
                              <m:dPr>
                                <m:ctrlPr>
                                  <a:rPr lang="en-US" altLang="zh-CN" sz="2800" b="0" i="1" smtClean="0">
                                    <a:effectLst/>
                                    <a:latin typeface="Cambria Math" panose="02040503050406030204" pitchFamily="18" charset="0"/>
                                    <a:ea typeface="Cambria Math" panose="02040503050406030204" pitchFamily="18" charset="0"/>
                                  </a:rPr>
                                </m:ctrlPr>
                              </m:dPr>
                              <m:e>
                                <m:r>
                                  <a:rPr lang="en-US" altLang="zh-CN" sz="2800"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39" name="文本框 38">
                      <a:extLst>
                        <a:ext uri="{FF2B5EF4-FFF2-40B4-BE49-F238E27FC236}">
                          <a16:creationId xmlns:a16="http://schemas.microsoft.com/office/drawing/2014/main" id="{EEE8F5BD-C9A1-C67C-A327-A83433E9B177}"/>
                        </a:ext>
                      </a:extLst>
                    </p:cNvPr>
                    <p:cNvSpPr txBox="1">
                      <a:spLocks noRot="1" noChangeAspect="1" noMove="1" noResize="1" noEditPoints="1" noAdjustHandles="1" noChangeArrowheads="1" noChangeShapeType="1" noTextEdit="1"/>
                    </p:cNvSpPr>
                    <p:nvPr/>
                  </p:nvSpPr>
                  <p:spPr>
                    <a:xfrm>
                      <a:off x="8497905" y="1013213"/>
                      <a:ext cx="440446" cy="523220"/>
                    </a:xfrm>
                    <a:prstGeom prst="rect">
                      <a:avLst/>
                    </a:prstGeom>
                    <a:blipFill>
                      <a:blip r:embed="rId14"/>
                      <a:stretch>
                        <a:fillRect r="-52778"/>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B27CD37-96B3-0B95-6D82-16A83AED9315}"/>
                  </a:ext>
                </a:extLst>
              </p:cNvPr>
              <p:cNvGrpSpPr/>
              <p:nvPr/>
            </p:nvGrpSpPr>
            <p:grpSpPr>
              <a:xfrm>
                <a:off x="5929428" y="1952445"/>
                <a:ext cx="528810" cy="495759"/>
                <a:chOff x="5797579" y="2385692"/>
                <a:chExt cx="528810" cy="495759"/>
              </a:xfrm>
            </p:grpSpPr>
            <p:sp>
              <p:nvSpPr>
                <p:cNvPr id="5" name="椭圆 4">
                  <a:extLst>
                    <a:ext uri="{FF2B5EF4-FFF2-40B4-BE49-F238E27FC236}">
                      <a16:creationId xmlns:a16="http://schemas.microsoft.com/office/drawing/2014/main" id="{80349F9C-ED42-72DE-69C8-278A6D53D108}"/>
                    </a:ext>
                  </a:extLst>
                </p:cNvPr>
                <p:cNvSpPr/>
                <p:nvPr/>
              </p:nvSpPr>
              <p:spPr>
                <a:xfrm>
                  <a:off x="5797579" y="2385692"/>
                  <a:ext cx="528810" cy="49575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0A4EB48-3CF7-0DC5-04A9-69CEC661F715}"/>
                        </a:ext>
                      </a:extLst>
                    </p:cNvPr>
                    <p:cNvSpPr txBox="1"/>
                    <p:nvPr/>
                  </p:nvSpPr>
                  <p:spPr>
                    <a:xfrm>
                      <a:off x="5896730" y="2385692"/>
                      <a:ext cx="2414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ea typeface="Cambria Math" panose="02040503050406030204" pitchFamily="18" charset="0"/>
                              </a:rPr>
                              <m:t>𝑥</m:t>
                            </m:r>
                          </m:oMath>
                        </m:oMathPara>
                      </a14:m>
                      <a:endParaRPr lang="zh-CN" altLang="en-US" sz="2400" dirty="0"/>
                    </a:p>
                  </p:txBody>
                </p:sp>
              </mc:Choice>
              <mc:Fallback xmlns="">
                <p:sp>
                  <p:nvSpPr>
                    <p:cNvPr id="40" name="文本框 39">
                      <a:extLst>
                        <a:ext uri="{FF2B5EF4-FFF2-40B4-BE49-F238E27FC236}">
                          <a16:creationId xmlns:a16="http://schemas.microsoft.com/office/drawing/2014/main" id="{E0A4EB48-3CF7-0DC5-04A9-69CEC661F715}"/>
                        </a:ext>
                      </a:extLst>
                    </p:cNvPr>
                    <p:cNvSpPr txBox="1">
                      <a:spLocks noRot="1" noChangeAspect="1" noMove="1" noResize="1" noEditPoints="1" noAdjustHandles="1" noChangeArrowheads="1" noChangeShapeType="1" noTextEdit="1"/>
                    </p:cNvSpPr>
                    <p:nvPr/>
                  </p:nvSpPr>
                  <p:spPr>
                    <a:xfrm>
                      <a:off x="5896730" y="2385692"/>
                      <a:ext cx="241462" cy="461665"/>
                    </a:xfrm>
                    <a:prstGeom prst="rect">
                      <a:avLst/>
                    </a:prstGeom>
                    <a:blipFill>
                      <a:blip r:embed="rId15"/>
                      <a:stretch>
                        <a:fillRect r="-35000"/>
                      </a:stretch>
                    </a:blipFill>
                  </p:spPr>
                  <p:txBody>
                    <a:bodyPr/>
                    <a:lstStyle/>
                    <a:p>
                      <a:r>
                        <a:rPr lang="zh-CN" altLang="en-US">
                          <a:noFill/>
                        </a:rPr>
                        <a:t> </a:t>
                      </a:r>
                    </a:p>
                  </p:txBody>
                </p:sp>
              </mc:Fallback>
            </mc:AlternateContent>
          </p:grpSp>
          <p:grpSp>
            <p:nvGrpSpPr>
              <p:cNvPr id="53" name="组合 52">
                <a:extLst>
                  <a:ext uri="{FF2B5EF4-FFF2-40B4-BE49-F238E27FC236}">
                    <a16:creationId xmlns:a16="http://schemas.microsoft.com/office/drawing/2014/main" id="{9737081D-8390-1591-5241-1C47F635A2B1}"/>
                  </a:ext>
                </a:extLst>
              </p:cNvPr>
              <p:cNvGrpSpPr/>
              <p:nvPr/>
            </p:nvGrpSpPr>
            <p:grpSpPr>
              <a:xfrm>
                <a:off x="10501520" y="1429780"/>
                <a:ext cx="1690480" cy="1542035"/>
                <a:chOff x="10364810" y="3669474"/>
                <a:chExt cx="1690480" cy="1542035"/>
              </a:xfrm>
            </p:grpSpPr>
            <p:grpSp>
              <p:nvGrpSpPr>
                <p:cNvPr id="42" name="组合 41">
                  <a:extLst>
                    <a:ext uri="{FF2B5EF4-FFF2-40B4-BE49-F238E27FC236}">
                      <a16:creationId xmlns:a16="http://schemas.microsoft.com/office/drawing/2014/main" id="{97834DAC-14A9-5CE9-7FF6-A9D88778BEBA}"/>
                    </a:ext>
                  </a:extLst>
                </p:cNvPr>
                <p:cNvGrpSpPr/>
                <p:nvPr/>
              </p:nvGrpSpPr>
              <p:grpSpPr>
                <a:xfrm>
                  <a:off x="10364810" y="3669474"/>
                  <a:ext cx="1690480" cy="1542035"/>
                  <a:chOff x="7936687" y="740505"/>
                  <a:chExt cx="1245389" cy="1068637"/>
                </a:xfrm>
              </p:grpSpPr>
              <p:sp>
                <p:nvSpPr>
                  <p:cNvPr id="43" name="椭圆 42">
                    <a:extLst>
                      <a:ext uri="{FF2B5EF4-FFF2-40B4-BE49-F238E27FC236}">
                        <a16:creationId xmlns:a16="http://schemas.microsoft.com/office/drawing/2014/main" id="{964B270A-7636-4764-2BA0-85125C985484}"/>
                      </a:ext>
                    </a:extLst>
                  </p:cNvPr>
                  <p:cNvSpPr/>
                  <p:nvPr/>
                </p:nvSpPr>
                <p:spPr>
                  <a:xfrm>
                    <a:off x="7936687" y="740505"/>
                    <a:ext cx="1245389" cy="10686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95F7D6F8-B030-3C4E-0A23-3130EE24EEAE}"/>
                      </a:ext>
                    </a:extLst>
                  </p:cNvPr>
                  <p:cNvCxnSpPr>
                    <a:cxnSpLocks/>
                    <a:stCxn id="43" idx="0"/>
                    <a:endCxn id="43" idx="4"/>
                  </p:cNvCxnSpPr>
                  <p:nvPr/>
                </p:nvCxnSpPr>
                <p:spPr>
                  <a:xfrm>
                    <a:off x="8559382" y="740505"/>
                    <a:ext cx="0" cy="1068637"/>
                  </a:xfrm>
                  <a:prstGeom prst="lin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D338495-FA0A-E865-14D1-8B082499086E}"/>
                          </a:ext>
                        </a:extLst>
                      </p:cNvPr>
                      <p:cNvSpPr txBox="1"/>
                      <p:nvPr/>
                    </p:nvSpPr>
                    <p:spPr>
                      <a:xfrm>
                        <a:off x="8078239" y="1073185"/>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5" name="文本框 44">
                        <a:extLst>
                          <a:ext uri="{FF2B5EF4-FFF2-40B4-BE49-F238E27FC236}">
                            <a16:creationId xmlns:a16="http://schemas.microsoft.com/office/drawing/2014/main" id="{9D338495-FA0A-E865-14D1-8B082499086E}"/>
                          </a:ext>
                        </a:extLst>
                      </p:cNvPr>
                      <p:cNvSpPr txBox="1">
                        <a:spLocks noRot="1" noChangeAspect="1" noMove="1" noResize="1" noEditPoints="1" noAdjustHandles="1" noChangeArrowheads="1" noChangeShapeType="1" noTextEdit="1"/>
                      </p:cNvSpPr>
                      <p:nvPr/>
                    </p:nvSpPr>
                    <p:spPr>
                      <a:xfrm>
                        <a:off x="8078239" y="1073185"/>
                        <a:ext cx="417033" cy="523220"/>
                      </a:xfrm>
                      <a:prstGeom prst="rect">
                        <a:avLst/>
                      </a:prstGeom>
                      <a:blipFill>
                        <a:blip r:embed="rId16"/>
                        <a:stretch>
                          <a:fillRect/>
                        </a:stretch>
                      </a:blipFill>
                    </p:spPr>
                    <p:txBody>
                      <a:bodyPr/>
                      <a:lstStyle/>
                      <a:p>
                        <a:r>
                          <a:rPr lang="zh-CN" altLang="en-US">
                            <a:noFill/>
                          </a:rPr>
                          <a:t> </a:t>
                        </a:r>
                      </a:p>
                    </p:txBody>
                  </p:sp>
                </mc:Fallback>
              </mc:AlternateContent>
            </p:grpSp>
            <p:grpSp>
              <p:nvGrpSpPr>
                <p:cNvPr id="52" name="组合 51">
                  <a:extLst>
                    <a:ext uri="{FF2B5EF4-FFF2-40B4-BE49-F238E27FC236}">
                      <a16:creationId xmlns:a16="http://schemas.microsoft.com/office/drawing/2014/main" id="{7EFD9C0A-DD19-0BCD-4D35-6CE03362AFFE}"/>
                    </a:ext>
                  </a:extLst>
                </p:cNvPr>
                <p:cNvGrpSpPr/>
                <p:nvPr/>
              </p:nvGrpSpPr>
              <p:grpSpPr>
                <a:xfrm>
                  <a:off x="11216491" y="4026109"/>
                  <a:ext cx="771180" cy="771180"/>
                  <a:chOff x="1366092" y="835067"/>
                  <a:chExt cx="771180" cy="771180"/>
                </a:xfrm>
              </p:grpSpPr>
              <p:grpSp>
                <p:nvGrpSpPr>
                  <p:cNvPr id="50" name="组合 49">
                    <a:extLst>
                      <a:ext uri="{FF2B5EF4-FFF2-40B4-BE49-F238E27FC236}">
                        <a16:creationId xmlns:a16="http://schemas.microsoft.com/office/drawing/2014/main" id="{AED3E118-9E05-F20C-EDA2-B5E2AA8EC90B}"/>
                      </a:ext>
                    </a:extLst>
                  </p:cNvPr>
                  <p:cNvGrpSpPr/>
                  <p:nvPr/>
                </p:nvGrpSpPr>
                <p:grpSpPr>
                  <a:xfrm>
                    <a:off x="1366092" y="835067"/>
                    <a:ext cx="771180" cy="771180"/>
                    <a:chOff x="1366092" y="835067"/>
                    <a:chExt cx="771180" cy="771180"/>
                  </a:xfrm>
                </p:grpSpPr>
                <p:cxnSp>
                  <p:nvCxnSpPr>
                    <p:cNvPr id="48" name="直接连接符 47">
                      <a:extLst>
                        <a:ext uri="{FF2B5EF4-FFF2-40B4-BE49-F238E27FC236}">
                          <a16:creationId xmlns:a16="http://schemas.microsoft.com/office/drawing/2014/main" id="{8B4065D5-8384-F251-CE2D-585415589141}"/>
                        </a:ext>
                      </a:extLst>
                    </p:cNvPr>
                    <p:cNvCxnSpPr>
                      <a:cxnSpLocks/>
                    </p:cNvCxnSpPr>
                    <p:nvPr/>
                  </p:nvCxnSpPr>
                  <p:spPr>
                    <a:xfrm>
                      <a:off x="1366092" y="1220657"/>
                      <a:ext cx="7711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DEDD71C-494E-6092-8763-875CFAAC55FD}"/>
                        </a:ext>
                      </a:extLst>
                    </p:cNvPr>
                    <p:cNvCxnSpPr>
                      <a:cxnSpLocks/>
                    </p:cNvCxnSpPr>
                    <p:nvPr/>
                  </p:nvCxnSpPr>
                  <p:spPr>
                    <a:xfrm rot="5400000">
                      <a:off x="1366092" y="1220657"/>
                      <a:ext cx="7711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a:extLst>
                      <a:ext uri="{FF2B5EF4-FFF2-40B4-BE49-F238E27FC236}">
                        <a16:creationId xmlns:a16="http://schemas.microsoft.com/office/drawing/2014/main" id="{9CBA527F-BE7C-EE61-592F-C1FC24D138BB}"/>
                      </a:ext>
                    </a:extLst>
                  </p:cNvPr>
                  <p:cNvCxnSpPr>
                    <a:cxnSpLocks/>
                  </p:cNvCxnSpPr>
                  <p:nvPr/>
                </p:nvCxnSpPr>
                <p:spPr>
                  <a:xfrm rot="-2700000">
                    <a:off x="1366092" y="1220657"/>
                    <a:ext cx="7711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5" name="直接箭头连接符 54">
                <a:extLst>
                  <a:ext uri="{FF2B5EF4-FFF2-40B4-BE49-F238E27FC236}">
                    <a16:creationId xmlns:a16="http://schemas.microsoft.com/office/drawing/2014/main" id="{D9EA8D83-CBFD-C8E5-2A7C-ABF27E7D3EF0}"/>
                  </a:ext>
                </a:extLst>
              </p:cNvPr>
              <p:cNvCxnSpPr>
                <a:cxnSpLocks/>
                <a:stCxn id="5" idx="6"/>
                <a:endCxn id="2" idx="2"/>
              </p:cNvCxnSpPr>
              <p:nvPr/>
            </p:nvCxnSpPr>
            <p:spPr>
              <a:xfrm flipV="1">
                <a:off x="6458238" y="613430"/>
                <a:ext cx="1557162" cy="1586895"/>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7164B1E7-EC79-6934-E460-233FAD0A619E}"/>
                  </a:ext>
                </a:extLst>
              </p:cNvPr>
              <p:cNvCxnSpPr>
                <a:cxnSpLocks/>
                <a:stCxn id="5" idx="6"/>
                <a:endCxn id="31" idx="2"/>
              </p:cNvCxnSpPr>
              <p:nvPr/>
            </p:nvCxnSpPr>
            <p:spPr>
              <a:xfrm flipV="1">
                <a:off x="6458238" y="2194181"/>
                <a:ext cx="1557162" cy="6144"/>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DF80F24C-EA01-723A-A9B1-39E1C922169A}"/>
                  </a:ext>
                </a:extLst>
              </p:cNvPr>
              <p:cNvCxnSpPr>
                <a:cxnSpLocks/>
                <a:stCxn id="5" idx="6"/>
                <a:endCxn id="36" idx="2"/>
              </p:cNvCxnSpPr>
              <p:nvPr/>
            </p:nvCxnSpPr>
            <p:spPr>
              <a:xfrm>
                <a:off x="6458238" y="2200325"/>
                <a:ext cx="1568727" cy="2292091"/>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81B20D1B-13D6-F04C-9A95-600F53DE09BB}"/>
                  </a:ext>
                </a:extLst>
              </p:cNvPr>
              <p:cNvCxnSpPr>
                <a:cxnSpLocks/>
                <a:stCxn id="2" idx="6"/>
                <a:endCxn id="43" idx="2"/>
              </p:cNvCxnSpPr>
              <p:nvPr/>
            </p:nvCxnSpPr>
            <p:spPr>
              <a:xfrm>
                <a:off x="9260789" y="613430"/>
                <a:ext cx="1240731" cy="1587368"/>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CC75F6BA-4E18-6C20-A9C7-98DF5225F378}"/>
                  </a:ext>
                </a:extLst>
              </p:cNvPr>
              <p:cNvCxnSpPr>
                <a:cxnSpLocks/>
                <a:stCxn id="31" idx="6"/>
                <a:endCxn id="43" idx="2"/>
              </p:cNvCxnSpPr>
              <p:nvPr/>
            </p:nvCxnSpPr>
            <p:spPr>
              <a:xfrm>
                <a:off x="9260789" y="2194181"/>
                <a:ext cx="1240731" cy="6617"/>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25719F41-139C-8A0A-5DDA-44F987345B3E}"/>
                  </a:ext>
                </a:extLst>
              </p:cNvPr>
              <p:cNvCxnSpPr>
                <a:cxnSpLocks/>
                <a:stCxn id="36" idx="6"/>
                <a:endCxn id="43" idx="2"/>
              </p:cNvCxnSpPr>
              <p:nvPr/>
            </p:nvCxnSpPr>
            <p:spPr>
              <a:xfrm flipV="1">
                <a:off x="9272354" y="2200798"/>
                <a:ext cx="1229166" cy="2291618"/>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9E9FCB5E-F604-38D4-1F15-482EF92D06E5}"/>
                      </a:ext>
                    </a:extLst>
                  </p:cNvPr>
                  <p:cNvSpPr txBox="1"/>
                  <p:nvPr/>
                </p:nvSpPr>
                <p:spPr>
                  <a:xfrm>
                    <a:off x="8396818" y="3030188"/>
                    <a:ext cx="52881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78" name="文本框 77">
                    <a:extLst>
                      <a:ext uri="{FF2B5EF4-FFF2-40B4-BE49-F238E27FC236}">
                        <a16:creationId xmlns:a16="http://schemas.microsoft.com/office/drawing/2014/main" id="{9E9FCB5E-F604-38D4-1F15-482EF92D06E5}"/>
                      </a:ext>
                    </a:extLst>
                  </p:cNvPr>
                  <p:cNvSpPr txBox="1">
                    <a:spLocks noRot="1" noChangeAspect="1" noMove="1" noResize="1" noEditPoints="1" noAdjustHandles="1" noChangeArrowheads="1" noChangeShapeType="1" noTextEdit="1"/>
                  </p:cNvSpPr>
                  <p:nvPr/>
                </p:nvSpPr>
                <p:spPr>
                  <a:xfrm>
                    <a:off x="8396818" y="3030188"/>
                    <a:ext cx="528810" cy="76944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1279F57B-9750-170E-5D22-4D07661DBD16}"/>
                      </a:ext>
                    </a:extLst>
                  </p:cNvPr>
                  <p:cNvSpPr txBox="1"/>
                  <p:nvPr/>
                </p:nvSpPr>
                <p:spPr>
                  <a:xfrm>
                    <a:off x="6754947" y="934097"/>
                    <a:ext cx="5916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en-US" dirty="0"/>
                  </a:p>
                </p:txBody>
              </p:sp>
            </mc:Choice>
            <mc:Fallback xmlns="">
              <p:sp>
                <p:nvSpPr>
                  <p:cNvPr id="80" name="文本框 79">
                    <a:extLst>
                      <a:ext uri="{FF2B5EF4-FFF2-40B4-BE49-F238E27FC236}">
                        <a16:creationId xmlns:a16="http://schemas.microsoft.com/office/drawing/2014/main" id="{1279F57B-9750-170E-5D22-4D07661DBD16}"/>
                      </a:ext>
                    </a:extLst>
                  </p:cNvPr>
                  <p:cNvSpPr txBox="1">
                    <a:spLocks noRot="1" noChangeAspect="1" noMove="1" noResize="1" noEditPoints="1" noAdjustHandles="1" noChangeArrowheads="1" noChangeShapeType="1" noTextEdit="1"/>
                  </p:cNvSpPr>
                  <p:nvPr/>
                </p:nvSpPr>
                <p:spPr>
                  <a:xfrm>
                    <a:off x="6754947" y="934097"/>
                    <a:ext cx="59167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258CB56-4A94-F2B3-786C-F8C5BEADCE71}"/>
                      </a:ext>
                    </a:extLst>
                  </p:cNvPr>
                  <p:cNvSpPr txBox="1"/>
                  <p:nvPr/>
                </p:nvSpPr>
                <p:spPr>
                  <a:xfrm>
                    <a:off x="7080931" y="2055701"/>
                    <a:ext cx="6025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altLang="en-US" dirty="0"/>
                  </a:p>
                </p:txBody>
              </p:sp>
            </mc:Choice>
            <mc:Fallback xmlns="">
              <p:sp>
                <p:nvSpPr>
                  <p:cNvPr id="81" name="文本框 80">
                    <a:extLst>
                      <a:ext uri="{FF2B5EF4-FFF2-40B4-BE49-F238E27FC236}">
                        <a16:creationId xmlns:a16="http://schemas.microsoft.com/office/drawing/2014/main" id="{7258CB56-4A94-F2B3-786C-F8C5BEADCE71}"/>
                      </a:ext>
                    </a:extLst>
                  </p:cNvPr>
                  <p:cNvSpPr txBox="1">
                    <a:spLocks noRot="1" noChangeAspect="1" noMove="1" noResize="1" noEditPoints="1" noAdjustHandles="1" noChangeArrowheads="1" noChangeShapeType="1" noTextEdit="1"/>
                  </p:cNvSpPr>
                  <p:nvPr/>
                </p:nvSpPr>
                <p:spPr>
                  <a:xfrm>
                    <a:off x="7080931" y="2055701"/>
                    <a:ext cx="60251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4ED26153-5FE7-B7D2-60B3-E40FD3A9B472}"/>
                      </a:ext>
                    </a:extLst>
                  </p:cNvPr>
                  <p:cNvSpPr txBox="1"/>
                  <p:nvPr/>
                </p:nvSpPr>
                <p:spPr>
                  <a:xfrm>
                    <a:off x="6799307" y="3338186"/>
                    <a:ext cx="7119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𝑚</m:t>
                              </m:r>
                            </m:sub>
                          </m:sSub>
                        </m:oMath>
                      </m:oMathPara>
                    </a14:m>
                    <a:endParaRPr lang="zh-CN" altLang="en-US" dirty="0"/>
                  </a:p>
                </p:txBody>
              </p:sp>
            </mc:Choice>
            <mc:Fallback xmlns="">
              <p:sp>
                <p:nvSpPr>
                  <p:cNvPr id="82" name="文本框 81">
                    <a:extLst>
                      <a:ext uri="{FF2B5EF4-FFF2-40B4-BE49-F238E27FC236}">
                        <a16:creationId xmlns:a16="http://schemas.microsoft.com/office/drawing/2014/main" id="{4ED26153-5FE7-B7D2-60B3-E40FD3A9B472}"/>
                      </a:ext>
                    </a:extLst>
                  </p:cNvPr>
                  <p:cNvSpPr txBox="1">
                    <a:spLocks noRot="1" noChangeAspect="1" noMove="1" noResize="1" noEditPoints="1" noAdjustHandles="1" noChangeArrowheads="1" noChangeShapeType="1" noTextEdit="1"/>
                  </p:cNvSpPr>
                  <p:nvPr/>
                </p:nvSpPr>
                <p:spPr>
                  <a:xfrm>
                    <a:off x="6799307" y="3338186"/>
                    <a:ext cx="71192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232290FC-A399-B3EE-21ED-744A275A498B}"/>
                      </a:ext>
                    </a:extLst>
                  </p:cNvPr>
                  <p:cNvSpPr txBox="1"/>
                  <p:nvPr/>
                </p:nvSpPr>
                <p:spPr>
                  <a:xfrm>
                    <a:off x="9741221" y="816884"/>
                    <a:ext cx="5621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en-US" dirty="0"/>
                  </a:p>
                </p:txBody>
              </p:sp>
            </mc:Choice>
            <mc:Fallback xmlns="">
              <p:sp>
                <p:nvSpPr>
                  <p:cNvPr id="83" name="文本框 82">
                    <a:extLst>
                      <a:ext uri="{FF2B5EF4-FFF2-40B4-BE49-F238E27FC236}">
                        <a16:creationId xmlns:a16="http://schemas.microsoft.com/office/drawing/2014/main" id="{232290FC-A399-B3EE-21ED-744A275A498B}"/>
                      </a:ext>
                    </a:extLst>
                  </p:cNvPr>
                  <p:cNvSpPr txBox="1">
                    <a:spLocks noRot="1" noChangeAspect="1" noMove="1" noResize="1" noEditPoints="1" noAdjustHandles="1" noChangeArrowheads="1" noChangeShapeType="1" noTextEdit="1"/>
                  </p:cNvSpPr>
                  <p:nvPr/>
                </p:nvSpPr>
                <p:spPr>
                  <a:xfrm>
                    <a:off x="9741221" y="816884"/>
                    <a:ext cx="56214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267BE320-C936-8F40-5D7B-49D82CBF586E}"/>
                      </a:ext>
                    </a:extLst>
                  </p:cNvPr>
                  <p:cNvSpPr txBox="1"/>
                  <p:nvPr/>
                </p:nvSpPr>
                <p:spPr>
                  <a:xfrm>
                    <a:off x="9516760" y="2104616"/>
                    <a:ext cx="5621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altLang="en-US" dirty="0"/>
                  </a:p>
                </p:txBody>
              </p:sp>
            </mc:Choice>
            <mc:Fallback xmlns="">
              <p:sp>
                <p:nvSpPr>
                  <p:cNvPr id="84" name="文本框 83">
                    <a:extLst>
                      <a:ext uri="{FF2B5EF4-FFF2-40B4-BE49-F238E27FC236}">
                        <a16:creationId xmlns:a16="http://schemas.microsoft.com/office/drawing/2014/main" id="{267BE320-C936-8F40-5D7B-49D82CBF586E}"/>
                      </a:ext>
                    </a:extLst>
                  </p:cNvPr>
                  <p:cNvSpPr txBox="1">
                    <a:spLocks noRot="1" noChangeAspect="1" noMove="1" noResize="1" noEditPoints="1" noAdjustHandles="1" noChangeArrowheads="1" noChangeShapeType="1" noTextEdit="1"/>
                  </p:cNvSpPr>
                  <p:nvPr/>
                </p:nvSpPr>
                <p:spPr>
                  <a:xfrm>
                    <a:off x="9516760" y="2104616"/>
                    <a:ext cx="56214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628F97B5-32E5-57DA-1FB2-A67F1CE2B4CE}"/>
                      </a:ext>
                    </a:extLst>
                  </p:cNvPr>
                  <p:cNvSpPr txBox="1"/>
                  <p:nvPr/>
                </p:nvSpPr>
                <p:spPr>
                  <a:xfrm>
                    <a:off x="9786690" y="3370781"/>
                    <a:ext cx="5621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𝑚</m:t>
                              </m:r>
                            </m:sub>
                          </m:sSub>
                        </m:oMath>
                      </m:oMathPara>
                    </a14:m>
                    <a:endParaRPr lang="zh-CN" altLang="en-US" dirty="0"/>
                  </a:p>
                </p:txBody>
              </p:sp>
            </mc:Choice>
            <mc:Fallback xmlns="">
              <p:sp>
                <p:nvSpPr>
                  <p:cNvPr id="85" name="文本框 84">
                    <a:extLst>
                      <a:ext uri="{FF2B5EF4-FFF2-40B4-BE49-F238E27FC236}">
                        <a16:creationId xmlns:a16="http://schemas.microsoft.com/office/drawing/2014/main" id="{628F97B5-32E5-57DA-1FB2-A67F1CE2B4CE}"/>
                      </a:ext>
                    </a:extLst>
                  </p:cNvPr>
                  <p:cNvSpPr txBox="1">
                    <a:spLocks noRot="1" noChangeAspect="1" noMove="1" noResize="1" noEditPoints="1" noAdjustHandles="1" noChangeArrowheads="1" noChangeShapeType="1" noTextEdit="1"/>
                  </p:cNvSpPr>
                  <p:nvPr/>
                </p:nvSpPr>
                <p:spPr>
                  <a:xfrm>
                    <a:off x="9786690" y="3370781"/>
                    <a:ext cx="56214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13D44576-B1C0-1ACC-DC28-BB215037766F}"/>
                      </a:ext>
                    </a:extLst>
                  </p:cNvPr>
                  <p:cNvSpPr txBox="1"/>
                  <p:nvPr/>
                </p:nvSpPr>
                <p:spPr>
                  <a:xfrm>
                    <a:off x="8088442" y="4230805"/>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Cambria Math" panose="02040503050406030204" pitchFamily="18" charset="0"/>
                                </a:rPr>
                                <m:t>𝑏</m:t>
                              </m:r>
                            </m:e>
                            <m:sub>
                              <m:r>
                                <a:rPr lang="en-US" altLang="zh-CN" sz="2800" b="0" i="1" smtClean="0">
                                  <a:effectLst/>
                                  <a:latin typeface="Cambria Math" panose="02040503050406030204" pitchFamily="18" charset="0"/>
                                  <a:ea typeface="Cambria Math" panose="02040503050406030204" pitchFamily="18" charset="0"/>
                                </a:rPr>
                                <m:t>𝑚</m:t>
                              </m:r>
                            </m:sub>
                          </m:sSub>
                        </m:oMath>
                      </m:oMathPara>
                    </a14:m>
                    <a:endParaRPr lang="zh-CN" altLang="en-US" dirty="0"/>
                  </a:p>
                </p:txBody>
              </p:sp>
            </mc:Choice>
            <mc:Fallback xmlns="">
              <p:sp>
                <p:nvSpPr>
                  <p:cNvPr id="86" name="文本框 85">
                    <a:extLst>
                      <a:ext uri="{FF2B5EF4-FFF2-40B4-BE49-F238E27FC236}">
                        <a16:creationId xmlns:a16="http://schemas.microsoft.com/office/drawing/2014/main" id="{13D44576-B1C0-1ACC-DC28-BB215037766F}"/>
                      </a:ext>
                    </a:extLst>
                  </p:cNvPr>
                  <p:cNvSpPr txBox="1">
                    <a:spLocks noRot="1" noChangeAspect="1" noMove="1" noResize="1" noEditPoints="1" noAdjustHandles="1" noChangeArrowheads="1" noChangeShapeType="1" noTextEdit="1"/>
                  </p:cNvSpPr>
                  <p:nvPr/>
                </p:nvSpPr>
                <p:spPr>
                  <a:xfrm>
                    <a:off x="8088442" y="4230805"/>
                    <a:ext cx="417033" cy="523220"/>
                  </a:xfrm>
                  <a:prstGeom prst="rect">
                    <a:avLst/>
                  </a:prstGeom>
                  <a:blipFill>
                    <a:blip r:embed="rId24"/>
                    <a:stretch>
                      <a:fillRect r="-21739"/>
                    </a:stretch>
                  </a:blipFill>
                </p:spPr>
                <p:txBody>
                  <a:bodyPr/>
                  <a:lstStyle/>
                  <a:p>
                    <a:r>
                      <a:rPr lang="zh-CN" altLang="en-US">
                        <a:noFill/>
                      </a:rPr>
                      <a:t> </a:t>
                    </a:r>
                  </a:p>
                </p:txBody>
              </p:sp>
            </mc:Fallback>
          </mc:AlternateContent>
        </p:grpSp>
        <p:cxnSp>
          <p:nvCxnSpPr>
            <p:cNvPr id="89" name="直接箭头连接符 88">
              <a:extLst>
                <a:ext uri="{FF2B5EF4-FFF2-40B4-BE49-F238E27FC236}">
                  <a16:creationId xmlns:a16="http://schemas.microsoft.com/office/drawing/2014/main" id="{3D42EB47-FCA7-5C9B-2232-46C2D59AC02B}"/>
                </a:ext>
              </a:extLst>
            </p:cNvPr>
            <p:cNvCxnSpPr>
              <a:cxnSpLocks/>
              <a:stCxn id="43" idx="6"/>
            </p:cNvCxnSpPr>
            <p:nvPr/>
          </p:nvCxnSpPr>
          <p:spPr>
            <a:xfrm>
              <a:off x="11080900" y="2103083"/>
              <a:ext cx="845241"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21EAA037-E0A1-AD5C-24AA-3A4C41066838}"/>
                    </a:ext>
                  </a:extLst>
                </p:cNvPr>
                <p:cNvSpPr txBox="1"/>
                <p:nvPr/>
              </p:nvSpPr>
              <p:spPr>
                <a:xfrm>
                  <a:off x="11019720" y="1540026"/>
                  <a:ext cx="15227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zh-CN" altLang="en-US" sz="2800" dirty="0"/>
                </a:p>
              </p:txBody>
            </p:sp>
          </mc:Choice>
          <mc:Fallback xmlns="">
            <p:sp>
              <p:nvSpPr>
                <p:cNvPr id="95" name="文本框 94">
                  <a:extLst>
                    <a:ext uri="{FF2B5EF4-FFF2-40B4-BE49-F238E27FC236}">
                      <a16:creationId xmlns:a16="http://schemas.microsoft.com/office/drawing/2014/main" id="{21EAA037-E0A1-AD5C-24AA-3A4C41066838}"/>
                    </a:ext>
                  </a:extLst>
                </p:cNvPr>
                <p:cNvSpPr txBox="1">
                  <a:spLocks noRot="1" noChangeAspect="1" noMove="1" noResize="1" noEditPoints="1" noAdjustHandles="1" noChangeArrowheads="1" noChangeShapeType="1" noTextEdit="1"/>
                </p:cNvSpPr>
                <p:nvPr/>
              </p:nvSpPr>
              <p:spPr>
                <a:xfrm>
                  <a:off x="11019720" y="1540026"/>
                  <a:ext cx="1522700" cy="523220"/>
                </a:xfrm>
                <a:prstGeom prst="rect">
                  <a:avLst/>
                </a:prstGeom>
                <a:blipFill>
                  <a:blip r:embed="rId25"/>
                  <a:stretch>
                    <a:fillRect/>
                  </a:stretch>
                </a:blipFill>
              </p:spPr>
              <p:txBody>
                <a:bodyPr/>
                <a:lstStyle/>
                <a:p>
                  <a:r>
                    <a:rPr lang="zh-CN" altLang="en-US">
                      <a:noFill/>
                    </a:rPr>
                    <a:t> </a:t>
                  </a:r>
                </a:p>
              </p:txBody>
            </p:sp>
          </mc:Fallback>
        </mc:AlternateContent>
      </p:grpSp>
      <p:sp>
        <p:nvSpPr>
          <p:cNvPr id="98" name="文本框 97">
            <a:extLst>
              <a:ext uri="{FF2B5EF4-FFF2-40B4-BE49-F238E27FC236}">
                <a16:creationId xmlns:a16="http://schemas.microsoft.com/office/drawing/2014/main" id="{EF175EBC-8F29-4DA0-7692-F6925DB0930F}"/>
              </a:ext>
            </a:extLst>
          </p:cNvPr>
          <p:cNvSpPr txBox="1"/>
          <p:nvPr/>
        </p:nvSpPr>
        <p:spPr>
          <a:xfrm>
            <a:off x="6404521" y="5507120"/>
            <a:ext cx="6202496" cy="369332"/>
          </a:xfrm>
          <a:prstGeom prst="rect">
            <a:avLst/>
          </a:prstGeom>
          <a:noFill/>
        </p:spPr>
        <p:txBody>
          <a:bodyPr wrap="square">
            <a:spAutoFit/>
          </a:bodyPr>
          <a:lstStyle/>
          <a:p>
            <a:r>
              <a:rPr lang="zh-CN" altLang="zh-CN" sz="1800" b="1" u="sng" dirty="0">
                <a:effectLst/>
                <a:latin typeface="Times New Roman" panose="02020603050405020304" pitchFamily="18" charset="0"/>
                <a:ea typeface="宋体" panose="02010600030101010101" pitchFamily="2" charset="-122"/>
                <a:cs typeface="Times New Roman" panose="02020603050405020304" pitchFamily="18" charset="0"/>
              </a:rPr>
              <a:t>单输入单输出神经网络一般用于求解常微分方程</a:t>
            </a:r>
            <a:endParaRPr lang="zh-CN" altLang="en-US" b="1" u="sng" dirty="0"/>
          </a:p>
        </p:txBody>
      </p:sp>
    </p:spTree>
    <p:extLst>
      <p:ext uri="{BB962C8B-B14F-4D97-AF65-F5344CB8AC3E}">
        <p14:creationId xmlns:p14="http://schemas.microsoft.com/office/powerpoint/2010/main" val="429460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D73A61BD-94E4-3FD0-8CE9-119D8D1DDB78}"/>
              </a:ext>
            </a:extLst>
          </p:cNvPr>
          <p:cNvGrpSpPr/>
          <p:nvPr/>
        </p:nvGrpSpPr>
        <p:grpSpPr>
          <a:xfrm>
            <a:off x="128530" y="208622"/>
            <a:ext cx="8884619" cy="5424341"/>
            <a:chOff x="128530" y="208622"/>
            <a:chExt cx="8884619" cy="5424341"/>
          </a:xfrm>
        </p:grpSpPr>
        <p:grpSp>
          <p:nvGrpSpPr>
            <p:cNvPr id="46" name="组合 45">
              <a:extLst>
                <a:ext uri="{FF2B5EF4-FFF2-40B4-BE49-F238E27FC236}">
                  <a16:creationId xmlns:a16="http://schemas.microsoft.com/office/drawing/2014/main" id="{B7E65B31-3EDE-4AE5-55F6-8DC67A11FFE3}"/>
                </a:ext>
              </a:extLst>
            </p:cNvPr>
            <p:cNvGrpSpPr/>
            <p:nvPr/>
          </p:nvGrpSpPr>
          <p:grpSpPr>
            <a:xfrm>
              <a:off x="128530" y="208622"/>
              <a:ext cx="7998200" cy="5424341"/>
              <a:chOff x="128530" y="208622"/>
              <a:chExt cx="7998200" cy="5424341"/>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7C47F3C-E9B2-C1D7-61BD-018133F087B5}"/>
                      </a:ext>
                    </a:extLst>
                  </p:cNvPr>
                  <p:cNvSpPr txBox="1"/>
                  <p:nvPr/>
                </p:nvSpPr>
                <p:spPr>
                  <a:xfrm>
                    <a:off x="147489" y="208622"/>
                    <a:ext cx="6125378" cy="421397"/>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网络输出为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𝑗𝑖</m:t>
                                    </m:r>
                                  </m:sub>
                                </m:sSub>
                              </m:e>
                            </m:nary>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endParaRPr lang="zh-CN" altLang="en-US" dirty="0"/>
                  </a:p>
                </p:txBody>
              </p:sp>
            </mc:Choice>
            <mc:Fallback xmlns="">
              <p:sp>
                <p:nvSpPr>
                  <p:cNvPr id="23" name="文本框 22">
                    <a:extLst>
                      <a:ext uri="{FF2B5EF4-FFF2-40B4-BE49-F238E27FC236}">
                        <a16:creationId xmlns:a16="http://schemas.microsoft.com/office/drawing/2014/main" id="{A7C47F3C-E9B2-C1D7-61BD-018133F087B5}"/>
                      </a:ext>
                    </a:extLst>
                  </p:cNvPr>
                  <p:cNvSpPr txBox="1">
                    <a:spLocks noRot="1" noChangeAspect="1" noMove="1" noResize="1" noEditPoints="1" noAdjustHandles="1" noChangeArrowheads="1" noChangeShapeType="1" noTextEdit="1"/>
                  </p:cNvSpPr>
                  <p:nvPr/>
                </p:nvSpPr>
                <p:spPr>
                  <a:xfrm>
                    <a:off x="147489" y="208622"/>
                    <a:ext cx="6125378" cy="421397"/>
                  </a:xfrm>
                  <a:prstGeom prst="rect">
                    <a:avLst/>
                  </a:prstGeom>
                  <a:blipFill>
                    <a:blip r:embed="rId3"/>
                    <a:stretch>
                      <a:fillRect l="-796" t="-100000" b="-15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822BD1E-0D0D-5775-793B-B05E9A8FBDA1}"/>
                      </a:ext>
                    </a:extLst>
                  </p:cNvPr>
                  <p:cNvSpPr txBox="1"/>
                  <p:nvPr/>
                </p:nvSpPr>
                <p:spPr>
                  <a:xfrm>
                    <a:off x="141981" y="937007"/>
                    <a:ext cx="6136394" cy="411395"/>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简记为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oMath>
                    </a14:m>
                    <a:endParaRPr lang="zh-CN" altLang="en-US" dirty="0"/>
                  </a:p>
                </p:txBody>
              </p:sp>
            </mc:Choice>
            <mc:Fallback xmlns="">
              <p:sp>
                <p:nvSpPr>
                  <p:cNvPr id="25" name="文本框 24">
                    <a:extLst>
                      <a:ext uri="{FF2B5EF4-FFF2-40B4-BE49-F238E27FC236}">
                        <a16:creationId xmlns:a16="http://schemas.microsoft.com/office/drawing/2014/main" id="{B822BD1E-0D0D-5775-793B-B05E9A8FBDA1}"/>
                      </a:ext>
                    </a:extLst>
                  </p:cNvPr>
                  <p:cNvSpPr txBox="1">
                    <a:spLocks noRot="1" noChangeAspect="1" noMove="1" noResize="1" noEditPoints="1" noAdjustHandles="1" noChangeArrowheads="1" noChangeShapeType="1" noTextEdit="1"/>
                  </p:cNvSpPr>
                  <p:nvPr/>
                </p:nvSpPr>
                <p:spPr>
                  <a:xfrm>
                    <a:off x="141981" y="937007"/>
                    <a:ext cx="6136394" cy="411395"/>
                  </a:xfrm>
                  <a:prstGeom prst="rect">
                    <a:avLst/>
                  </a:prstGeom>
                  <a:blipFill>
                    <a:blip r:embed="rId4"/>
                    <a:stretch>
                      <a:fillRect l="-794" t="-8955"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5DA38F8-41D4-0DAE-61DE-8F864F4E3825}"/>
                      </a:ext>
                    </a:extLst>
                  </p:cNvPr>
                  <p:cNvSpPr txBox="1"/>
                  <p:nvPr/>
                </p:nvSpPr>
                <p:spPr>
                  <a:xfrm>
                    <a:off x="141981" y="1440781"/>
                    <a:ext cx="7392318" cy="480516"/>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是一个含参数</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和参数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关于</a:t>
                    </a:r>
                    <a14:m>
                      <m:oMath xmlns:m="http://schemas.openxmlformats.org/officeDocument/2006/math">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的多元函数</a:t>
                    </a:r>
                    <a:endParaRPr lang="zh-CN" altLang="en-US" dirty="0"/>
                  </a:p>
                </p:txBody>
              </p:sp>
            </mc:Choice>
            <mc:Fallback xmlns="">
              <p:sp>
                <p:nvSpPr>
                  <p:cNvPr id="27" name="文本框 26">
                    <a:extLst>
                      <a:ext uri="{FF2B5EF4-FFF2-40B4-BE49-F238E27FC236}">
                        <a16:creationId xmlns:a16="http://schemas.microsoft.com/office/drawing/2014/main" id="{D5DA38F8-41D4-0DAE-61DE-8F864F4E3825}"/>
                      </a:ext>
                    </a:extLst>
                  </p:cNvPr>
                  <p:cNvSpPr txBox="1">
                    <a:spLocks noRot="1" noChangeAspect="1" noMove="1" noResize="1" noEditPoints="1" noAdjustHandles="1" noChangeArrowheads="1" noChangeShapeType="1" noTextEdit="1"/>
                  </p:cNvSpPr>
                  <p:nvPr/>
                </p:nvSpPr>
                <p:spPr>
                  <a:xfrm>
                    <a:off x="141981" y="1440781"/>
                    <a:ext cx="7392318" cy="480516"/>
                  </a:xfrm>
                  <a:prstGeom prst="rect">
                    <a:avLst/>
                  </a:prstGeom>
                  <a:blipFill>
                    <a:blip r:embed="rId5"/>
                    <a:stretch>
                      <a:fillRect b="-2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780B4E7-C963-8399-9B9A-8BF36A596917}"/>
                      </a:ext>
                    </a:extLst>
                  </p:cNvPr>
                  <p:cNvSpPr txBox="1"/>
                  <p:nvPr/>
                </p:nvSpPr>
                <p:spPr>
                  <a:xfrm>
                    <a:off x="452150" y="2349741"/>
                    <a:ext cx="24402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x>
                            <m:boxPr>
                              <m:ctrlPr>
                                <a:rPr lang="zh-CN" altLang="zh-CN" i="1" smtClean="0">
                                  <a:effectLst/>
                                  <a:latin typeface="Cambria Math" panose="02040503050406030204" pitchFamily="18" charset="0"/>
                                  <a:ea typeface="Cambria Math" panose="02040503050406030204" pitchFamily="18" charset="0"/>
                                </a:rPr>
                              </m:ctrlPr>
                            </m:box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e>
                          </m:box>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oMath>
                      </m:oMathPara>
                    </a14:m>
                    <a:endParaRPr lang="zh-CN" altLang="en-US" dirty="0"/>
                  </a:p>
                </p:txBody>
              </p:sp>
            </mc:Choice>
            <mc:Fallback xmlns="">
              <p:sp>
                <p:nvSpPr>
                  <p:cNvPr id="31" name="文本框 30">
                    <a:extLst>
                      <a:ext uri="{FF2B5EF4-FFF2-40B4-BE49-F238E27FC236}">
                        <a16:creationId xmlns:a16="http://schemas.microsoft.com/office/drawing/2014/main" id="{7780B4E7-C963-8399-9B9A-8BF36A596917}"/>
                      </a:ext>
                    </a:extLst>
                  </p:cNvPr>
                  <p:cNvSpPr txBox="1">
                    <a:spLocks noRot="1" noChangeAspect="1" noMove="1" noResize="1" noEditPoints="1" noAdjustHandles="1" noChangeArrowheads="1" noChangeShapeType="1" noTextEdit="1"/>
                  </p:cNvSpPr>
                  <p:nvPr/>
                </p:nvSpPr>
                <p:spPr>
                  <a:xfrm>
                    <a:off x="452150" y="2349741"/>
                    <a:ext cx="24402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BF09D9B-A92C-F5F8-7E7B-B6D301C748D7}"/>
                      </a:ext>
                    </a:extLst>
                  </p:cNvPr>
                  <p:cNvSpPr txBox="1"/>
                  <p:nvPr/>
                </p:nvSpPr>
                <p:spPr>
                  <a:xfrm>
                    <a:off x="2681688" y="2248880"/>
                    <a:ext cx="3095739" cy="470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𝑗𝑛</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oMath>
                      </m:oMathPara>
                    </a14:m>
                    <a:endParaRPr lang="zh-CN" altLang="en-US" dirty="0"/>
                  </a:p>
                </p:txBody>
              </p:sp>
            </mc:Choice>
            <mc:Fallback xmlns="">
              <p:sp>
                <p:nvSpPr>
                  <p:cNvPr id="33" name="文本框 32">
                    <a:extLst>
                      <a:ext uri="{FF2B5EF4-FFF2-40B4-BE49-F238E27FC236}">
                        <a16:creationId xmlns:a16="http://schemas.microsoft.com/office/drawing/2014/main" id="{6BF09D9B-A92C-F5F8-7E7B-B6D301C748D7}"/>
                      </a:ext>
                    </a:extLst>
                  </p:cNvPr>
                  <p:cNvSpPr txBox="1">
                    <a:spLocks noRot="1" noChangeAspect="1" noMove="1" noResize="1" noEditPoints="1" noAdjustHandles="1" noChangeArrowheads="1" noChangeShapeType="1" noTextEdit="1"/>
                  </p:cNvSpPr>
                  <p:nvPr/>
                </p:nvSpPr>
                <p:spPr>
                  <a:xfrm>
                    <a:off x="2681688" y="2248880"/>
                    <a:ext cx="3095739" cy="470193"/>
                  </a:xfrm>
                  <a:prstGeom prst="rect">
                    <a:avLst/>
                  </a:prstGeom>
                  <a:blipFill>
                    <a:blip r:embed="rId7"/>
                    <a:stretch>
                      <a:fillRect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FFE0316-EFE7-A305-8709-73FC18981656}"/>
                      </a:ext>
                    </a:extLst>
                  </p:cNvPr>
                  <p:cNvSpPr txBox="1"/>
                  <p:nvPr/>
                </p:nvSpPr>
                <p:spPr>
                  <a:xfrm>
                    <a:off x="128530" y="2858772"/>
                    <a:ext cx="2780846" cy="418704"/>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则</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sSub>
                                  <m:sSubPr>
                                    <m:ctrlPr>
                                      <a:rPr lang="zh-CN" altLang="zh-CN" b="1"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𝒋</m:t>
                                    </m:r>
                                  </m:sub>
                                </m:sSub>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oMath>
                    </a14:m>
                    <a:endParaRPr lang="zh-CN" altLang="en-US" dirty="0"/>
                  </a:p>
                </p:txBody>
              </p:sp>
            </mc:Choice>
            <mc:Fallback xmlns="">
              <p:sp>
                <p:nvSpPr>
                  <p:cNvPr id="35" name="文本框 34">
                    <a:extLst>
                      <a:ext uri="{FF2B5EF4-FFF2-40B4-BE49-F238E27FC236}">
                        <a16:creationId xmlns:a16="http://schemas.microsoft.com/office/drawing/2014/main" id="{8FFE0316-EFE7-A305-8709-73FC18981656}"/>
                      </a:ext>
                    </a:extLst>
                  </p:cNvPr>
                  <p:cNvSpPr txBox="1">
                    <a:spLocks noRot="1" noChangeAspect="1" noMove="1" noResize="1" noEditPoints="1" noAdjustHandles="1" noChangeArrowheads="1" noChangeShapeType="1" noTextEdit="1"/>
                  </p:cNvSpPr>
                  <p:nvPr/>
                </p:nvSpPr>
                <p:spPr>
                  <a:xfrm>
                    <a:off x="128530" y="2858772"/>
                    <a:ext cx="2780846" cy="418704"/>
                  </a:xfrm>
                  <a:prstGeom prst="rect">
                    <a:avLst/>
                  </a:prstGeom>
                  <a:blipFill>
                    <a:blip r:embed="rId8"/>
                    <a:stretch>
                      <a:fillRect l="-1754" t="-8696"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82C436C-90A0-A957-83B8-3F8BE0210637}"/>
                      </a:ext>
                    </a:extLst>
                  </p:cNvPr>
                  <p:cNvSpPr txBox="1"/>
                  <p:nvPr/>
                </p:nvSpPr>
                <p:spPr>
                  <a:xfrm>
                    <a:off x="128530" y="3483527"/>
                    <a:ext cx="7998200" cy="788806"/>
                  </a:xfrm>
                  <a:prstGeom prst="rect">
                    <a:avLst/>
                  </a:prstGeom>
                  <a:noFill/>
                </p:spPr>
                <p:txBody>
                  <a:bodyPr wrap="square">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可作为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一个完备的基函数系，由于</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是关于列向量</a:t>
                    </a:r>
                    <a14:m>
                      <m:oMath xmlns:m="http://schemas.openxmlformats.org/officeDocument/2006/math">
                        <m:box>
                          <m:boxPr>
                            <m:ctrlPr>
                              <a:rPr lang="zh-CN" altLang="zh-CN" i="1">
                                <a:effectLst/>
                                <a:latin typeface="Cambria Math" panose="02040503050406030204" pitchFamily="18" charset="0"/>
                                <a:ea typeface="Cambria Math" panose="02040503050406030204" pitchFamily="18" charset="0"/>
                              </a:rPr>
                            </m:ctrlPr>
                          </m:box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e>
                        </m:box>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的多元函数，所以由该基函数系所张成的函数空间是多元函数空间</a:t>
                    </a:r>
                    <a:endParaRPr lang="zh-CN" altLang="en-US" dirty="0"/>
                  </a:p>
                </p:txBody>
              </p:sp>
            </mc:Choice>
            <mc:Fallback xmlns="">
              <p:sp>
                <p:nvSpPr>
                  <p:cNvPr id="39" name="文本框 38">
                    <a:extLst>
                      <a:ext uri="{FF2B5EF4-FFF2-40B4-BE49-F238E27FC236}">
                        <a16:creationId xmlns:a16="http://schemas.microsoft.com/office/drawing/2014/main" id="{582C436C-90A0-A957-83B8-3F8BE0210637}"/>
                      </a:ext>
                    </a:extLst>
                  </p:cNvPr>
                  <p:cNvSpPr txBox="1">
                    <a:spLocks noRot="1" noChangeAspect="1" noMove="1" noResize="1" noEditPoints="1" noAdjustHandles="1" noChangeArrowheads="1" noChangeShapeType="1" noTextEdit="1"/>
                  </p:cNvSpPr>
                  <p:nvPr/>
                </p:nvSpPr>
                <p:spPr>
                  <a:xfrm>
                    <a:off x="128530" y="3483527"/>
                    <a:ext cx="7998200" cy="788806"/>
                  </a:xfrm>
                  <a:prstGeom prst="rect">
                    <a:avLst/>
                  </a:prstGeom>
                  <a:blipFill>
                    <a:blip r:embed="rId9"/>
                    <a:stretch>
                      <a:fillRect l="-610" b="-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477DBDE-87CF-BEC0-BD51-ED545DB2A864}"/>
                      </a:ext>
                    </a:extLst>
                  </p:cNvPr>
                  <p:cNvSpPr txBox="1"/>
                  <p:nvPr/>
                </p:nvSpPr>
                <p:spPr>
                  <a:xfrm>
                    <a:off x="128530" y="4585097"/>
                    <a:ext cx="6733142" cy="401535"/>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网络输出可改写为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e>
                        </m:nary>
                      </m:oMath>
                    </a14:m>
                    <a:endParaRPr lang="zh-CN" altLang="en-US" dirty="0"/>
                  </a:p>
                </p:txBody>
              </p:sp>
            </mc:Choice>
            <mc:Fallback xmlns="">
              <p:sp>
                <p:nvSpPr>
                  <p:cNvPr id="41" name="文本框 40">
                    <a:extLst>
                      <a:ext uri="{FF2B5EF4-FFF2-40B4-BE49-F238E27FC236}">
                        <a16:creationId xmlns:a16="http://schemas.microsoft.com/office/drawing/2014/main" id="{8477DBDE-87CF-BEC0-BD51-ED545DB2A864}"/>
                      </a:ext>
                    </a:extLst>
                  </p:cNvPr>
                  <p:cNvSpPr txBox="1">
                    <a:spLocks noRot="1" noChangeAspect="1" noMove="1" noResize="1" noEditPoints="1" noAdjustHandles="1" noChangeArrowheads="1" noChangeShapeType="1" noTextEdit="1"/>
                  </p:cNvSpPr>
                  <p:nvPr/>
                </p:nvSpPr>
                <p:spPr>
                  <a:xfrm>
                    <a:off x="128530" y="4585097"/>
                    <a:ext cx="6733142" cy="401535"/>
                  </a:xfrm>
                  <a:prstGeom prst="rect">
                    <a:avLst/>
                  </a:prstGeom>
                  <a:blipFill>
                    <a:blip r:embed="rId10"/>
                    <a:stretch>
                      <a:fillRect l="-724" t="-109091" b="-163636"/>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4D0E9EE1-6913-139A-27FD-E0921A53F6CA}"/>
                  </a:ext>
                </a:extLst>
              </p:cNvPr>
              <p:cNvSpPr txBox="1"/>
              <p:nvPr/>
            </p:nvSpPr>
            <p:spPr>
              <a:xfrm>
                <a:off x="128530" y="4986632"/>
                <a:ext cx="783299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等式右端为多元基函数的线性组合，故该神经网络的输出是某个多元函数的近似函数即多输入单输出神经网络实质为多元函数逼近器</a:t>
                </a:r>
                <a:endParaRPr lang="zh-CN" altLang="en-US" dirty="0"/>
              </a:p>
            </p:txBody>
          </p:sp>
          <p:sp>
            <p:nvSpPr>
              <p:cNvPr id="45" name="文本框 44">
                <a:extLst>
                  <a:ext uri="{FF2B5EF4-FFF2-40B4-BE49-F238E27FC236}">
                    <a16:creationId xmlns:a16="http://schemas.microsoft.com/office/drawing/2014/main" id="{07437F24-7A28-4639-C887-DF8EDD3D9EE9}"/>
                  </a:ext>
                </a:extLst>
              </p:cNvPr>
              <p:cNvSpPr txBox="1"/>
              <p:nvPr/>
            </p:nvSpPr>
            <p:spPr>
              <a:xfrm>
                <a:off x="128530" y="2349741"/>
                <a:ext cx="647241"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记</a:t>
                </a:r>
                <a:endParaRPr lang="zh-CN" altLang="en-US" dirty="0"/>
              </a:p>
            </p:txBody>
          </p:sp>
        </p:grpSp>
        <p:sp>
          <p:nvSpPr>
            <p:cNvPr id="47" name="矩形 46">
              <a:extLst>
                <a:ext uri="{FF2B5EF4-FFF2-40B4-BE49-F238E27FC236}">
                  <a16:creationId xmlns:a16="http://schemas.microsoft.com/office/drawing/2014/main" id="{CA42B4AA-D68C-26B2-0D7A-0AAF6F4DF629}"/>
                </a:ext>
              </a:extLst>
            </p:cNvPr>
            <p:cNvSpPr/>
            <p:nvPr/>
          </p:nvSpPr>
          <p:spPr>
            <a:xfrm>
              <a:off x="141981" y="2159164"/>
              <a:ext cx="8590539" cy="210905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6C91115-7A10-3E01-8F6D-10A9CF44157F}"/>
                    </a:ext>
                  </a:extLst>
                </p:cNvPr>
                <p:cNvSpPr txBox="1"/>
                <p:nvPr/>
              </p:nvSpPr>
              <p:spPr>
                <a:xfrm>
                  <a:off x="2892385" y="2868694"/>
                  <a:ext cx="6120764" cy="511807"/>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由于自变量</a:t>
                  </a:r>
                  <a14:m>
                    <m:oMath xmlns:m="http://schemas.openxmlformats.org/officeDocument/2006/math">
                      <m:box>
                        <m:boxPr>
                          <m:ctrlPr>
                            <a:rPr lang="zh-CN" altLang="zh-CN" i="1">
                              <a:latin typeface="Cambria Math" panose="02040503050406030204" pitchFamily="18" charset="0"/>
                              <a:ea typeface="Cambria Math" panose="02040503050406030204" pitchFamily="18" charset="0"/>
                            </a:rPr>
                          </m:ctrlPr>
                        </m:boxPr>
                        <m:e>
                          <m:r>
                            <a:rPr lang="en-US" altLang="zh-CN" b="1" i="1">
                              <a:latin typeface="Cambria Math" panose="02040503050406030204" pitchFamily="18" charset="0"/>
                              <a:ea typeface="宋体" panose="02010600030101010101" pitchFamily="2" charset="-122"/>
                              <a:cs typeface="Times New Roman" panose="02020603050405020304" pitchFamily="18" charset="0"/>
                            </a:rPr>
                            <m:t>𝑿</m:t>
                          </m:r>
                        </m:e>
                      </m:box>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的仿射变换，</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d>
                            <m:dPr>
                              <m:begChr m:val="{"/>
                              <m:endChr m:val="}"/>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是一个线性无关函数系</a:t>
                  </a:r>
                  <a:endParaRPr lang="zh-CN" altLang="en-US" dirty="0"/>
                </a:p>
              </p:txBody>
            </p:sp>
          </mc:Choice>
          <mc:Fallback xmlns="">
            <p:sp>
              <p:nvSpPr>
                <p:cNvPr id="50" name="文本框 49">
                  <a:extLst>
                    <a:ext uri="{FF2B5EF4-FFF2-40B4-BE49-F238E27FC236}">
                      <a16:creationId xmlns:a16="http://schemas.microsoft.com/office/drawing/2014/main" id="{F6C91115-7A10-3E01-8F6D-10A9CF44157F}"/>
                    </a:ext>
                  </a:extLst>
                </p:cNvPr>
                <p:cNvSpPr txBox="1">
                  <a:spLocks noRot="1" noChangeAspect="1" noMove="1" noResize="1" noEditPoints="1" noAdjustHandles="1" noChangeArrowheads="1" noChangeShapeType="1" noTextEdit="1"/>
                </p:cNvSpPr>
                <p:nvPr/>
              </p:nvSpPr>
              <p:spPr>
                <a:xfrm>
                  <a:off x="2892385" y="2868694"/>
                  <a:ext cx="6120764" cy="511807"/>
                </a:xfrm>
                <a:prstGeom prst="rect">
                  <a:avLst/>
                </a:prstGeom>
                <a:blipFill>
                  <a:blip r:embed="rId11"/>
                  <a:stretch>
                    <a:fillRect l="-796" t="-1190" b="-4762"/>
                  </a:stretch>
                </a:blipFill>
              </p:spPr>
              <p:txBody>
                <a:bodyPr/>
                <a:lstStyle/>
                <a:p>
                  <a:r>
                    <a:rPr lang="zh-CN" altLang="en-US">
                      <a:noFill/>
                    </a:rPr>
                    <a:t> </a:t>
                  </a:r>
                </a:p>
              </p:txBody>
            </p:sp>
          </mc:Fallback>
        </mc:AlternateContent>
      </p:grpSp>
      <p:sp>
        <p:nvSpPr>
          <p:cNvPr id="52" name="文本框 51">
            <a:extLst>
              <a:ext uri="{FF2B5EF4-FFF2-40B4-BE49-F238E27FC236}">
                <a16:creationId xmlns:a16="http://schemas.microsoft.com/office/drawing/2014/main" id="{62572FA5-EAEC-F8D1-E72C-2E297641AE81}"/>
              </a:ext>
            </a:extLst>
          </p:cNvPr>
          <p:cNvSpPr txBox="1"/>
          <p:nvPr/>
        </p:nvSpPr>
        <p:spPr>
          <a:xfrm>
            <a:off x="64241" y="6270452"/>
            <a:ext cx="12192917"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t>CYBENKO G. Approximation by Superpositions of a Sigmoidal Function[J]. Mathematics of Control, Signals and Systems, 1989, 2(4): 303-314.</a:t>
            </a:r>
            <a:endParaRPr lang="zh-CN" altLang="en-US" dirty="0"/>
          </a:p>
        </p:txBody>
      </p:sp>
      <p:sp>
        <p:nvSpPr>
          <p:cNvPr id="53" name="文本框 52">
            <a:extLst>
              <a:ext uri="{FF2B5EF4-FFF2-40B4-BE49-F238E27FC236}">
                <a16:creationId xmlns:a16="http://schemas.microsoft.com/office/drawing/2014/main" id="{88067FB8-58A8-55DD-71C2-77975EF50878}"/>
              </a:ext>
            </a:extLst>
          </p:cNvPr>
          <p:cNvSpPr txBox="1"/>
          <p:nvPr/>
        </p:nvSpPr>
        <p:spPr>
          <a:xfrm>
            <a:off x="64241" y="5930247"/>
            <a:ext cx="7969609"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http://staff.ustc.edu.cn/~lgliu/Resources/DL/What_is_DeepLearning.html</a:t>
            </a:r>
            <a:endParaRPr lang="zh-CN" altLang="en-US" dirty="0"/>
          </a:p>
        </p:txBody>
      </p:sp>
      <p:sp>
        <p:nvSpPr>
          <p:cNvPr id="55" name="文本框 54">
            <a:extLst>
              <a:ext uri="{FF2B5EF4-FFF2-40B4-BE49-F238E27FC236}">
                <a16:creationId xmlns:a16="http://schemas.microsoft.com/office/drawing/2014/main" id="{21904714-2EA9-7F5F-FE26-5FFA6B7678FF}"/>
              </a:ext>
            </a:extLst>
          </p:cNvPr>
          <p:cNvSpPr txBox="1"/>
          <p:nvPr/>
        </p:nvSpPr>
        <p:spPr>
          <a:xfrm>
            <a:off x="141981" y="5619872"/>
            <a:ext cx="6185970" cy="369332"/>
          </a:xfrm>
          <a:prstGeom prst="rect">
            <a:avLst/>
          </a:prstGeom>
          <a:noFill/>
        </p:spPr>
        <p:txBody>
          <a:bodyPr wrap="square">
            <a:spAutoFit/>
          </a:bodyPr>
          <a:lstStyle/>
          <a:p>
            <a:r>
              <a:rPr lang="zh-CN" altLang="zh-CN" sz="1800" b="1" u="sng" dirty="0">
                <a:effectLst/>
                <a:latin typeface="Times New Roman" panose="02020603050405020304" pitchFamily="18" charset="0"/>
                <a:ea typeface="宋体" panose="02010600030101010101" pitchFamily="2" charset="-122"/>
                <a:cs typeface="Times New Roman" panose="02020603050405020304" pitchFamily="18" charset="0"/>
              </a:rPr>
              <a:t>多输入单输出神经网络一般用于求解偏微分方程</a:t>
            </a:r>
            <a:endParaRPr lang="zh-CN" altLang="en-US" b="1" u="sng" dirty="0"/>
          </a:p>
        </p:txBody>
      </p:sp>
    </p:spTree>
    <p:extLst>
      <p:ext uri="{BB962C8B-B14F-4D97-AF65-F5344CB8AC3E}">
        <p14:creationId xmlns:p14="http://schemas.microsoft.com/office/powerpoint/2010/main" val="1517806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C770BC1-1B0A-161D-3FBB-6BDFF08BDE50}"/>
              </a:ext>
            </a:extLst>
          </p:cNvPr>
          <p:cNvSpPr txBox="1"/>
          <p:nvPr/>
        </p:nvSpPr>
        <p:spPr>
          <a:xfrm>
            <a:off x="-118433" y="1318437"/>
            <a:ext cx="6745078" cy="2031325"/>
          </a:xfrm>
          <a:prstGeom prst="rect">
            <a:avLst/>
          </a:prstGeom>
          <a:noFill/>
        </p:spPr>
        <p:txBody>
          <a:bodyPr wrap="square">
            <a:spAutoFit/>
          </a:bodyPr>
          <a:lstStyle/>
          <a:p>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选择什么样的逼近函数类？</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2.</a:t>
            </a:r>
            <a:r>
              <a:rPr lang="zh-CN" altLang="en-US" b="0" i="0" dirty="0">
                <a:solidFill>
                  <a:srgbClr val="000000"/>
                </a:solidFill>
                <a:effectLst/>
                <a:latin typeface="宋体" panose="02010600030101010101" pitchFamily="2" charset="-122"/>
                <a:ea typeface="宋体" panose="02010600030101010101" pitchFamily="2" charset="-122"/>
              </a:rPr>
              <a:t>确定了逼近函数类后，使用多少个基函数进行线性组合？</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dirty="0">
                <a:solidFill>
                  <a:srgbClr val="000000"/>
                </a:solidFill>
                <a:latin typeface="宋体" panose="02010600030101010101" pitchFamily="2" charset="-122"/>
                <a:ea typeface="宋体" panose="02010600030101010101" pitchFamily="2" charset="-122"/>
              </a:rPr>
              <a:t>3.</a:t>
            </a:r>
            <a:r>
              <a:rPr lang="zh-CN" altLang="en-US" b="0" i="0" dirty="0">
                <a:solidFill>
                  <a:srgbClr val="000000"/>
                </a:solidFill>
                <a:effectLst/>
                <a:latin typeface="宋体" panose="02010600030101010101" pitchFamily="2" charset="-122"/>
                <a:ea typeface="宋体" panose="02010600030101010101" pitchFamily="2" charset="-122"/>
              </a:rPr>
              <a:t>即使确定了逼近函数类和基函数个数，选择多高的次数或阶数？</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4.</a:t>
            </a:r>
            <a:r>
              <a:rPr lang="zh-CN" altLang="en-US" b="0" i="0" dirty="0">
                <a:solidFill>
                  <a:srgbClr val="000000"/>
                </a:solidFill>
                <a:effectLst/>
                <a:latin typeface="宋体" panose="02010600030101010101" pitchFamily="2" charset="-122"/>
                <a:ea typeface="宋体" panose="02010600030101010101" pitchFamily="2" charset="-122"/>
              </a:rPr>
              <a:t>基函数完全确定后，线性组合系数各自是多少？</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FBE736F3-D602-F8E1-CD54-701DF5B69E29}"/>
              </a:ext>
            </a:extLst>
          </p:cNvPr>
          <p:cNvSpPr txBox="1"/>
          <p:nvPr/>
        </p:nvSpPr>
        <p:spPr>
          <a:xfrm>
            <a:off x="4862340" y="4523900"/>
            <a:ext cx="6097836" cy="1015663"/>
          </a:xfrm>
          <a:prstGeom prst="rect">
            <a:avLst/>
          </a:prstGeom>
          <a:noFill/>
        </p:spPr>
        <p:txBody>
          <a:bodyPr wrap="square">
            <a:spAutoFit/>
          </a:bodyPr>
          <a:lstStyle/>
          <a:p>
            <a:r>
              <a:rPr lang="zh-CN" altLang="en-US" sz="2000" b="1" i="0" dirty="0">
                <a:solidFill>
                  <a:srgbClr val="0070C0"/>
                </a:solidFill>
                <a:effectLst/>
                <a:latin typeface="宋体" panose="02010600030101010101" pitchFamily="2" charset="-122"/>
                <a:ea typeface="宋体" panose="02010600030101010101" pitchFamily="2" charset="-122"/>
              </a:rPr>
              <a:t>神经网络自动地去学习去选择</a:t>
            </a:r>
            <a:endParaRPr lang="en-US" altLang="zh-CN" sz="2000" b="1" i="0" dirty="0">
              <a:solidFill>
                <a:srgbClr val="0070C0"/>
              </a:solidFill>
              <a:effectLst/>
              <a:latin typeface="宋体" panose="02010600030101010101" pitchFamily="2" charset="-122"/>
              <a:ea typeface="宋体" panose="02010600030101010101" pitchFamily="2" charset="-122"/>
            </a:endParaRPr>
          </a:p>
          <a:p>
            <a:r>
              <a:rPr lang="zh-CN" altLang="en-US" sz="2000" b="1" i="0" dirty="0">
                <a:solidFill>
                  <a:srgbClr val="0070C0"/>
                </a:solidFill>
                <a:effectLst/>
                <a:latin typeface="宋体" panose="02010600030101010101" pitchFamily="2" charset="-122"/>
                <a:ea typeface="宋体" panose="02010600030101010101" pitchFamily="2" charset="-122"/>
              </a:rPr>
              <a:t>基函数的次数或阶数以及各基函数的组合系数</a:t>
            </a:r>
            <a:endParaRPr lang="en-US" altLang="zh-CN" sz="2000" b="1" i="0" dirty="0">
              <a:solidFill>
                <a:srgbClr val="0070C0"/>
              </a:solidFill>
              <a:effectLst/>
              <a:latin typeface="宋体" panose="02010600030101010101" pitchFamily="2" charset="-122"/>
              <a:ea typeface="宋体" panose="02010600030101010101" pitchFamily="2" charset="-122"/>
            </a:endParaRPr>
          </a:p>
          <a:p>
            <a:r>
              <a:rPr lang="zh-CN" altLang="en-US" sz="2000" b="1" dirty="0">
                <a:solidFill>
                  <a:srgbClr val="0070C0"/>
                </a:solidFill>
                <a:latin typeface="宋体" panose="02010600030101010101" pitchFamily="2" charset="-122"/>
                <a:ea typeface="宋体" panose="02010600030101010101" pitchFamily="2" charset="-122"/>
              </a:rPr>
              <a:t>即自动解决第</a:t>
            </a:r>
            <a:r>
              <a:rPr lang="en-US" altLang="zh-CN" sz="2000" b="1" dirty="0">
                <a:solidFill>
                  <a:srgbClr val="0070C0"/>
                </a:solidFill>
                <a:latin typeface="宋体" panose="02010600030101010101" pitchFamily="2" charset="-122"/>
                <a:ea typeface="宋体" panose="02010600030101010101" pitchFamily="2" charset="-122"/>
              </a:rPr>
              <a:t>3</a:t>
            </a:r>
            <a:r>
              <a:rPr lang="zh-CN" altLang="en-US" sz="2000" b="1" dirty="0">
                <a:solidFill>
                  <a:srgbClr val="0070C0"/>
                </a:solidFill>
                <a:latin typeface="宋体" panose="02010600030101010101" pitchFamily="2" charset="-122"/>
                <a:ea typeface="宋体" panose="02010600030101010101" pitchFamily="2" charset="-122"/>
              </a:rPr>
              <a:t>和第</a:t>
            </a:r>
            <a:r>
              <a:rPr lang="en-US" altLang="zh-CN" sz="2000" b="1" dirty="0">
                <a:solidFill>
                  <a:srgbClr val="0070C0"/>
                </a:solidFill>
                <a:latin typeface="宋体" panose="02010600030101010101" pitchFamily="2" charset="-122"/>
                <a:ea typeface="宋体" panose="02010600030101010101" pitchFamily="2" charset="-122"/>
              </a:rPr>
              <a:t>4</a:t>
            </a:r>
            <a:r>
              <a:rPr lang="zh-CN" altLang="en-US" sz="2000" b="1" dirty="0">
                <a:solidFill>
                  <a:srgbClr val="0070C0"/>
                </a:solidFill>
                <a:latin typeface="宋体" panose="02010600030101010101" pitchFamily="2" charset="-122"/>
                <a:ea typeface="宋体" panose="02010600030101010101" pitchFamily="2" charset="-122"/>
              </a:rPr>
              <a:t>个问题</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D288E46D-8405-A75D-AA07-5A3025771387}"/>
              </a:ext>
            </a:extLst>
          </p:cNvPr>
          <p:cNvSpPr txBox="1"/>
          <p:nvPr/>
        </p:nvSpPr>
        <p:spPr>
          <a:xfrm>
            <a:off x="7213293" y="1358633"/>
            <a:ext cx="6745078" cy="2031325"/>
          </a:xfrm>
          <a:prstGeom prst="rect">
            <a:avLst/>
          </a:prstGeom>
          <a:noFill/>
        </p:spPr>
        <p:txBody>
          <a:bodyPr wrap="square">
            <a:spAutoFit/>
          </a:bodyPr>
          <a:lstStyle/>
          <a:p>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dirty="0">
                <a:solidFill>
                  <a:srgbClr val="000000"/>
                </a:solidFill>
                <a:latin typeface="宋体" panose="02010600030101010101" pitchFamily="2" charset="-122"/>
                <a:ea typeface="宋体" panose="02010600030101010101" pitchFamily="2" charset="-122"/>
              </a:rPr>
              <a:t>隐层中的神经元使用什么样的激活函数（基函数种类）</a:t>
            </a:r>
            <a:r>
              <a:rPr lang="zh-CN" altLang="en-US" b="0" i="0" dirty="0">
                <a:solidFill>
                  <a:srgbClr val="000000"/>
                </a:solidFill>
                <a:effectLst/>
                <a:latin typeface="宋体" panose="02010600030101010101" pitchFamily="2" charset="-122"/>
                <a:ea typeface="宋体" panose="02010600030101010101" pitchFamily="2" charset="-122"/>
              </a:rPr>
              <a:t>？</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隐层中设置多少个神经元（选用基函数的个数）</a:t>
            </a:r>
            <a:r>
              <a:rPr lang="zh-CN" altLang="en-US" b="0" i="0" dirty="0">
                <a:solidFill>
                  <a:srgbClr val="000000"/>
                </a:solidFill>
                <a:effectLst/>
                <a:latin typeface="宋体" panose="02010600030101010101" pitchFamily="2" charset="-122"/>
                <a:ea typeface="宋体" panose="02010600030101010101" pitchFamily="2" charset="-122"/>
              </a:rPr>
              <a:t>？</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dirty="0">
                <a:solidFill>
                  <a:srgbClr val="000000"/>
                </a:solidFill>
                <a:latin typeface="宋体" panose="02010600030101010101" pitchFamily="2" charset="-122"/>
                <a:ea typeface="宋体" panose="02010600030101010101" pitchFamily="2" charset="-122"/>
              </a:rPr>
              <a:t>3.</a:t>
            </a:r>
            <a:r>
              <a:rPr lang="zh-CN" altLang="en-US" b="0" i="0" dirty="0">
                <a:solidFill>
                  <a:srgbClr val="000000"/>
                </a:solidFill>
                <a:effectLst/>
                <a:latin typeface="宋体" panose="02010600030101010101" pitchFamily="2" charset="-122"/>
                <a:ea typeface="宋体" panose="02010600030101010101" pitchFamily="2" charset="-122"/>
              </a:rPr>
              <a:t>输入层</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隐藏层的连接权值矩阵？</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4.</a:t>
            </a:r>
            <a:r>
              <a:rPr lang="zh-CN" altLang="en-US" b="0" i="0" dirty="0">
                <a:solidFill>
                  <a:srgbClr val="000000"/>
                </a:solidFill>
                <a:effectLst/>
                <a:latin typeface="宋体" panose="02010600030101010101" pitchFamily="2" charset="-122"/>
                <a:ea typeface="宋体" panose="02010600030101010101" pitchFamily="2" charset="-122"/>
              </a:rPr>
              <a:t>隐藏层</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输出层的连接权值矩阵？</a:t>
            </a:r>
            <a:endParaRPr lang="en-US" altLang="zh-CN" b="0" i="0" dirty="0">
              <a:solidFill>
                <a:srgbClr val="000000"/>
              </a:solidFill>
              <a:effectLst/>
              <a:latin typeface="宋体" panose="02010600030101010101" pitchFamily="2" charset="-122"/>
              <a:ea typeface="宋体" panose="02010600030101010101" pitchFamily="2" charset="-122"/>
            </a:endParaRPr>
          </a:p>
        </p:txBody>
      </p:sp>
      <p:cxnSp>
        <p:nvCxnSpPr>
          <p:cNvPr id="14" name="直接连接符 13">
            <a:extLst>
              <a:ext uri="{FF2B5EF4-FFF2-40B4-BE49-F238E27FC236}">
                <a16:creationId xmlns:a16="http://schemas.microsoft.com/office/drawing/2014/main" id="{8203AFB7-1720-AF25-DEDE-55E11CDC3C3E}"/>
              </a:ext>
            </a:extLst>
          </p:cNvPr>
          <p:cNvCxnSpPr>
            <a:cxnSpLocks/>
          </p:cNvCxnSpPr>
          <p:nvPr/>
        </p:nvCxnSpPr>
        <p:spPr>
          <a:xfrm>
            <a:off x="6786390" y="428598"/>
            <a:ext cx="0" cy="355124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25384F2-DA8E-F049-1C13-B8082BB56920}"/>
              </a:ext>
            </a:extLst>
          </p:cNvPr>
          <p:cNvSpPr txBox="1"/>
          <p:nvPr/>
        </p:nvSpPr>
        <p:spPr>
          <a:xfrm>
            <a:off x="8454987" y="428598"/>
            <a:ext cx="1674106" cy="523220"/>
          </a:xfrm>
          <a:prstGeom prst="rect">
            <a:avLst/>
          </a:prstGeom>
          <a:noFill/>
        </p:spPr>
        <p:txBody>
          <a:bodyPr wrap="square">
            <a:spAutoFit/>
          </a:bodyPr>
          <a:lstStyle/>
          <a:p>
            <a:r>
              <a:rPr lang="zh-CN" altLang="en-US" sz="2800" b="0" i="0" dirty="0">
                <a:solidFill>
                  <a:srgbClr val="000000"/>
                </a:solidFill>
                <a:effectLst/>
                <a:latin typeface="宋体" panose="02010600030101010101" pitchFamily="2" charset="-122"/>
                <a:ea typeface="宋体" panose="02010600030101010101" pitchFamily="2" charset="-122"/>
              </a:rPr>
              <a:t>神经网络</a:t>
            </a:r>
            <a:endParaRPr lang="zh-CN" altLang="en-US" sz="2800" dirty="0"/>
          </a:p>
        </p:txBody>
      </p:sp>
      <p:sp>
        <p:nvSpPr>
          <p:cNvPr id="16" name="文本框 15">
            <a:extLst>
              <a:ext uri="{FF2B5EF4-FFF2-40B4-BE49-F238E27FC236}">
                <a16:creationId xmlns:a16="http://schemas.microsoft.com/office/drawing/2014/main" id="{68C8F666-19EC-1DC6-D1C4-09BCA76C4E7D}"/>
              </a:ext>
            </a:extLst>
          </p:cNvPr>
          <p:cNvSpPr txBox="1"/>
          <p:nvPr/>
        </p:nvSpPr>
        <p:spPr>
          <a:xfrm>
            <a:off x="2417053" y="428598"/>
            <a:ext cx="1674106" cy="523220"/>
          </a:xfrm>
          <a:prstGeom prst="rect">
            <a:avLst/>
          </a:prstGeom>
          <a:noFill/>
        </p:spPr>
        <p:txBody>
          <a:bodyPr wrap="square">
            <a:spAutoFit/>
          </a:bodyPr>
          <a:lstStyle/>
          <a:p>
            <a:r>
              <a:rPr lang="zh-CN" altLang="en-US" sz="2800" b="0" i="0" dirty="0">
                <a:solidFill>
                  <a:srgbClr val="000000"/>
                </a:solidFill>
                <a:effectLst/>
                <a:latin typeface="宋体" panose="02010600030101010101" pitchFamily="2" charset="-122"/>
                <a:ea typeface="宋体" panose="02010600030101010101" pitchFamily="2" charset="-122"/>
              </a:rPr>
              <a:t>函数逼近</a:t>
            </a:r>
            <a:endParaRPr lang="zh-CN" altLang="en-US" sz="2800" dirty="0"/>
          </a:p>
        </p:txBody>
      </p:sp>
      <p:sp>
        <p:nvSpPr>
          <p:cNvPr id="18" name="矩形 17">
            <a:extLst>
              <a:ext uri="{FF2B5EF4-FFF2-40B4-BE49-F238E27FC236}">
                <a16:creationId xmlns:a16="http://schemas.microsoft.com/office/drawing/2014/main" id="{5417E57B-9445-5632-0167-C3471C10898B}"/>
              </a:ext>
            </a:extLst>
          </p:cNvPr>
          <p:cNvSpPr/>
          <p:nvPr/>
        </p:nvSpPr>
        <p:spPr>
          <a:xfrm>
            <a:off x="-118433" y="2374295"/>
            <a:ext cx="6745078" cy="105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873E87E-B473-AE1C-4013-61D968441BDB}"/>
              </a:ext>
            </a:extLst>
          </p:cNvPr>
          <p:cNvSpPr/>
          <p:nvPr/>
        </p:nvSpPr>
        <p:spPr>
          <a:xfrm>
            <a:off x="7180242" y="2360983"/>
            <a:ext cx="3779934" cy="105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457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D5241AF-E349-BC67-2FF8-5CD33AE2C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3" y="683046"/>
            <a:ext cx="4201864" cy="3227942"/>
          </a:xfrm>
          <a:prstGeom prst="rect">
            <a:avLst/>
          </a:prstGeom>
        </p:spPr>
      </p:pic>
      <p:sp>
        <p:nvSpPr>
          <p:cNvPr id="4" name="文本框 3">
            <a:extLst>
              <a:ext uri="{FF2B5EF4-FFF2-40B4-BE49-F238E27FC236}">
                <a16:creationId xmlns:a16="http://schemas.microsoft.com/office/drawing/2014/main" id="{37144D80-B1DF-8EA4-4D5A-FEBFCADAABC6}"/>
              </a:ext>
            </a:extLst>
          </p:cNvPr>
          <p:cNvSpPr txBox="1"/>
          <p:nvPr/>
        </p:nvSpPr>
        <p:spPr>
          <a:xfrm>
            <a:off x="0" y="36597"/>
            <a:ext cx="4879640" cy="830997"/>
          </a:xfrm>
          <a:prstGeom prst="rect">
            <a:avLst/>
          </a:prstGeom>
          <a:noFill/>
        </p:spPr>
        <p:txBody>
          <a:bodyPr wrap="square" rtlCol="0">
            <a:spAutoFit/>
          </a:bodyPr>
          <a:lstStyle/>
          <a:p>
            <a:r>
              <a:rPr lang="zh-CN" altLang="en-US" sz="2400" b="1" dirty="0"/>
              <a:t>神经网络数值求解微分方程时所用激活函数举例</a:t>
            </a:r>
          </a:p>
        </p:txBody>
      </p:sp>
      <p:pic>
        <p:nvPicPr>
          <p:cNvPr id="3" name="图片 2">
            <a:extLst>
              <a:ext uri="{FF2B5EF4-FFF2-40B4-BE49-F238E27FC236}">
                <a16:creationId xmlns:a16="http://schemas.microsoft.com/office/drawing/2014/main" id="{B32F30F0-5C93-A005-B599-D16FB4B5E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42" y="3910988"/>
            <a:ext cx="4641465" cy="2947013"/>
          </a:xfrm>
          <a:prstGeom prst="rect">
            <a:avLst/>
          </a:prstGeom>
        </p:spPr>
      </p:pic>
      <p:grpSp>
        <p:nvGrpSpPr>
          <p:cNvPr id="7" name="组合 6">
            <a:extLst>
              <a:ext uri="{FF2B5EF4-FFF2-40B4-BE49-F238E27FC236}">
                <a16:creationId xmlns:a16="http://schemas.microsoft.com/office/drawing/2014/main" id="{298C6AC2-5BB6-A913-74D2-C27FB87F7541}"/>
              </a:ext>
            </a:extLst>
          </p:cNvPr>
          <p:cNvGrpSpPr/>
          <p:nvPr/>
        </p:nvGrpSpPr>
        <p:grpSpPr>
          <a:xfrm>
            <a:off x="4879639" y="110167"/>
            <a:ext cx="7312361" cy="4547980"/>
            <a:chOff x="4472848" y="209319"/>
            <a:chExt cx="7312361" cy="4547980"/>
          </a:xfrm>
        </p:grpSpPr>
        <p:pic>
          <p:nvPicPr>
            <p:cNvPr id="15" name="图片 14">
              <a:extLst>
                <a:ext uri="{FF2B5EF4-FFF2-40B4-BE49-F238E27FC236}">
                  <a16:creationId xmlns:a16="http://schemas.microsoft.com/office/drawing/2014/main" id="{6C19351C-CC66-5150-C4FF-C2D99B2D6D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72848" y="308472"/>
              <a:ext cx="7312361" cy="3426246"/>
            </a:xfrm>
            <a:prstGeom prst="rect">
              <a:avLst/>
            </a:prstGeom>
          </p:spPr>
        </p:pic>
        <p:sp>
          <p:nvSpPr>
            <p:cNvPr id="5" name="矩形 4">
              <a:extLst>
                <a:ext uri="{FF2B5EF4-FFF2-40B4-BE49-F238E27FC236}">
                  <a16:creationId xmlns:a16="http://schemas.microsoft.com/office/drawing/2014/main" id="{B384F22C-90C2-B632-5D9D-6969905E9669}"/>
                </a:ext>
              </a:extLst>
            </p:cNvPr>
            <p:cNvSpPr/>
            <p:nvPr/>
          </p:nvSpPr>
          <p:spPr>
            <a:xfrm>
              <a:off x="5541483" y="209319"/>
              <a:ext cx="1839817" cy="396320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2CC7D6E-B316-2DAE-D580-9486F01FD14B}"/>
                </a:ext>
              </a:extLst>
            </p:cNvPr>
            <p:cNvSpPr txBox="1"/>
            <p:nvPr/>
          </p:nvSpPr>
          <p:spPr>
            <a:xfrm>
              <a:off x="5420298" y="4172524"/>
              <a:ext cx="2445745" cy="584775"/>
            </a:xfrm>
            <a:prstGeom prst="rect">
              <a:avLst/>
            </a:prstGeom>
            <a:noFill/>
          </p:spPr>
          <p:txBody>
            <a:bodyPr wrap="square" rtlCol="0">
              <a:spAutoFit/>
            </a:bodyPr>
            <a:lstStyle/>
            <a:p>
              <a:r>
                <a:rPr lang="zh-CN" altLang="en-US" sz="1600" dirty="0">
                  <a:solidFill>
                    <a:srgbClr val="FF0000"/>
                  </a:solidFill>
                </a:rPr>
                <a:t>隐藏层 </a:t>
              </a:r>
              <a:endParaRPr lang="en-US" altLang="zh-CN" sz="1600" dirty="0">
                <a:solidFill>
                  <a:srgbClr val="FF0000"/>
                </a:solidFill>
              </a:endParaRPr>
            </a:p>
            <a:p>
              <a:r>
                <a:rPr lang="zh-CN" altLang="en-US" sz="1600" dirty="0">
                  <a:solidFill>
                    <a:srgbClr val="FF0000"/>
                  </a:solidFill>
                </a:rPr>
                <a:t>激活函数为勒让德多项式</a:t>
              </a:r>
            </a:p>
          </p:txBody>
        </p:sp>
      </p:grpSp>
      <p:sp>
        <p:nvSpPr>
          <p:cNvPr id="22" name="文本框 21">
            <a:extLst>
              <a:ext uri="{FF2B5EF4-FFF2-40B4-BE49-F238E27FC236}">
                <a16:creationId xmlns:a16="http://schemas.microsoft.com/office/drawing/2014/main" id="{78AB535C-AB65-7AA3-639E-06193ACB687E}"/>
              </a:ext>
            </a:extLst>
          </p:cNvPr>
          <p:cNvSpPr txBox="1"/>
          <p:nvPr/>
        </p:nvSpPr>
        <p:spPr>
          <a:xfrm>
            <a:off x="5024766" y="6150114"/>
            <a:ext cx="1691924" cy="707886"/>
          </a:xfrm>
          <a:prstGeom prst="rect">
            <a:avLst/>
          </a:prstGeom>
          <a:noFill/>
        </p:spPr>
        <p:txBody>
          <a:bodyPr wrap="square" rtlCol="0">
            <a:spAutoFit/>
          </a:bodyPr>
          <a:lstStyle/>
          <a:p>
            <a:r>
              <a:rPr lang="zh-CN" altLang="en-US" sz="2000" dirty="0"/>
              <a:t>激活函数为</a:t>
            </a:r>
            <a:r>
              <a:rPr lang="zh-CN" altLang="en-US" sz="2000" dirty="0">
                <a:solidFill>
                  <a:srgbClr val="FF0000"/>
                </a:solidFill>
              </a:rPr>
              <a:t>正弦函数</a:t>
            </a:r>
          </a:p>
        </p:txBody>
      </p:sp>
      <p:sp>
        <p:nvSpPr>
          <p:cNvPr id="23" name="文本框 22">
            <a:extLst>
              <a:ext uri="{FF2B5EF4-FFF2-40B4-BE49-F238E27FC236}">
                <a16:creationId xmlns:a16="http://schemas.microsoft.com/office/drawing/2014/main" id="{432D0D67-1B99-EE24-5C3D-DCF1CF5838F5}"/>
              </a:ext>
            </a:extLst>
          </p:cNvPr>
          <p:cNvSpPr txBox="1"/>
          <p:nvPr/>
        </p:nvSpPr>
        <p:spPr>
          <a:xfrm>
            <a:off x="6716690" y="6236405"/>
            <a:ext cx="5049324"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https://www.bilibili.com/video/BV1st411g7a1?share_source=copy_web</a:t>
            </a:r>
          </a:p>
        </p:txBody>
      </p:sp>
      <p:grpSp>
        <p:nvGrpSpPr>
          <p:cNvPr id="35" name="组合 34">
            <a:extLst>
              <a:ext uri="{FF2B5EF4-FFF2-40B4-BE49-F238E27FC236}">
                <a16:creationId xmlns:a16="http://schemas.microsoft.com/office/drawing/2014/main" id="{C10AB574-9CCF-574B-9108-10D82B61636C}"/>
              </a:ext>
            </a:extLst>
          </p:cNvPr>
          <p:cNvGrpSpPr/>
          <p:nvPr/>
        </p:nvGrpSpPr>
        <p:grpSpPr>
          <a:xfrm>
            <a:off x="5024766" y="4967921"/>
            <a:ext cx="3789802" cy="1139047"/>
            <a:chOff x="5473584" y="4697249"/>
            <a:chExt cx="3789802" cy="1139047"/>
          </a:xfrm>
        </p:grpSpPr>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39168F9-FBF1-E37F-0D2A-232ACA3AC5F7}"/>
                    </a:ext>
                  </a:extLst>
                </p:cNvPr>
                <p:cNvSpPr txBox="1"/>
                <p:nvPr/>
              </p:nvSpPr>
              <p:spPr>
                <a:xfrm>
                  <a:off x="5473584" y="5466964"/>
                  <a:ext cx="3789802" cy="369332"/>
                </a:xfrm>
                <a:prstGeom prst="rect">
                  <a:avLst/>
                </a:prstGeom>
                <a:noFill/>
              </p:spPr>
              <p:txBody>
                <a:bodyPr wrap="square">
                  <a:spAutoFit/>
                </a:bodyPr>
                <a:lstStyle/>
                <a:p>
                  <a:r>
                    <a:rPr lang="zh-CN" altLang="en-US" dirty="0"/>
                    <a:t>其中</a:t>
                  </a:r>
                  <a14:m>
                    <m:oMath xmlns:m="http://schemas.openxmlformats.org/officeDocument/2006/math">
                      <m:r>
                        <m:rPr>
                          <m:sty m:val="p"/>
                        </m:rPr>
                        <a:rPr lang="zh-CN" altLang="en-US" smtClean="0">
                          <a:latin typeface="Cambria Math" panose="02040503050406030204" pitchFamily="18" charset="0"/>
                        </a:rPr>
                        <m:t>Ω</m:t>
                      </m:r>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−1,1</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−1,1</m:t>
                          </m:r>
                        </m:e>
                      </m:d>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r>
                            <a:rPr lang="zh-CN" altLang="en-US" i="0">
                              <a:latin typeface="Cambria Math" panose="02040503050406030204" pitchFamily="18" charset="0"/>
                            </a:rPr>
                            <m:t>0,1</m:t>
                          </m:r>
                        </m:e>
                      </m:d>
                      <m:r>
                        <a:rPr lang="zh-CN" altLang="en-US" i="0">
                          <a:latin typeface="Cambria Math" panose="02040503050406030204" pitchFamily="18" charset="0"/>
                        </a:rPr>
                        <m:t>×</m:t>
                      </m:r>
                      <m:r>
                        <a:rPr lang="en-US" altLang="zh-CN" i="1">
                          <a:latin typeface="Cambria Math" panose="02040503050406030204" pitchFamily="18" charset="0"/>
                        </a:rPr>
                        <m:t>0</m:t>
                      </m:r>
                    </m:oMath>
                  </a14:m>
                  <a:endParaRPr lang="zh-CN" altLang="en-US" dirty="0"/>
                </a:p>
              </p:txBody>
            </p:sp>
          </mc:Choice>
          <mc:Fallback xmlns="">
            <p:sp>
              <p:nvSpPr>
                <p:cNvPr id="28" name="文本框 27">
                  <a:extLst>
                    <a:ext uri="{FF2B5EF4-FFF2-40B4-BE49-F238E27FC236}">
                      <a16:creationId xmlns:a16="http://schemas.microsoft.com/office/drawing/2014/main" id="{D39168F9-FBF1-E37F-0D2A-232ACA3AC5F7}"/>
                    </a:ext>
                  </a:extLst>
                </p:cNvPr>
                <p:cNvSpPr txBox="1">
                  <a:spLocks noRot="1" noChangeAspect="1" noMove="1" noResize="1" noEditPoints="1" noAdjustHandles="1" noChangeArrowheads="1" noChangeShapeType="1" noTextEdit="1"/>
                </p:cNvSpPr>
                <p:nvPr/>
              </p:nvSpPr>
              <p:spPr>
                <a:xfrm>
                  <a:off x="5473584" y="5466964"/>
                  <a:ext cx="3789802" cy="369332"/>
                </a:xfrm>
                <a:prstGeom prst="rect">
                  <a:avLst/>
                </a:prstGeom>
                <a:blipFill>
                  <a:blip r:embed="rId6"/>
                  <a:stretch>
                    <a:fillRect l="-1286" t="-8197" b="-24590"/>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9336DE41-8DCE-7997-2383-105D05507338}"/>
                </a:ext>
              </a:extLst>
            </p:cNvPr>
            <p:cNvPicPr>
              <a:picLocks noChangeAspect="1"/>
            </p:cNvPicPr>
            <p:nvPr/>
          </p:nvPicPr>
          <p:blipFill>
            <a:blip r:embed="rId7"/>
            <a:stretch>
              <a:fillRect/>
            </a:stretch>
          </p:blipFill>
          <p:spPr>
            <a:xfrm>
              <a:off x="5473584" y="4697249"/>
              <a:ext cx="2906432" cy="797407"/>
            </a:xfrm>
            <a:prstGeom prst="rect">
              <a:avLst/>
            </a:prstGeom>
          </p:spPr>
        </p:pic>
      </p:grpSp>
    </p:spTree>
    <p:extLst>
      <p:ext uri="{BB962C8B-B14F-4D97-AF65-F5344CB8AC3E}">
        <p14:creationId xmlns:p14="http://schemas.microsoft.com/office/powerpoint/2010/main" val="4243590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5C43C3-3212-F73B-BC65-ED0BD92D1801}"/>
              </a:ext>
            </a:extLst>
          </p:cNvPr>
          <p:cNvPicPr>
            <a:picLocks noChangeAspect="1"/>
          </p:cNvPicPr>
          <p:nvPr/>
        </p:nvPicPr>
        <p:blipFill>
          <a:blip r:embed="rId3"/>
          <a:stretch>
            <a:fillRect/>
          </a:stretch>
        </p:blipFill>
        <p:spPr>
          <a:xfrm>
            <a:off x="220275" y="800512"/>
            <a:ext cx="9507618" cy="647995"/>
          </a:xfrm>
          <a:prstGeom prst="rect">
            <a:avLst/>
          </a:prstGeom>
        </p:spPr>
      </p:pic>
      <p:pic>
        <p:nvPicPr>
          <p:cNvPr id="7" name="图片 6">
            <a:extLst>
              <a:ext uri="{FF2B5EF4-FFF2-40B4-BE49-F238E27FC236}">
                <a16:creationId xmlns:a16="http://schemas.microsoft.com/office/drawing/2014/main" id="{B28E28D6-AEE5-67EF-5C51-CB0BB5B0B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72894"/>
            <a:ext cx="4671153" cy="4463501"/>
          </a:xfrm>
          <a:prstGeom prst="rect">
            <a:avLst/>
          </a:prstGeom>
        </p:spPr>
      </p:pic>
      <p:pic>
        <p:nvPicPr>
          <p:cNvPr id="9" name="图片 8">
            <a:extLst>
              <a:ext uri="{FF2B5EF4-FFF2-40B4-BE49-F238E27FC236}">
                <a16:creationId xmlns:a16="http://schemas.microsoft.com/office/drawing/2014/main" id="{C7F0FFDA-8F11-3200-8C6A-147BB3BF6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1152" y="1941003"/>
            <a:ext cx="7520849" cy="419539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67A3F1-86A0-E5EA-F809-DA686FF63993}"/>
                  </a:ext>
                </a:extLst>
              </p:cNvPr>
              <p:cNvSpPr txBox="1"/>
              <p:nvPr/>
            </p:nvSpPr>
            <p:spPr>
              <a:xfrm>
                <a:off x="2093204" y="6404504"/>
                <a:ext cx="3338111" cy="369332"/>
              </a:xfrm>
              <a:prstGeom prst="rect">
                <a:avLst/>
              </a:prstGeom>
              <a:noFill/>
            </p:spPr>
            <p:txBody>
              <a:bodyPr wrap="square" rtlCol="0">
                <a:spAutoFit/>
              </a:bodyPr>
              <a:lstStyle/>
              <a:p>
                <a:r>
                  <a:rPr lang="zh-CN" altLang="en-US" dirty="0"/>
                  <a:t>激活函数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endParaRPr lang="zh-CN" altLang="en-US" dirty="0"/>
              </a:p>
            </p:txBody>
          </p:sp>
        </mc:Choice>
        <mc:Fallback xmlns="">
          <p:sp>
            <p:nvSpPr>
              <p:cNvPr id="10" name="文本框 9">
                <a:extLst>
                  <a:ext uri="{FF2B5EF4-FFF2-40B4-BE49-F238E27FC236}">
                    <a16:creationId xmlns:a16="http://schemas.microsoft.com/office/drawing/2014/main" id="{2467A3F1-86A0-E5EA-F809-DA686FF63993}"/>
                  </a:ext>
                </a:extLst>
              </p:cNvPr>
              <p:cNvSpPr txBox="1">
                <a:spLocks noRot="1" noChangeAspect="1" noMove="1" noResize="1" noEditPoints="1" noAdjustHandles="1" noChangeArrowheads="1" noChangeShapeType="1" noTextEdit="1"/>
              </p:cNvSpPr>
              <p:nvPr/>
            </p:nvSpPr>
            <p:spPr>
              <a:xfrm>
                <a:off x="2093204" y="6404504"/>
                <a:ext cx="3338111" cy="369332"/>
              </a:xfrm>
              <a:prstGeom prst="rect">
                <a:avLst/>
              </a:prstGeom>
              <a:blipFill>
                <a:blip r:embed="rId6"/>
                <a:stretch>
                  <a:fillRect l="-1460" t="-10000" b="-2666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788F9745-4438-8133-D12F-645148F0E788}"/>
              </a:ext>
            </a:extLst>
          </p:cNvPr>
          <p:cNvSpPr txBox="1"/>
          <p:nvPr/>
        </p:nvSpPr>
        <p:spPr>
          <a:xfrm>
            <a:off x="5122842" y="6441063"/>
            <a:ext cx="4770303" cy="369332"/>
          </a:xfrm>
          <a:prstGeom prst="rect">
            <a:avLst/>
          </a:prstGeom>
          <a:noFill/>
        </p:spPr>
        <p:txBody>
          <a:bodyPr wrap="square" rtlCol="0">
            <a:spAutoFit/>
          </a:bodyPr>
          <a:lstStyle/>
          <a:p>
            <a:r>
              <a:rPr lang="zh-CN" altLang="en-US" dirty="0"/>
              <a:t>也可以选取神经网络中常用的激活函数类型</a:t>
            </a:r>
          </a:p>
        </p:txBody>
      </p:sp>
      <p:sp>
        <p:nvSpPr>
          <p:cNvPr id="13" name="文本框 12">
            <a:extLst>
              <a:ext uri="{FF2B5EF4-FFF2-40B4-BE49-F238E27FC236}">
                <a16:creationId xmlns:a16="http://schemas.microsoft.com/office/drawing/2014/main" id="{0942C047-C8D3-F882-2372-BF51E1DBCF70}"/>
              </a:ext>
            </a:extLst>
          </p:cNvPr>
          <p:cNvSpPr txBox="1"/>
          <p:nvPr/>
        </p:nvSpPr>
        <p:spPr>
          <a:xfrm>
            <a:off x="220275" y="1488228"/>
            <a:ext cx="2073924" cy="369332"/>
          </a:xfrm>
          <a:prstGeom prst="rect">
            <a:avLst/>
          </a:prstGeom>
          <a:noFill/>
        </p:spPr>
        <p:txBody>
          <a:bodyPr wrap="square">
            <a:spAutoFit/>
          </a:bodyPr>
          <a:lstStyle/>
          <a:p>
            <a:r>
              <a:rPr lang="en-US" altLang="zh-CN" dirty="0"/>
              <a:t>p-</a:t>
            </a:r>
            <a:r>
              <a:rPr lang="en-US" altLang="zh-CN" dirty="0" err="1"/>
              <a:t>gBKP</a:t>
            </a:r>
            <a:r>
              <a:rPr lang="en-US" altLang="zh-CN" dirty="0"/>
              <a:t> equation</a:t>
            </a:r>
            <a:endParaRPr lang="zh-CN" altLang="en-US" dirty="0"/>
          </a:p>
        </p:txBody>
      </p:sp>
      <p:sp>
        <p:nvSpPr>
          <p:cNvPr id="8" name="文本框 7">
            <a:extLst>
              <a:ext uri="{FF2B5EF4-FFF2-40B4-BE49-F238E27FC236}">
                <a16:creationId xmlns:a16="http://schemas.microsoft.com/office/drawing/2014/main" id="{AE8E2F8A-2BFC-4F2E-E598-9C1E84EA6E76}"/>
              </a:ext>
            </a:extLst>
          </p:cNvPr>
          <p:cNvSpPr txBox="1"/>
          <p:nvPr/>
        </p:nvSpPr>
        <p:spPr>
          <a:xfrm>
            <a:off x="0" y="36597"/>
            <a:ext cx="9893145" cy="461665"/>
          </a:xfrm>
          <a:prstGeom prst="rect">
            <a:avLst/>
          </a:prstGeom>
          <a:noFill/>
        </p:spPr>
        <p:txBody>
          <a:bodyPr wrap="square" rtlCol="0">
            <a:spAutoFit/>
          </a:bodyPr>
          <a:lstStyle/>
          <a:p>
            <a:r>
              <a:rPr lang="zh-CN" altLang="en-US" sz="2400" b="1" dirty="0"/>
              <a:t>* 神经网络求微分方程符号解：以经典测试函数的基本单元作为激活函数</a:t>
            </a:r>
          </a:p>
        </p:txBody>
      </p:sp>
    </p:spTree>
    <p:extLst>
      <p:ext uri="{BB962C8B-B14F-4D97-AF65-F5344CB8AC3E}">
        <p14:creationId xmlns:p14="http://schemas.microsoft.com/office/powerpoint/2010/main" val="26658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349706-9C80-121C-FA94-7D9C4C323344}"/>
              </a:ext>
            </a:extLst>
          </p:cNvPr>
          <p:cNvGrpSpPr/>
          <p:nvPr/>
        </p:nvGrpSpPr>
        <p:grpSpPr>
          <a:xfrm>
            <a:off x="100985" y="194606"/>
            <a:ext cx="4167131" cy="4024094"/>
            <a:chOff x="1731482" y="745450"/>
            <a:chExt cx="4167131" cy="4024094"/>
          </a:xfrm>
        </p:grpSpPr>
        <p:sp>
          <p:nvSpPr>
            <p:cNvPr id="5" name="文本框 4">
              <a:extLst>
                <a:ext uri="{FF2B5EF4-FFF2-40B4-BE49-F238E27FC236}">
                  <a16:creationId xmlns:a16="http://schemas.microsoft.com/office/drawing/2014/main" id="{98D38763-F7A2-E8CB-B28F-4DD6706EB837}"/>
                </a:ext>
              </a:extLst>
            </p:cNvPr>
            <p:cNvSpPr txBox="1"/>
            <p:nvPr/>
          </p:nvSpPr>
          <p:spPr>
            <a:xfrm>
              <a:off x="1731482" y="745450"/>
              <a:ext cx="1853588"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选择基函数种类</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C9425156-48E3-05D2-320A-46B5C65D1CF2}"/>
                </a:ext>
              </a:extLst>
            </p:cNvPr>
            <p:cNvSpPr txBox="1"/>
            <p:nvPr/>
          </p:nvSpPr>
          <p:spPr>
            <a:xfrm>
              <a:off x="1731482" y="1903791"/>
              <a:ext cx="3298635"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确定基函数的使用个数和阶次</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8588E1DF-741A-07F9-BED6-431CF85B6E09}"/>
                </a:ext>
              </a:extLst>
            </p:cNvPr>
            <p:cNvSpPr txBox="1"/>
            <p:nvPr/>
          </p:nvSpPr>
          <p:spPr>
            <a:xfrm>
              <a:off x="1731482" y="3114861"/>
              <a:ext cx="4000042"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选择逼近程度的度量标准（逼近误差）</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05BE5B17-774D-BC14-9194-B997671765F2}"/>
                </a:ext>
              </a:extLst>
            </p:cNvPr>
            <p:cNvSpPr txBox="1"/>
            <p:nvPr/>
          </p:nvSpPr>
          <p:spPr>
            <a:xfrm>
              <a:off x="1731482" y="4400212"/>
              <a:ext cx="4167131"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最小化逼近误差求得基函数的组合系数</a:t>
              </a:r>
              <a:endParaRPr lang="en-US" altLang="zh-CN" b="0" i="0" dirty="0">
                <a:solidFill>
                  <a:srgbClr val="000000"/>
                </a:solidFill>
                <a:effectLst/>
                <a:latin typeface="宋体" panose="02010600030101010101" pitchFamily="2" charset="-122"/>
                <a:ea typeface="宋体" panose="02010600030101010101" pitchFamily="2" charset="-122"/>
              </a:endParaRPr>
            </a:p>
          </p:txBody>
        </p:sp>
        <p:cxnSp>
          <p:nvCxnSpPr>
            <p:cNvPr id="10" name="直接箭头连接符 9">
              <a:extLst>
                <a:ext uri="{FF2B5EF4-FFF2-40B4-BE49-F238E27FC236}">
                  <a16:creationId xmlns:a16="http://schemas.microsoft.com/office/drawing/2014/main" id="{1BA175F2-9A68-5A8B-7159-F70B04F137CE}"/>
                </a:ext>
              </a:extLst>
            </p:cNvPr>
            <p:cNvCxnSpPr/>
            <p:nvPr/>
          </p:nvCxnSpPr>
          <p:spPr>
            <a:xfrm>
              <a:off x="2555913" y="1114782"/>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8DB6D9F-D85B-3D29-A601-A2E39ED81C4F}"/>
                </a:ext>
              </a:extLst>
            </p:cNvPr>
            <p:cNvCxnSpPr/>
            <p:nvPr/>
          </p:nvCxnSpPr>
          <p:spPr>
            <a:xfrm>
              <a:off x="2544896" y="2358637"/>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5B9B44B-8124-4469-CC85-D392FA133761}"/>
                </a:ext>
              </a:extLst>
            </p:cNvPr>
            <p:cNvCxnSpPr/>
            <p:nvPr/>
          </p:nvCxnSpPr>
          <p:spPr>
            <a:xfrm>
              <a:off x="2544896" y="3590690"/>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6FDF0CD8-0B95-BEF7-525C-07FCA556B2DD}"/>
              </a:ext>
            </a:extLst>
          </p:cNvPr>
          <p:cNvSpPr txBox="1"/>
          <p:nvPr/>
        </p:nvSpPr>
        <p:spPr>
          <a:xfrm>
            <a:off x="5750798" y="2395335"/>
            <a:ext cx="3481333" cy="646331"/>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定义微分方程残差</a:t>
            </a:r>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dirty="0">
                <a:solidFill>
                  <a:srgbClr val="000000"/>
                </a:solidFill>
                <a:latin typeface="宋体" panose="02010600030101010101" pitchFamily="2" charset="-122"/>
                <a:ea typeface="宋体" panose="02010600030101010101" pitchFamily="2" charset="-122"/>
              </a:rPr>
              <a:t>基于微分方程残差构造目标函数</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99D5F58F-F763-F4F6-753F-A3DC1AFECDC1}"/>
              </a:ext>
            </a:extLst>
          </p:cNvPr>
          <p:cNvSpPr txBox="1"/>
          <p:nvPr/>
        </p:nvSpPr>
        <p:spPr>
          <a:xfrm>
            <a:off x="5706733" y="3895534"/>
            <a:ext cx="4011979" cy="646331"/>
          </a:xfrm>
          <a:prstGeom prst="rect">
            <a:avLst/>
          </a:prstGeom>
          <a:noFill/>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极</a:t>
            </a:r>
            <a:r>
              <a:rPr lang="zh-CN" altLang="en-US" b="0" i="0" dirty="0">
                <a:solidFill>
                  <a:srgbClr val="000000"/>
                </a:solidFill>
                <a:effectLst/>
                <a:latin typeface="宋体" panose="02010600030101010101" pitchFamily="2" charset="-122"/>
                <a:ea typeface="宋体" panose="02010600030101010101" pitchFamily="2" charset="-122"/>
              </a:rPr>
              <a:t>小化目标函数求得较优的网络参数从而得到微分方程解函数的近似函数</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4265250E-738C-137C-3335-A5749749BDB6}"/>
              </a:ext>
            </a:extLst>
          </p:cNvPr>
          <p:cNvSpPr txBox="1"/>
          <p:nvPr/>
        </p:nvSpPr>
        <p:spPr>
          <a:xfrm>
            <a:off x="5706733" y="4934068"/>
            <a:ext cx="6482505" cy="923330"/>
          </a:xfrm>
          <a:prstGeom prst="rect">
            <a:avLst/>
          </a:prstGeom>
          <a:noFill/>
        </p:spPr>
        <p:txBody>
          <a:bodyPr wrap="square">
            <a:spAutoFit/>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注意：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神经网络方法</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可以给出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在整个积分域上连续的可微闭式近似解</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而不是离散的近似数值场分布</a:t>
            </a:r>
            <a:endParaRPr lang="zh-CN" altLang="en-US" dirty="0"/>
          </a:p>
        </p:txBody>
      </p:sp>
      <p:cxnSp>
        <p:nvCxnSpPr>
          <p:cNvPr id="19" name="直接连接符 18">
            <a:extLst>
              <a:ext uri="{FF2B5EF4-FFF2-40B4-BE49-F238E27FC236}">
                <a16:creationId xmlns:a16="http://schemas.microsoft.com/office/drawing/2014/main" id="{361ECCF3-DD36-3BED-5450-B799F76FF34F}"/>
              </a:ext>
            </a:extLst>
          </p:cNvPr>
          <p:cNvCxnSpPr>
            <a:cxnSpLocks/>
          </p:cNvCxnSpPr>
          <p:nvPr/>
        </p:nvCxnSpPr>
        <p:spPr>
          <a:xfrm>
            <a:off x="4245166" y="2781842"/>
            <a:ext cx="1505632" cy="0"/>
          </a:xfrm>
          <a:prstGeom prst="line">
            <a:avLst/>
          </a:prstGeom>
          <a:ln w="9525" cap="flat" cmpd="sng" algn="ctr">
            <a:solidFill>
              <a:srgbClr val="FF000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连接符 20">
            <a:extLst>
              <a:ext uri="{FF2B5EF4-FFF2-40B4-BE49-F238E27FC236}">
                <a16:creationId xmlns:a16="http://schemas.microsoft.com/office/drawing/2014/main" id="{6C601C78-6668-A209-7EAA-8A3BCA521B6C}"/>
              </a:ext>
            </a:extLst>
          </p:cNvPr>
          <p:cNvCxnSpPr>
            <a:cxnSpLocks/>
          </p:cNvCxnSpPr>
          <p:nvPr/>
        </p:nvCxnSpPr>
        <p:spPr>
          <a:xfrm>
            <a:off x="4245166" y="4034034"/>
            <a:ext cx="1505632" cy="0"/>
          </a:xfrm>
          <a:prstGeom prst="line">
            <a:avLst/>
          </a:prstGeom>
          <a:ln w="9525" cap="flat" cmpd="sng" algn="ctr">
            <a:solidFill>
              <a:srgbClr val="FF000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468752DC-63A2-9FB0-3537-9866BD9D9893}"/>
              </a:ext>
            </a:extLst>
          </p:cNvPr>
          <p:cNvCxnSpPr/>
          <p:nvPr/>
        </p:nvCxnSpPr>
        <p:spPr>
          <a:xfrm>
            <a:off x="7491464" y="3192296"/>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01068FA0-70F8-A57B-C894-61643E01C045}"/>
              </a:ext>
            </a:extLst>
          </p:cNvPr>
          <p:cNvSpPr/>
          <p:nvPr/>
        </p:nvSpPr>
        <p:spPr>
          <a:xfrm>
            <a:off x="5750798" y="4868380"/>
            <a:ext cx="6257588" cy="105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61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BF03CB8C-C3CC-5E5E-5854-3423CAAB338B}"/>
                  </a:ext>
                </a:extLst>
              </p:cNvPr>
              <p:cNvSpPr txBox="1"/>
              <p:nvPr/>
            </p:nvSpPr>
            <p:spPr>
              <a:xfrm>
                <a:off x="309880" y="3780557"/>
                <a:ext cx="359664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𝑅</m:t>
                      </m:r>
                      <m:r>
                        <a:rPr lang="zh-CN" altLang="en-US" i="0">
                          <a:solidFill>
                            <a:schemeClr val="tx1"/>
                          </a:solidFill>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e>
                      </m:d>
                    </m:oMath>
                  </m:oMathPara>
                </a14:m>
                <a:endParaRPr lang="zh-CN" altLang="en-US" dirty="0">
                  <a:solidFill>
                    <a:schemeClr val="tx1"/>
                  </a:solidFill>
                </a:endParaRPr>
              </a:p>
            </p:txBody>
          </p:sp>
        </mc:Choice>
        <mc:Fallback>
          <p:sp>
            <p:nvSpPr>
              <p:cNvPr id="3" name="文本框 2">
                <a:extLst>
                  <a:ext uri="{FF2B5EF4-FFF2-40B4-BE49-F238E27FC236}">
                    <a16:creationId xmlns:a16="http://schemas.microsoft.com/office/drawing/2014/main" id="{BF03CB8C-C3CC-5E5E-5854-3423CAAB338B}"/>
                  </a:ext>
                </a:extLst>
              </p:cNvPr>
              <p:cNvSpPr txBox="1">
                <a:spLocks noRot="1" noChangeAspect="1" noMove="1" noResize="1" noEditPoints="1" noAdjustHandles="1" noChangeArrowheads="1" noChangeShapeType="1" noTextEdit="1"/>
              </p:cNvSpPr>
              <p:nvPr/>
            </p:nvSpPr>
            <p:spPr>
              <a:xfrm>
                <a:off x="309880" y="3780557"/>
                <a:ext cx="3596640" cy="5068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C3C3F27-9048-C620-317F-AFB0A43C3A50}"/>
                  </a:ext>
                </a:extLst>
              </p:cNvPr>
              <p:cNvSpPr txBox="1"/>
              <p:nvPr/>
            </p:nvSpPr>
            <p:spPr>
              <a:xfrm>
                <a:off x="246380" y="1867699"/>
                <a:ext cx="47752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𝐹</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r>
                                <a:rPr lang="en-US" altLang="zh-CN" b="0" i="1" smtClean="0">
                                  <a:solidFill>
                                    <a:schemeClr val="tx1"/>
                                  </a:solidFill>
                                  <a:latin typeface="Cambria Math" panose="02040503050406030204" pitchFamily="18" charset="0"/>
                                </a:rPr>
                                <m:t>′</m:t>
                              </m:r>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r>
                                <a:rPr lang="en-US" altLang="zh-CN" b="0" i="1" smtClean="0">
                                  <a:solidFill>
                                    <a:schemeClr val="tx1"/>
                                  </a:solidFill>
                                  <a:latin typeface="Cambria Math" panose="02040503050406030204" pitchFamily="18" charset="0"/>
                                </a:rPr>
                                <m:t>′′</m:t>
                              </m:r>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e>
                              </m:d>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𝑛</m:t>
                                  </m:r>
                                </m:e>
                              </m:d>
                            </m:sup>
                          </m:sSubSup>
                        </m:e>
                      </m:d>
                      <m:r>
                        <a:rPr lang="en-US" altLang="zh-CN" i="1">
                          <a:latin typeface="Cambria Math" panose="02040503050406030204" pitchFamily="18" charset="0"/>
                        </a:rPr>
                        <m:t>=0,</m:t>
                      </m:r>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e>
                      </m:d>
                    </m:oMath>
                  </m:oMathPara>
                </a14:m>
                <a:endParaRPr lang="zh-CN" altLang="en-US" dirty="0">
                  <a:solidFill>
                    <a:schemeClr val="tx1"/>
                  </a:solidFill>
                </a:endParaRPr>
              </a:p>
            </p:txBody>
          </p:sp>
        </mc:Choice>
        <mc:Fallback>
          <p:sp>
            <p:nvSpPr>
              <p:cNvPr id="4" name="文本框 3">
                <a:extLst>
                  <a:ext uri="{FF2B5EF4-FFF2-40B4-BE49-F238E27FC236}">
                    <a16:creationId xmlns:a16="http://schemas.microsoft.com/office/drawing/2014/main" id="{8C3C3F27-9048-C620-317F-AFB0A43C3A50}"/>
                  </a:ext>
                </a:extLst>
              </p:cNvPr>
              <p:cNvSpPr txBox="1">
                <a:spLocks noRot="1" noChangeAspect="1" noMove="1" noResize="1" noEditPoints="1" noAdjustHandles="1" noChangeArrowheads="1" noChangeShapeType="1" noTextEdit="1"/>
              </p:cNvSpPr>
              <p:nvPr/>
            </p:nvSpPr>
            <p:spPr>
              <a:xfrm>
                <a:off x="246380" y="1867699"/>
                <a:ext cx="4775200" cy="506870"/>
              </a:xfrm>
              <a:prstGeom prst="rect">
                <a:avLst/>
              </a:prstGeom>
              <a:blipFill>
                <a:blip r:embed="rId4"/>
                <a:stretch>
                  <a:fillRect/>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F17DA141-7152-4DF5-7400-13F799B6B71F}"/>
              </a:ext>
            </a:extLst>
          </p:cNvPr>
          <p:cNvGrpSpPr/>
          <p:nvPr/>
        </p:nvGrpSpPr>
        <p:grpSpPr>
          <a:xfrm>
            <a:off x="246380" y="2544247"/>
            <a:ext cx="1944515" cy="745082"/>
            <a:chOff x="309880" y="991421"/>
            <a:chExt cx="1944515" cy="745082"/>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817AAFF-0FE3-47A1-B59B-2470427AC871}"/>
                    </a:ext>
                  </a:extLst>
                </p:cNvPr>
                <p:cNvSpPr txBox="1"/>
                <p:nvPr/>
              </p:nvSpPr>
              <p:spPr>
                <a:xfrm>
                  <a:off x="1380635" y="991421"/>
                  <a:ext cx="8737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oMath>
                    </m:oMathPara>
                  </a14:m>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8817AAFF-0FE3-47A1-B59B-2470427AC871}"/>
                    </a:ext>
                  </a:extLst>
                </p:cNvPr>
                <p:cNvSpPr txBox="1">
                  <a:spLocks noRot="1" noChangeAspect="1" noMove="1" noResize="1" noEditPoints="1" noAdjustHandles="1" noChangeArrowheads="1" noChangeShapeType="1" noTextEdit="1"/>
                </p:cNvSpPr>
                <p:nvPr/>
              </p:nvSpPr>
              <p:spPr>
                <a:xfrm>
                  <a:off x="1380635" y="991421"/>
                  <a:ext cx="873760" cy="369332"/>
                </a:xfrm>
                <a:prstGeom prst="rect">
                  <a:avLst/>
                </a:prstGeom>
                <a:blipFill>
                  <a:blip r:embed="rId7"/>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0205F74-F955-DC4F-7316-D15FDFAA1071}"/>
                    </a:ext>
                  </a:extLst>
                </p:cNvPr>
                <p:cNvSpPr txBox="1"/>
                <p:nvPr/>
              </p:nvSpPr>
              <p:spPr>
                <a:xfrm>
                  <a:off x="1380635" y="1365378"/>
                  <a:ext cx="8737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𝑡</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oMath>
                    </m:oMathPara>
                  </a14:m>
                  <a:endParaRPr lang="zh-CN" altLang="en-US" dirty="0">
                    <a:solidFill>
                      <a:schemeClr val="tx1"/>
                    </a:solidFill>
                  </a:endParaRPr>
                </a:p>
              </p:txBody>
            </p:sp>
          </mc:Choice>
          <mc:Fallback xmlns="">
            <p:sp>
              <p:nvSpPr>
                <p:cNvPr id="6" name="文本框 5">
                  <a:extLst>
                    <a:ext uri="{FF2B5EF4-FFF2-40B4-BE49-F238E27FC236}">
                      <a16:creationId xmlns:a16="http://schemas.microsoft.com/office/drawing/2014/main" id="{10205F74-F955-DC4F-7316-D15FDFAA1071}"/>
                    </a:ext>
                  </a:extLst>
                </p:cNvPr>
                <p:cNvSpPr txBox="1">
                  <a:spLocks noRot="1" noChangeAspect="1" noMove="1" noResize="1" noEditPoints="1" noAdjustHandles="1" noChangeArrowheads="1" noChangeShapeType="1" noTextEdit="1"/>
                </p:cNvSpPr>
                <p:nvPr/>
              </p:nvSpPr>
              <p:spPr>
                <a:xfrm>
                  <a:off x="1380635" y="1365378"/>
                  <a:ext cx="873760" cy="369332"/>
                </a:xfrm>
                <a:prstGeom prst="rect">
                  <a:avLst/>
                </a:prstGeom>
                <a:blipFill>
                  <a:blip r:embed="rId8"/>
                  <a:stretch>
                    <a:fillRect b="-655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AC9F41D7-F8E7-97D2-CC08-482522A44F6C}"/>
                </a:ext>
              </a:extLst>
            </p:cNvPr>
            <p:cNvSpPr txBox="1"/>
            <p:nvPr/>
          </p:nvSpPr>
          <p:spPr>
            <a:xfrm>
              <a:off x="313460" y="992395"/>
              <a:ext cx="1144500"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真解：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0C382690-6D2D-9137-E8DA-BFCCB732826D}"/>
                </a:ext>
              </a:extLst>
            </p:cNvPr>
            <p:cNvSpPr txBox="1"/>
            <p:nvPr/>
          </p:nvSpPr>
          <p:spPr>
            <a:xfrm>
              <a:off x="309880" y="1322800"/>
              <a:ext cx="1144500"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试解：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6" name="文本框 25">
            <a:extLst>
              <a:ext uri="{FF2B5EF4-FFF2-40B4-BE49-F238E27FC236}">
                <a16:creationId xmlns:a16="http://schemas.microsoft.com/office/drawing/2014/main" id="{2390C1D5-68FB-1611-B584-59F23D483AC8}"/>
              </a:ext>
            </a:extLst>
          </p:cNvPr>
          <p:cNvSpPr txBox="1"/>
          <p:nvPr/>
        </p:nvSpPr>
        <p:spPr>
          <a:xfrm>
            <a:off x="273004" y="3367634"/>
            <a:ext cx="1798319"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b="1" u="sng" kern="100" dirty="0">
                <a:effectLst/>
                <a:latin typeface="Times New Roman" panose="02020603050405020304" pitchFamily="18" charset="0"/>
                <a:ea typeface="宋体" panose="02010600030101010101" pitchFamily="2" charset="-122"/>
                <a:cs typeface="Times New Roman" panose="02020603050405020304" pitchFamily="18" charset="0"/>
              </a:rPr>
              <a:t>微分方程残差：</a:t>
            </a:r>
            <a:endParaRPr lang="zh-CN" altLang="zh-CN" sz="1800" b="1" u="sng"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9" name="组合 28">
            <a:extLst>
              <a:ext uri="{FF2B5EF4-FFF2-40B4-BE49-F238E27FC236}">
                <a16:creationId xmlns:a16="http://schemas.microsoft.com/office/drawing/2014/main" id="{00D278AB-B4AB-D4E3-FB34-135DC334313F}"/>
              </a:ext>
            </a:extLst>
          </p:cNvPr>
          <p:cNvGrpSpPr/>
          <p:nvPr/>
        </p:nvGrpSpPr>
        <p:grpSpPr>
          <a:xfrm>
            <a:off x="177176" y="4474792"/>
            <a:ext cx="6049997" cy="2305747"/>
            <a:chOff x="170043" y="2834788"/>
            <a:chExt cx="6049997" cy="2305747"/>
          </a:xfrm>
        </p:grpSpPr>
        <p:grpSp>
          <p:nvGrpSpPr>
            <p:cNvPr id="27" name="组合 26">
              <a:extLst>
                <a:ext uri="{FF2B5EF4-FFF2-40B4-BE49-F238E27FC236}">
                  <a16:creationId xmlns:a16="http://schemas.microsoft.com/office/drawing/2014/main" id="{6FEBC727-A02E-0329-9217-8FE512DFBA85}"/>
                </a:ext>
              </a:extLst>
            </p:cNvPr>
            <p:cNvGrpSpPr/>
            <p:nvPr/>
          </p:nvGrpSpPr>
          <p:grpSpPr>
            <a:xfrm>
              <a:off x="170043" y="3462244"/>
              <a:ext cx="6049997" cy="1678291"/>
              <a:chOff x="46003" y="3119537"/>
              <a:chExt cx="6049997" cy="167829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459210-3330-76FC-BCEA-EA7D6075AB06}"/>
                      </a:ext>
                    </a:extLst>
                  </p:cNvPr>
                  <p:cNvSpPr txBox="1"/>
                  <p:nvPr/>
                </p:nvSpPr>
                <p:spPr>
                  <a:xfrm>
                    <a:off x="46003" y="3119537"/>
                    <a:ext cx="31191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𝜇</m:t>
                          </m:r>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2</m:t>
                                  </m:r>
                                </m:sup>
                              </m:sSup>
                            </m:e>
                          </m:d>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=0</m:t>
                          </m:r>
                        </m:oMath>
                      </m:oMathPara>
                    </a14:m>
                    <a:endParaRPr lang="zh-CN" altLang="en-US" dirty="0"/>
                  </a:p>
                </p:txBody>
              </p:sp>
            </mc:Choice>
            <mc:Fallback xmlns="">
              <p:sp>
                <p:nvSpPr>
                  <p:cNvPr id="8" name="文本框 7">
                    <a:extLst>
                      <a:ext uri="{FF2B5EF4-FFF2-40B4-BE49-F238E27FC236}">
                        <a16:creationId xmlns:a16="http://schemas.microsoft.com/office/drawing/2014/main" id="{D4459210-3330-76FC-BCEA-EA7D6075AB06}"/>
                      </a:ext>
                    </a:extLst>
                  </p:cNvPr>
                  <p:cNvSpPr txBox="1">
                    <a:spLocks noRot="1" noChangeAspect="1" noMove="1" noResize="1" noEditPoints="1" noAdjustHandles="1" noChangeArrowheads="1" noChangeShapeType="1" noTextEdit="1"/>
                  </p:cNvSpPr>
                  <p:nvPr/>
                </p:nvSpPr>
                <p:spPr>
                  <a:xfrm>
                    <a:off x="46003" y="3119537"/>
                    <a:ext cx="3119120"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5909E99-4B45-7209-D505-F843352D1191}"/>
                      </a:ext>
                    </a:extLst>
                  </p:cNvPr>
                  <p:cNvSpPr txBox="1"/>
                  <p:nvPr/>
                </p:nvSpPr>
                <p:spPr>
                  <a:xfrm>
                    <a:off x="309880" y="3495164"/>
                    <a:ext cx="4053840"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𝑅</m:t>
                          </m:r>
                          <m:r>
                            <a:rPr lang="zh-CN" altLang="en-US" i="0">
                              <a:solidFill>
                                <a:schemeClr val="tx1"/>
                              </a:solidFill>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smtClean="0">
                                      <a:latin typeface="Cambria Math" panose="02040503050406030204" pitchFamily="18" charset="0"/>
                                    </a:rPr>
                                    <m:t>𝑑</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𝑑𝑥</m:t>
                              </m:r>
                            </m:den>
                          </m:f>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9" name="文本框 8">
                    <a:extLst>
                      <a:ext uri="{FF2B5EF4-FFF2-40B4-BE49-F238E27FC236}">
                        <a16:creationId xmlns:a16="http://schemas.microsoft.com/office/drawing/2014/main" id="{D5909E99-4B45-7209-D505-F843352D1191}"/>
                      </a:ext>
                    </a:extLst>
                  </p:cNvPr>
                  <p:cNvSpPr txBox="1">
                    <a:spLocks noRot="1" noChangeAspect="1" noMove="1" noResize="1" noEditPoints="1" noAdjustHandles="1" noChangeArrowheads="1" noChangeShapeType="1" noTextEdit="1"/>
                  </p:cNvSpPr>
                  <p:nvPr/>
                </p:nvSpPr>
                <p:spPr>
                  <a:xfrm>
                    <a:off x="309880" y="3495164"/>
                    <a:ext cx="4053840" cy="64812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187EEAC-57EB-E60E-6406-42B27FA85812}"/>
                      </a:ext>
                    </a:extLst>
                  </p:cNvPr>
                  <p:cNvSpPr txBox="1"/>
                  <p:nvPr/>
                </p:nvSpPr>
                <p:spPr>
                  <a:xfrm>
                    <a:off x="96520" y="4290958"/>
                    <a:ext cx="599948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𝑖</m:t>
                              </m:r>
                            </m:sub>
                          </m:sSub>
                          <m:r>
                            <a:rPr lang="en-US" altLang="zh-CN" b="0" i="0"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𝑅</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e>
                          </m:d>
                          <m:r>
                            <a:rPr lang="zh-CN" altLang="en-US" i="0">
                              <a:solidFill>
                                <a:schemeClr val="tx1"/>
                              </a:solidFill>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oMath>
                      </m:oMathPara>
                    </a14:m>
                    <a:endParaRPr lang="zh-CN" altLang="en-US" dirty="0">
                      <a:solidFill>
                        <a:schemeClr val="tx1"/>
                      </a:solidFill>
                    </a:endParaRPr>
                  </a:p>
                </p:txBody>
              </p:sp>
            </mc:Choice>
            <mc:Fallback xmlns="">
              <p:sp>
                <p:nvSpPr>
                  <p:cNvPr id="10" name="文本框 9">
                    <a:extLst>
                      <a:ext uri="{FF2B5EF4-FFF2-40B4-BE49-F238E27FC236}">
                        <a16:creationId xmlns:a16="http://schemas.microsoft.com/office/drawing/2014/main" id="{0187EEAC-57EB-E60E-6406-42B27FA85812}"/>
                      </a:ext>
                    </a:extLst>
                  </p:cNvPr>
                  <p:cNvSpPr txBox="1">
                    <a:spLocks noRot="1" noChangeAspect="1" noMove="1" noResize="1" noEditPoints="1" noAdjustHandles="1" noChangeArrowheads="1" noChangeShapeType="1" noTextEdit="1"/>
                  </p:cNvSpPr>
                  <p:nvPr/>
                </p:nvSpPr>
                <p:spPr>
                  <a:xfrm>
                    <a:off x="96520" y="4290958"/>
                    <a:ext cx="5999480" cy="506870"/>
                  </a:xfrm>
                  <a:prstGeom prst="rect">
                    <a:avLst/>
                  </a:prstGeom>
                  <a:blipFill>
                    <a:blip r:embed="rId11"/>
                    <a:stretch>
                      <a:fillRect/>
                    </a:stretch>
                  </a:blipFill>
                </p:spPr>
                <p:txBody>
                  <a:bodyPr/>
                  <a:lstStyle/>
                  <a:p>
                    <a:r>
                      <a:rPr lang="zh-CN" altLang="en-US">
                        <a:noFill/>
                      </a:rPr>
                      <a:t> </a:t>
                    </a:r>
                  </a:p>
                </p:txBody>
              </p:sp>
            </mc:Fallback>
          </mc:AlternateContent>
        </p:grpSp>
        <p:sp>
          <p:nvSpPr>
            <p:cNvPr id="28" name="文本框 27">
              <a:extLst>
                <a:ext uri="{FF2B5EF4-FFF2-40B4-BE49-F238E27FC236}">
                  <a16:creationId xmlns:a16="http://schemas.microsoft.com/office/drawing/2014/main" id="{BA6090A4-53CE-3727-CFF1-7F81792523F5}"/>
                </a:ext>
              </a:extLst>
            </p:cNvPr>
            <p:cNvSpPr txBox="1"/>
            <p:nvPr/>
          </p:nvSpPr>
          <p:spPr>
            <a:xfrm>
              <a:off x="309880" y="2834788"/>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7F258DFB-E07B-FCE5-451D-4CA64FFC96DD}"/>
              </a:ext>
            </a:extLst>
          </p:cNvPr>
          <p:cNvGrpSpPr/>
          <p:nvPr/>
        </p:nvGrpSpPr>
        <p:grpSpPr>
          <a:xfrm>
            <a:off x="7395806" y="1746068"/>
            <a:ext cx="3378690" cy="2397764"/>
            <a:chOff x="7395806" y="1746068"/>
            <a:chExt cx="3378690" cy="2397764"/>
          </a:xfrm>
        </p:grpSpPr>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7CBB238-C933-8B82-BF65-8CE62C68A23A}"/>
                    </a:ext>
                  </a:extLst>
                </p:cNvPr>
                <p:cNvSpPr txBox="1"/>
                <p:nvPr/>
              </p:nvSpPr>
              <p:spPr>
                <a:xfrm>
                  <a:off x="7543800" y="1746068"/>
                  <a:ext cx="3230696" cy="461665"/>
                </a:xfrm>
                <a:prstGeom prst="rect">
                  <a:avLst/>
                </a:prstGeom>
                <a:noFill/>
              </p:spPr>
              <p:txBody>
                <a:bodyPr wrap="square">
                  <a:spAutoFit/>
                </a:bodyPr>
                <a:lstStyle/>
                <a:p>
                  <a14:m>
                    <m:oMath xmlns:m="http://schemas.openxmlformats.org/officeDocument/2006/math">
                      <m:r>
                        <a:rPr lang="en-US" altLang="zh-CN" sz="2400" b="0" i="1" smtClean="0">
                          <a:solidFill>
                            <a:schemeClr val="tx1"/>
                          </a:solidFill>
                          <a:latin typeface="Cambria Math" panose="02040503050406030204" pitchFamily="18" charset="0"/>
                        </a:rPr>
                        <m:t>ℒ</m:t>
                      </m:r>
                      <m:r>
                        <a:rPr lang="en-US" altLang="zh-CN" sz="2400" b="0" i="1" smtClean="0">
                          <a:solidFill>
                            <a:schemeClr val="tx1"/>
                          </a:solidFill>
                          <a:latin typeface="Cambria Math" panose="02040503050406030204" pitchFamily="18" charset="0"/>
                        </a:rPr>
                        <m:t>𝑢</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𝑥</m:t>
                              </m:r>
                            </m:e>
                          </m:acc>
                        </m:e>
                      </m:d>
                    </m:oMath>
                  </a14:m>
                  <a:r>
                    <a:rPr lang="en-US" altLang="zh-CN" sz="2400" dirty="0">
                      <a:solidFill>
                        <a:schemeClr val="tx1"/>
                      </a:solidFill>
                    </a:rPr>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m:rPr>
                          <m:sty m:val="p"/>
                        </m:rPr>
                        <a:rPr lang="en-US" altLang="zh-CN" sz="2400">
                          <a:latin typeface="Cambria Math" panose="02040503050406030204" pitchFamily="18" charset="0"/>
                        </a:rPr>
                        <m:t>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Ω</m:t>
                      </m:r>
                    </m:oMath>
                  </a14:m>
                  <a:endParaRPr lang="zh-CN" altLang="en-US" sz="2400" dirty="0">
                    <a:solidFill>
                      <a:schemeClr val="tx1"/>
                    </a:solidFill>
                  </a:endParaRPr>
                </a:p>
              </p:txBody>
            </p:sp>
          </mc:Choice>
          <mc:Fallback>
            <p:sp>
              <p:nvSpPr>
                <p:cNvPr id="11" name="文本框 10">
                  <a:extLst>
                    <a:ext uri="{FF2B5EF4-FFF2-40B4-BE49-F238E27FC236}">
                      <a16:creationId xmlns:a16="http://schemas.microsoft.com/office/drawing/2014/main" id="{37CBB238-C933-8B82-BF65-8CE62C68A23A}"/>
                    </a:ext>
                  </a:extLst>
                </p:cNvPr>
                <p:cNvSpPr txBox="1">
                  <a:spLocks noRot="1" noChangeAspect="1" noMove="1" noResize="1" noEditPoints="1" noAdjustHandles="1" noChangeArrowheads="1" noChangeShapeType="1" noTextEdit="1"/>
                </p:cNvSpPr>
                <p:nvPr/>
              </p:nvSpPr>
              <p:spPr>
                <a:xfrm>
                  <a:off x="7543800" y="1746068"/>
                  <a:ext cx="3230696" cy="461665"/>
                </a:xfrm>
                <a:prstGeom prst="rect">
                  <a:avLst/>
                </a:prstGeom>
                <a:blipFill>
                  <a:blip r:embed="rId12"/>
                  <a:stretch>
                    <a:fillRect l="-567" t="-19737" b="-30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687976DD-C1C7-4920-989E-8FC22E46A373}"/>
                    </a:ext>
                  </a:extLst>
                </p:cNvPr>
                <p:cNvSpPr txBox="1"/>
                <p:nvPr/>
              </p:nvSpPr>
              <p:spPr>
                <a:xfrm>
                  <a:off x="7506528" y="3682167"/>
                  <a:ext cx="237560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𝑅</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ℒ</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𝑢</m:t>
                            </m:r>
                          </m:e>
                        </m:acc>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𝑥</m:t>
                                </m:r>
                              </m:e>
                            </m:acc>
                          </m:e>
                        </m:d>
                      </m:oMath>
                    </m:oMathPara>
                  </a14:m>
                  <a:endParaRPr lang="zh-CN" altLang="en-US" sz="2400" dirty="0"/>
                </a:p>
              </p:txBody>
            </p:sp>
          </mc:Choice>
          <mc:Fallback>
            <p:sp>
              <p:nvSpPr>
                <p:cNvPr id="17" name="文本框 16">
                  <a:extLst>
                    <a:ext uri="{FF2B5EF4-FFF2-40B4-BE49-F238E27FC236}">
                      <a16:creationId xmlns:a16="http://schemas.microsoft.com/office/drawing/2014/main" id="{687976DD-C1C7-4920-989E-8FC22E46A373}"/>
                    </a:ext>
                  </a:extLst>
                </p:cNvPr>
                <p:cNvSpPr txBox="1">
                  <a:spLocks noRot="1" noChangeAspect="1" noMove="1" noResize="1" noEditPoints="1" noAdjustHandles="1" noChangeArrowheads="1" noChangeShapeType="1" noTextEdit="1"/>
                </p:cNvSpPr>
                <p:nvPr/>
              </p:nvSpPr>
              <p:spPr>
                <a:xfrm>
                  <a:off x="7506528" y="3682167"/>
                  <a:ext cx="2375602" cy="461665"/>
                </a:xfrm>
                <a:prstGeom prst="rect">
                  <a:avLst/>
                </a:prstGeom>
                <a:blipFill>
                  <a:blip r:embed="rId13"/>
                  <a:stretch>
                    <a:fillRect t="-19737" r="-6154" b="-17105"/>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415388B0-5FD2-C95A-6683-8607B85F3BB4}"/>
                </a:ext>
              </a:extLst>
            </p:cNvPr>
            <p:cNvGrpSpPr/>
            <p:nvPr/>
          </p:nvGrpSpPr>
          <p:grpSpPr>
            <a:xfrm>
              <a:off x="7395806" y="2219942"/>
              <a:ext cx="1958555" cy="976035"/>
              <a:chOff x="7384789" y="707426"/>
              <a:chExt cx="1958555" cy="976035"/>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45B5C4F-B46E-16BC-ADA6-9A9228E472A7}"/>
                      </a:ext>
                    </a:extLst>
                  </p:cNvPr>
                  <p:cNvSpPr txBox="1"/>
                  <p:nvPr/>
                </p:nvSpPr>
                <p:spPr>
                  <a:xfrm>
                    <a:off x="8324895" y="707426"/>
                    <a:ext cx="1018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d>
                        </m:oMath>
                      </m:oMathPara>
                    </a14:m>
                    <a:endParaRPr lang="zh-CN" altLang="en-US" sz="2400" dirty="0">
                      <a:solidFill>
                        <a:schemeClr val="tx1"/>
                      </a:solidFill>
                    </a:endParaRPr>
                  </a:p>
                </p:txBody>
              </p:sp>
            </mc:Choice>
            <mc:Fallback xmlns="">
              <p:sp>
                <p:nvSpPr>
                  <p:cNvPr id="31" name="文本框 30">
                    <a:extLst>
                      <a:ext uri="{FF2B5EF4-FFF2-40B4-BE49-F238E27FC236}">
                        <a16:creationId xmlns:a16="http://schemas.microsoft.com/office/drawing/2014/main" id="{F45B5C4F-B46E-16BC-ADA6-9A9228E472A7}"/>
                      </a:ext>
                    </a:extLst>
                  </p:cNvPr>
                  <p:cNvSpPr txBox="1">
                    <a:spLocks noRot="1" noChangeAspect="1" noMove="1" noResize="1" noEditPoints="1" noAdjustHandles="1" noChangeArrowheads="1" noChangeShapeType="1" noTextEdit="1"/>
                  </p:cNvSpPr>
                  <p:nvPr/>
                </p:nvSpPr>
                <p:spPr>
                  <a:xfrm>
                    <a:off x="8324895" y="707426"/>
                    <a:ext cx="1018449" cy="461665"/>
                  </a:xfrm>
                  <a:prstGeom prst="rect">
                    <a:avLst/>
                  </a:prstGeom>
                  <a:blipFill>
                    <a:blip r:embed="rId14"/>
                    <a:stretch>
                      <a:fillRect t="-20000" r="-15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BF460BD-DA5C-474D-9178-D94D228A8B26}"/>
                      </a:ext>
                    </a:extLst>
                  </p:cNvPr>
                  <p:cNvSpPr txBox="1"/>
                  <p:nvPr/>
                </p:nvSpPr>
                <p:spPr>
                  <a:xfrm>
                    <a:off x="8324895" y="1221796"/>
                    <a:ext cx="1018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d>
                        </m:oMath>
                      </m:oMathPara>
                    </a14:m>
                    <a:endParaRPr lang="zh-CN" altLang="en-US" dirty="0">
                      <a:solidFill>
                        <a:schemeClr val="tx1"/>
                      </a:solidFill>
                    </a:endParaRPr>
                  </a:p>
                </p:txBody>
              </p:sp>
            </mc:Choice>
            <mc:Fallback xmlns="">
              <p:sp>
                <p:nvSpPr>
                  <p:cNvPr id="32" name="文本框 31">
                    <a:extLst>
                      <a:ext uri="{FF2B5EF4-FFF2-40B4-BE49-F238E27FC236}">
                        <a16:creationId xmlns:a16="http://schemas.microsoft.com/office/drawing/2014/main" id="{1BF460BD-DA5C-474D-9178-D94D228A8B26}"/>
                      </a:ext>
                    </a:extLst>
                  </p:cNvPr>
                  <p:cNvSpPr txBox="1">
                    <a:spLocks noRot="1" noChangeAspect="1" noMove="1" noResize="1" noEditPoints="1" noAdjustHandles="1" noChangeArrowheads="1" noChangeShapeType="1" noTextEdit="1"/>
                  </p:cNvSpPr>
                  <p:nvPr/>
                </p:nvSpPr>
                <p:spPr>
                  <a:xfrm>
                    <a:off x="8324895" y="1221796"/>
                    <a:ext cx="1018449" cy="461665"/>
                  </a:xfrm>
                  <a:prstGeom prst="rect">
                    <a:avLst/>
                  </a:prstGeom>
                  <a:blipFill>
                    <a:blip r:embed="rId15"/>
                    <a:stretch>
                      <a:fillRect t="-19737" r="-15476"/>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2A27B2E5-BA84-38CA-2D91-944A71B06D8C}"/>
                  </a:ext>
                </a:extLst>
              </p:cNvPr>
              <p:cNvSpPr txBox="1"/>
              <p:nvPr/>
            </p:nvSpPr>
            <p:spPr>
              <a:xfrm>
                <a:off x="7388435" y="782870"/>
                <a:ext cx="1334022"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85A3A8A7-B0C0-3238-57F6-962428994CB9}"/>
                  </a:ext>
                </a:extLst>
              </p:cNvPr>
              <p:cNvSpPr txBox="1"/>
              <p:nvPr/>
            </p:nvSpPr>
            <p:spPr>
              <a:xfrm>
                <a:off x="7384789" y="1238854"/>
                <a:ext cx="1334022"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试解：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6" name="文本框 35">
              <a:extLst>
                <a:ext uri="{FF2B5EF4-FFF2-40B4-BE49-F238E27FC236}">
                  <a16:creationId xmlns:a16="http://schemas.microsoft.com/office/drawing/2014/main" id="{C10354B5-CD4B-BBBF-A330-ABD3DA817287}"/>
                </a:ext>
              </a:extLst>
            </p:cNvPr>
            <p:cNvSpPr txBox="1"/>
            <p:nvPr/>
          </p:nvSpPr>
          <p:spPr>
            <a:xfrm>
              <a:off x="7436752" y="3260326"/>
              <a:ext cx="1798319"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b="1" u="sng" kern="100" dirty="0">
                  <a:effectLst/>
                  <a:latin typeface="Times New Roman" panose="02020603050405020304" pitchFamily="18" charset="0"/>
                  <a:ea typeface="宋体" panose="02010600030101010101" pitchFamily="2" charset="-122"/>
                  <a:cs typeface="Times New Roman" panose="02020603050405020304" pitchFamily="18" charset="0"/>
                </a:rPr>
                <a:t>微分方程残差：</a:t>
              </a:r>
              <a:endParaRPr lang="zh-CN" altLang="zh-CN" sz="1800" b="1" u="sng"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6558B086-669C-0C18-3692-B6F29C1304F0}"/>
              </a:ext>
            </a:extLst>
          </p:cNvPr>
          <p:cNvGrpSpPr/>
          <p:nvPr/>
        </p:nvGrpSpPr>
        <p:grpSpPr>
          <a:xfrm>
            <a:off x="6573887" y="4174406"/>
            <a:ext cx="5953760" cy="2606578"/>
            <a:chOff x="6651005" y="2462549"/>
            <a:chExt cx="5953760" cy="2606578"/>
          </a:xfrm>
        </p:grpSpPr>
        <p:grpSp>
          <p:nvGrpSpPr>
            <p:cNvPr id="37" name="组合 36">
              <a:extLst>
                <a:ext uri="{FF2B5EF4-FFF2-40B4-BE49-F238E27FC236}">
                  <a16:creationId xmlns:a16="http://schemas.microsoft.com/office/drawing/2014/main" id="{A3303DA2-632D-035B-CCAB-3CE9F951E9E4}"/>
                </a:ext>
              </a:extLst>
            </p:cNvPr>
            <p:cNvGrpSpPr/>
            <p:nvPr/>
          </p:nvGrpSpPr>
          <p:grpSpPr>
            <a:xfrm>
              <a:off x="6651005" y="2996947"/>
              <a:ext cx="5953760" cy="2072180"/>
              <a:chOff x="7091680" y="2686023"/>
              <a:chExt cx="5953760" cy="2072180"/>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AB9BF31-11D9-7A5E-45AB-948E9602B8D1}"/>
                      </a:ext>
                    </a:extLst>
                  </p:cNvPr>
                  <p:cNvSpPr txBox="1"/>
                  <p:nvPr/>
                </p:nvSpPr>
                <p:spPr>
                  <a:xfrm>
                    <a:off x="7178524" y="2686023"/>
                    <a:ext cx="2802758"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𝑢</m:t>
                              </m:r>
                            </m:num>
                            <m:den>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𝑢</m:t>
                              </m:r>
                            </m:num>
                            <m:den>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𝑥</m:t>
                                  </m:r>
                                </m:e>
                                <m:sup>
                                  <m:r>
                                    <a:rPr lang="en-US" altLang="zh-CN" b="0" i="1" smtClean="0">
                                      <a:solidFill>
                                        <a:schemeClr val="tx1"/>
                                      </a:solidFill>
                                      <a:latin typeface="Cambria Math" panose="02040503050406030204" pitchFamily="18" charset="0"/>
                                    </a:rPr>
                                    <m:t>2</m:t>
                                  </m:r>
                                </m:sup>
                              </m:sSup>
                            </m:den>
                          </m:f>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𝑓</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e>
                          </m:d>
                        </m:oMath>
                      </m:oMathPara>
                    </a14:m>
                    <a:endParaRPr lang="zh-CN" altLang="en-US" dirty="0"/>
                  </a:p>
                </p:txBody>
              </p:sp>
            </mc:Choice>
            <mc:Fallback xmlns="">
              <p:sp>
                <p:nvSpPr>
                  <p:cNvPr id="18" name="文本框 17">
                    <a:extLst>
                      <a:ext uri="{FF2B5EF4-FFF2-40B4-BE49-F238E27FC236}">
                        <a16:creationId xmlns:a16="http://schemas.microsoft.com/office/drawing/2014/main" id="{6AB9BF31-11D9-7A5E-45AB-948E9602B8D1}"/>
                      </a:ext>
                    </a:extLst>
                  </p:cNvPr>
                  <p:cNvSpPr txBox="1">
                    <a:spLocks noRot="1" noChangeAspect="1" noMove="1" noResize="1" noEditPoints="1" noAdjustHandles="1" noChangeArrowheads="1" noChangeShapeType="1" noTextEdit="1"/>
                  </p:cNvSpPr>
                  <p:nvPr/>
                </p:nvSpPr>
                <p:spPr>
                  <a:xfrm>
                    <a:off x="7178524" y="2686023"/>
                    <a:ext cx="2802758" cy="64812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9949D-4000-F310-9658-A43989E63534}"/>
                      </a:ext>
                    </a:extLst>
                  </p:cNvPr>
                  <p:cNvSpPr txBox="1"/>
                  <p:nvPr/>
                </p:nvSpPr>
                <p:spPr>
                  <a:xfrm>
                    <a:off x="7091680" y="3429000"/>
                    <a:ext cx="3484880"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e>
                          </m:d>
                        </m:oMath>
                      </m:oMathPara>
                    </a14:m>
                    <a:endParaRPr lang="zh-CN" altLang="en-US" dirty="0"/>
                  </a:p>
                </p:txBody>
              </p:sp>
            </mc:Choice>
            <mc:Fallback xmlns="">
              <p:sp>
                <p:nvSpPr>
                  <p:cNvPr id="19" name="文本框 18">
                    <a:extLst>
                      <a:ext uri="{FF2B5EF4-FFF2-40B4-BE49-F238E27FC236}">
                        <a16:creationId xmlns:a16="http://schemas.microsoft.com/office/drawing/2014/main" id="{FF39949D-4000-F310-9658-A43989E63534}"/>
                      </a:ext>
                    </a:extLst>
                  </p:cNvPr>
                  <p:cNvSpPr txBox="1">
                    <a:spLocks noRot="1" noChangeAspect="1" noMove="1" noResize="1" noEditPoints="1" noAdjustHandles="1" noChangeArrowheads="1" noChangeShapeType="1" noTextEdit="1"/>
                  </p:cNvSpPr>
                  <p:nvPr/>
                </p:nvSpPr>
                <p:spPr>
                  <a:xfrm>
                    <a:off x="7091680" y="3429000"/>
                    <a:ext cx="3484880" cy="64812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B514BDC-4B49-6B0A-D951-B16CCB36C41C}"/>
                      </a:ext>
                    </a:extLst>
                  </p:cNvPr>
                  <p:cNvSpPr txBox="1"/>
                  <p:nvPr/>
                </p:nvSpPr>
                <p:spPr>
                  <a:xfrm>
                    <a:off x="7203440" y="4041212"/>
                    <a:ext cx="5842000" cy="716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𝑡</m:t>
                              </m:r>
                            </m:den>
                          </m:f>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𝑡</m:t>
                                      </m:r>
                                    </m:e>
                                    <m:sub>
                                      <m:r>
                                        <a:rPr lang="en-US" altLang="zh-CN" b="0" i="1" smtClean="0">
                                          <a:latin typeface="Cambria Math" panose="02040503050406030204" pitchFamily="18" charset="0"/>
                                        </a:rPr>
                                        <m:t>𝑗</m:t>
                                      </m:r>
                                    </m:sub>
                                  </m:sSub>
                                </m:e>
                              </m:d>
                            </m:sub>
                          </m:sSub>
                          <m:r>
                            <a:rPr lang="en-US" altLang="zh-CN" b="0" i="1" smtClean="0">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𝑢</m:t>
                              </m:r>
                            </m:num>
                            <m:den>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𝑥</m:t>
                                  </m:r>
                                </m:e>
                                <m:sup>
                                  <m:r>
                                    <a:rPr lang="en-US" altLang="zh-CN" b="0" i="1" smtClean="0">
                                      <a:solidFill>
                                        <a:schemeClr val="tx1"/>
                                      </a:solidFill>
                                      <a:latin typeface="Cambria Math" panose="02040503050406030204" pitchFamily="18" charset="0"/>
                                    </a:rPr>
                                    <m:t>2</m:t>
                                  </m:r>
                                </m:sup>
                              </m:sSup>
                            </m:den>
                          </m:f>
                          <m:sSub>
                            <m:sSubPr>
                              <m:ctrlPr>
                                <a:rPr lang="en-US" altLang="zh-CN" b="0" i="1" smtClean="0">
                                  <a:solidFill>
                                    <a:schemeClr val="tx1"/>
                                  </a:solidFill>
                                  <a:latin typeface="Cambria Math" panose="02040503050406030204" pitchFamily="18" charset="0"/>
                                </a:rPr>
                              </m:ctrlPr>
                            </m:sSubPr>
                            <m:e>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e>
                              </m:d>
                            </m:e>
                            <m:sub>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𝑗</m:t>
                                      </m:r>
                                    </m:sub>
                                  </m:sSub>
                                </m:e>
                              </m:d>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𝑓</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𝑗</m:t>
                                  </m:r>
                                </m:sub>
                              </m:sSub>
                            </m:e>
                          </m:d>
                        </m:oMath>
                      </m:oMathPara>
                    </a14:m>
                    <a:endParaRPr lang="zh-CN" altLang="en-US" dirty="0"/>
                  </a:p>
                </p:txBody>
              </p:sp>
            </mc:Choice>
            <mc:Fallback xmlns="">
              <p:sp>
                <p:nvSpPr>
                  <p:cNvPr id="20" name="文本框 19">
                    <a:extLst>
                      <a:ext uri="{FF2B5EF4-FFF2-40B4-BE49-F238E27FC236}">
                        <a16:creationId xmlns:a16="http://schemas.microsoft.com/office/drawing/2014/main" id="{6B514BDC-4B49-6B0A-D951-B16CCB36C41C}"/>
                      </a:ext>
                    </a:extLst>
                  </p:cNvPr>
                  <p:cNvSpPr txBox="1">
                    <a:spLocks noRot="1" noChangeAspect="1" noMove="1" noResize="1" noEditPoints="1" noAdjustHandles="1" noChangeArrowheads="1" noChangeShapeType="1" noTextEdit="1"/>
                  </p:cNvSpPr>
                  <p:nvPr/>
                </p:nvSpPr>
                <p:spPr>
                  <a:xfrm>
                    <a:off x="7203440" y="4041212"/>
                    <a:ext cx="5842000" cy="716991"/>
                  </a:xfrm>
                  <a:prstGeom prst="rect">
                    <a:avLst/>
                  </a:prstGeom>
                  <a:blipFill>
                    <a:blip r:embed="rId18"/>
                    <a:stretch>
                      <a:fillRect/>
                    </a:stretch>
                  </a:blipFill>
                </p:spPr>
                <p:txBody>
                  <a:bodyPr/>
                  <a:lstStyle/>
                  <a:p>
                    <a:r>
                      <a:rPr lang="zh-CN" altLang="en-US">
                        <a:noFill/>
                      </a:rPr>
                      <a:t> </a:t>
                    </a:r>
                  </a:p>
                </p:txBody>
              </p:sp>
            </mc:Fallback>
          </mc:AlternateContent>
        </p:grpSp>
        <p:sp>
          <p:nvSpPr>
            <p:cNvPr id="38" name="文本框 37">
              <a:extLst>
                <a:ext uri="{FF2B5EF4-FFF2-40B4-BE49-F238E27FC236}">
                  <a16:creationId xmlns:a16="http://schemas.microsoft.com/office/drawing/2014/main" id="{C0335D38-49E3-D08E-BBE4-CB08363625B4}"/>
                </a:ext>
              </a:extLst>
            </p:cNvPr>
            <p:cNvSpPr txBox="1"/>
            <p:nvPr/>
          </p:nvSpPr>
          <p:spPr>
            <a:xfrm>
              <a:off x="6994728" y="2462549"/>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0" name="文本框 39">
            <a:extLst>
              <a:ext uri="{FF2B5EF4-FFF2-40B4-BE49-F238E27FC236}">
                <a16:creationId xmlns:a16="http://schemas.microsoft.com/office/drawing/2014/main" id="{EA4554B4-2046-FDDF-E9DF-56B0A9017618}"/>
              </a:ext>
            </a:extLst>
          </p:cNvPr>
          <p:cNvSpPr txBox="1"/>
          <p:nvPr/>
        </p:nvSpPr>
        <p:spPr>
          <a:xfrm>
            <a:off x="164214" y="92379"/>
            <a:ext cx="6264164" cy="1200329"/>
          </a:xfrm>
          <a:prstGeom prst="rect">
            <a:avLst/>
          </a:prstGeom>
          <a:noFill/>
        </p:spPr>
        <p:txBody>
          <a:bodyPr wrap="square">
            <a:spAutoFit/>
          </a:bodyPr>
          <a:lstStyle/>
          <a:p>
            <a:r>
              <a:rPr lang="zh-CN" altLang="en-US" sz="3600" b="1" i="0" dirty="0">
                <a:solidFill>
                  <a:srgbClr val="000000"/>
                </a:solidFill>
                <a:effectLst/>
                <a:latin typeface="宋体" panose="02010600030101010101" pitchFamily="2" charset="-122"/>
                <a:ea typeface="宋体" panose="02010600030101010101" pitchFamily="2" charset="-122"/>
              </a:rPr>
              <a:t>定义计算域内微分方程残差（暂不考虑边界条件）</a:t>
            </a:r>
            <a:endParaRPr lang="en-US" altLang="zh-CN" sz="3600" b="1" i="0" dirty="0">
              <a:solidFill>
                <a:srgbClr val="000000"/>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4925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A8D444E5-5322-ABBA-35B7-2083807F8798}"/>
              </a:ext>
            </a:extLst>
          </p:cNvPr>
          <p:cNvGrpSpPr/>
          <p:nvPr/>
        </p:nvGrpSpPr>
        <p:grpSpPr>
          <a:xfrm>
            <a:off x="379073" y="4331591"/>
            <a:ext cx="2843634" cy="2506338"/>
            <a:chOff x="2451132" y="2825826"/>
            <a:chExt cx="2843634" cy="2506338"/>
          </a:xfrm>
        </p:grpSpPr>
        <p:sp>
          <p:nvSpPr>
            <p:cNvPr id="6" name="矩形 5">
              <a:extLst>
                <a:ext uri="{FF2B5EF4-FFF2-40B4-BE49-F238E27FC236}">
                  <a16:creationId xmlns:a16="http://schemas.microsoft.com/office/drawing/2014/main" id="{FF4CB41B-5424-172B-B4C9-815E8D223913}"/>
                </a:ext>
              </a:extLst>
            </p:cNvPr>
            <p:cNvSpPr/>
            <p:nvPr/>
          </p:nvSpPr>
          <p:spPr>
            <a:xfrm>
              <a:off x="2451132" y="2825826"/>
              <a:ext cx="2843634" cy="25063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040816C-F8C8-D100-D91A-08FD98427DB9}"/>
                </a:ext>
              </a:extLst>
            </p:cNvPr>
            <p:cNvSpPr/>
            <p:nvPr/>
          </p:nvSpPr>
          <p:spPr>
            <a:xfrm>
              <a:off x="2811016" y="306445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6A2FE39-E0AA-6194-435D-F555AE8086F9}"/>
                </a:ext>
              </a:extLst>
            </p:cNvPr>
            <p:cNvSpPr/>
            <p:nvPr/>
          </p:nvSpPr>
          <p:spPr>
            <a:xfrm>
              <a:off x="3776950" y="430851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BD29874-3FAD-C54F-2319-9F18929BA11F}"/>
                </a:ext>
              </a:extLst>
            </p:cNvPr>
            <p:cNvSpPr/>
            <p:nvPr/>
          </p:nvSpPr>
          <p:spPr>
            <a:xfrm>
              <a:off x="3929350" y="446091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57F58B8-28B4-7712-13FE-CF1984E9FD53}"/>
                </a:ext>
              </a:extLst>
            </p:cNvPr>
            <p:cNvSpPr/>
            <p:nvPr/>
          </p:nvSpPr>
          <p:spPr>
            <a:xfrm>
              <a:off x="4081750" y="461331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C884EE8-8DAF-378B-AC28-C0FDE88DBAA3}"/>
                </a:ext>
              </a:extLst>
            </p:cNvPr>
            <p:cNvSpPr/>
            <p:nvPr/>
          </p:nvSpPr>
          <p:spPr>
            <a:xfrm>
              <a:off x="3821537" y="374940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5D9726F-F8A1-7A62-2F57-A81D8ECBDED7}"/>
                </a:ext>
              </a:extLst>
            </p:cNvPr>
            <p:cNvSpPr/>
            <p:nvPr/>
          </p:nvSpPr>
          <p:spPr>
            <a:xfrm>
              <a:off x="2869773" y="388711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72167F6-AB09-630D-C7A9-F74985BFA819}"/>
                </a:ext>
              </a:extLst>
            </p:cNvPr>
            <p:cNvSpPr/>
            <p:nvPr/>
          </p:nvSpPr>
          <p:spPr>
            <a:xfrm>
              <a:off x="4043191" y="365025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D9CC170-4AFD-ABC2-6C29-3F1EE7DC086D}"/>
                </a:ext>
              </a:extLst>
            </p:cNvPr>
            <p:cNvSpPr/>
            <p:nvPr/>
          </p:nvSpPr>
          <p:spPr>
            <a:xfrm>
              <a:off x="2917513" y="4060634"/>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8567688-0192-DEB8-DEA0-8A289BF45BEE}"/>
                </a:ext>
              </a:extLst>
            </p:cNvPr>
            <p:cNvSpPr/>
            <p:nvPr/>
          </p:nvSpPr>
          <p:spPr>
            <a:xfrm>
              <a:off x="3060732" y="398627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441DED4-1E4E-CE7C-1A64-F7B7AA130EE4}"/>
                </a:ext>
              </a:extLst>
            </p:cNvPr>
            <p:cNvSpPr/>
            <p:nvPr/>
          </p:nvSpPr>
          <p:spPr>
            <a:xfrm>
              <a:off x="3856424" y="348500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DCD6D31-5CAD-D25F-B3E0-9C7ED5CE7CC1}"/>
                </a:ext>
              </a:extLst>
            </p:cNvPr>
            <p:cNvSpPr/>
            <p:nvPr/>
          </p:nvSpPr>
          <p:spPr>
            <a:xfrm>
              <a:off x="3584553" y="348500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0298753-60E4-FBEF-AC51-27BAE8321F30}"/>
                </a:ext>
              </a:extLst>
            </p:cNvPr>
            <p:cNvSpPr/>
            <p:nvPr/>
          </p:nvSpPr>
          <p:spPr>
            <a:xfrm>
              <a:off x="3632293" y="365851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68DB203-33C7-2956-EDB2-9A92983FA486}"/>
                </a:ext>
              </a:extLst>
            </p:cNvPr>
            <p:cNvSpPr/>
            <p:nvPr/>
          </p:nvSpPr>
          <p:spPr>
            <a:xfrm>
              <a:off x="3775512" y="358415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E36B3AA-B71B-A34D-626F-1B260D7A8AD0}"/>
                </a:ext>
              </a:extLst>
            </p:cNvPr>
            <p:cNvSpPr/>
            <p:nvPr/>
          </p:nvSpPr>
          <p:spPr>
            <a:xfrm>
              <a:off x="3661273" y="391006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1B3A75C-3EFD-8F39-EF08-1A6AFF0A76E0}"/>
                </a:ext>
              </a:extLst>
            </p:cNvPr>
            <p:cNvSpPr/>
            <p:nvPr/>
          </p:nvSpPr>
          <p:spPr>
            <a:xfrm>
              <a:off x="3709013" y="408358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A8F1353-3005-4E71-96B8-826A0DACF1FC}"/>
                </a:ext>
              </a:extLst>
            </p:cNvPr>
            <p:cNvSpPr/>
            <p:nvPr/>
          </p:nvSpPr>
          <p:spPr>
            <a:xfrm>
              <a:off x="3852232" y="400922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A6C7240-7074-10C0-EE19-3A63BFEC655E}"/>
                </a:ext>
              </a:extLst>
            </p:cNvPr>
            <p:cNvSpPr/>
            <p:nvPr/>
          </p:nvSpPr>
          <p:spPr>
            <a:xfrm>
              <a:off x="3991780" y="3774194"/>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0867BA1-8C73-71E9-0445-57516092561D}"/>
                </a:ext>
              </a:extLst>
            </p:cNvPr>
            <p:cNvSpPr/>
            <p:nvPr/>
          </p:nvSpPr>
          <p:spPr>
            <a:xfrm>
              <a:off x="4039520" y="394771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6697DFA-B458-7DE3-30B3-55CE0C53D6B5}"/>
                </a:ext>
              </a:extLst>
            </p:cNvPr>
            <p:cNvSpPr/>
            <p:nvPr/>
          </p:nvSpPr>
          <p:spPr>
            <a:xfrm>
              <a:off x="4182739" y="387334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D996E1A-1BA5-A221-E25A-D13147604B5D}"/>
                </a:ext>
              </a:extLst>
            </p:cNvPr>
            <p:cNvSpPr/>
            <p:nvPr/>
          </p:nvSpPr>
          <p:spPr>
            <a:xfrm>
              <a:off x="2968527" y="443612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0EF0E39-A09E-3264-F1DC-A1E7E9550C21}"/>
                </a:ext>
              </a:extLst>
            </p:cNvPr>
            <p:cNvSpPr/>
            <p:nvPr/>
          </p:nvSpPr>
          <p:spPr>
            <a:xfrm>
              <a:off x="3016267" y="460964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36B27A0-B249-D366-AA15-0913AECD2BE3}"/>
                </a:ext>
              </a:extLst>
            </p:cNvPr>
            <p:cNvSpPr/>
            <p:nvPr/>
          </p:nvSpPr>
          <p:spPr>
            <a:xfrm>
              <a:off x="3159486" y="453527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8C06719-CB92-DE65-741B-D4CB4676FE65}"/>
                </a:ext>
              </a:extLst>
            </p:cNvPr>
            <p:cNvSpPr/>
            <p:nvPr/>
          </p:nvSpPr>
          <p:spPr>
            <a:xfrm>
              <a:off x="4663686" y="303705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E31A487-CC54-168B-5E6E-092BA7351928}"/>
                </a:ext>
              </a:extLst>
            </p:cNvPr>
            <p:cNvSpPr/>
            <p:nvPr/>
          </p:nvSpPr>
          <p:spPr>
            <a:xfrm>
              <a:off x="4924297" y="338585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6F4EF21-0273-A679-EFE5-8D37A1707624}"/>
                </a:ext>
              </a:extLst>
            </p:cNvPr>
            <p:cNvSpPr/>
            <p:nvPr/>
          </p:nvSpPr>
          <p:spPr>
            <a:xfrm>
              <a:off x="4854645" y="313620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48AAD41-6FD2-F7CA-7FB5-AA1B96462F4F}"/>
                </a:ext>
              </a:extLst>
            </p:cNvPr>
            <p:cNvSpPr/>
            <p:nvPr/>
          </p:nvSpPr>
          <p:spPr>
            <a:xfrm>
              <a:off x="2620057" y="484925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84D4A57-D420-4126-984D-C691C57E1FDA}"/>
                </a:ext>
              </a:extLst>
            </p:cNvPr>
            <p:cNvSpPr/>
            <p:nvPr/>
          </p:nvSpPr>
          <p:spPr>
            <a:xfrm>
              <a:off x="2667797" y="5022774"/>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4C9AC230-1917-F8B0-7406-9EB4804E9CE8}"/>
                </a:ext>
              </a:extLst>
            </p:cNvPr>
            <p:cNvSpPr/>
            <p:nvPr/>
          </p:nvSpPr>
          <p:spPr>
            <a:xfrm>
              <a:off x="2811016" y="494841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30ED867-7AA4-F6B5-0EB4-2EED2C996A8E}"/>
                </a:ext>
              </a:extLst>
            </p:cNvPr>
            <p:cNvSpPr/>
            <p:nvPr/>
          </p:nvSpPr>
          <p:spPr>
            <a:xfrm>
              <a:off x="5102768" y="479968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23C8DEA-B930-2E0D-3C18-D386F14F948E}"/>
                </a:ext>
              </a:extLst>
            </p:cNvPr>
            <p:cNvSpPr/>
            <p:nvPr/>
          </p:nvSpPr>
          <p:spPr>
            <a:xfrm>
              <a:off x="5001415" y="458210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13CED59-4F00-E902-3F1C-8E933450E047}"/>
                </a:ext>
              </a:extLst>
            </p:cNvPr>
            <p:cNvSpPr/>
            <p:nvPr/>
          </p:nvSpPr>
          <p:spPr>
            <a:xfrm>
              <a:off x="5141327" y="438654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E1A10ED-EF8B-6921-EFAD-45B5B814A308}"/>
                </a:ext>
              </a:extLst>
            </p:cNvPr>
            <p:cNvSpPr/>
            <p:nvPr/>
          </p:nvSpPr>
          <p:spPr>
            <a:xfrm>
              <a:off x="3738391" y="493280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349ECDC-DC02-79CA-B8CC-F5808A26041A}"/>
                </a:ext>
              </a:extLst>
            </p:cNvPr>
            <p:cNvSpPr/>
            <p:nvPr/>
          </p:nvSpPr>
          <p:spPr>
            <a:xfrm>
              <a:off x="3786131" y="510631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641B6CE-1D8B-EEE9-9BB7-4329B6BB2FCD}"/>
                </a:ext>
              </a:extLst>
            </p:cNvPr>
            <p:cNvSpPr/>
            <p:nvPr/>
          </p:nvSpPr>
          <p:spPr>
            <a:xfrm>
              <a:off x="3929350" y="503195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DD9D255-3CB2-298B-C8C6-E6D1A725DAF3}"/>
                </a:ext>
              </a:extLst>
            </p:cNvPr>
            <p:cNvSpPr/>
            <p:nvPr/>
          </p:nvSpPr>
          <p:spPr>
            <a:xfrm>
              <a:off x="4068898" y="289467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AB45384-F774-D550-F04A-3A3ED27DBA63}"/>
                </a:ext>
              </a:extLst>
            </p:cNvPr>
            <p:cNvSpPr/>
            <p:nvPr/>
          </p:nvSpPr>
          <p:spPr>
            <a:xfrm>
              <a:off x="4116638" y="306819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5720D11-9CC6-CD71-45ED-57D12DD3BD21}"/>
                </a:ext>
              </a:extLst>
            </p:cNvPr>
            <p:cNvSpPr/>
            <p:nvPr/>
          </p:nvSpPr>
          <p:spPr>
            <a:xfrm>
              <a:off x="4259857" y="299383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6EE63995-B538-983A-B11B-B169DEF514C7}"/>
                </a:ext>
              </a:extLst>
            </p:cNvPr>
            <p:cNvSpPr/>
            <p:nvPr/>
          </p:nvSpPr>
          <p:spPr>
            <a:xfrm>
              <a:off x="4625127" y="411401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EC993CD-EA26-2A78-53CC-E83F372718C4}"/>
                </a:ext>
              </a:extLst>
            </p:cNvPr>
            <p:cNvSpPr/>
            <p:nvPr/>
          </p:nvSpPr>
          <p:spPr>
            <a:xfrm>
              <a:off x="4672867" y="428753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6F23DBF-F8F0-07F2-F258-474E8EC6E386}"/>
                </a:ext>
              </a:extLst>
            </p:cNvPr>
            <p:cNvSpPr/>
            <p:nvPr/>
          </p:nvSpPr>
          <p:spPr>
            <a:xfrm>
              <a:off x="4816086" y="421316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474123-F5F3-8246-379B-BD6E5F2D3737}"/>
                </a:ext>
              </a:extLst>
            </p:cNvPr>
            <p:cNvSpPr/>
            <p:nvPr/>
          </p:nvSpPr>
          <p:spPr>
            <a:xfrm>
              <a:off x="2717373" y="318754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631CC89-61EB-DC69-1134-9F5AAC8BC6E7}"/>
                </a:ext>
              </a:extLst>
            </p:cNvPr>
            <p:cNvSpPr/>
            <p:nvPr/>
          </p:nvSpPr>
          <p:spPr>
            <a:xfrm>
              <a:off x="2765113" y="336106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293307E-173C-C5C2-8215-C9ED9BA176E5}"/>
                </a:ext>
              </a:extLst>
            </p:cNvPr>
            <p:cNvSpPr/>
            <p:nvPr/>
          </p:nvSpPr>
          <p:spPr>
            <a:xfrm>
              <a:off x="2908332" y="328669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492B73A0-AAEC-B67D-C5A1-EDBE9F4D29CE}"/>
                </a:ext>
              </a:extLst>
            </p:cNvPr>
            <p:cNvSpPr/>
            <p:nvPr/>
          </p:nvSpPr>
          <p:spPr>
            <a:xfrm>
              <a:off x="3254506" y="313620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471B652-93C5-218D-85A3-DA8877A85208}"/>
                </a:ext>
              </a:extLst>
            </p:cNvPr>
            <p:cNvSpPr/>
            <p:nvPr/>
          </p:nvSpPr>
          <p:spPr>
            <a:xfrm>
              <a:off x="3302246" y="330971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8966EE8-634D-6C70-590D-B349B0788EFB}"/>
                </a:ext>
              </a:extLst>
            </p:cNvPr>
            <p:cNvSpPr/>
            <p:nvPr/>
          </p:nvSpPr>
          <p:spPr>
            <a:xfrm>
              <a:off x="4588985" y="362002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053AAA12-A468-DBA4-B415-E49DD89803E2}"/>
              </a:ext>
            </a:extLst>
          </p:cNvPr>
          <p:cNvGrpSpPr/>
          <p:nvPr/>
        </p:nvGrpSpPr>
        <p:grpSpPr>
          <a:xfrm>
            <a:off x="4745728" y="4311393"/>
            <a:ext cx="2747116" cy="2506338"/>
            <a:chOff x="8187069" y="1981200"/>
            <a:chExt cx="2005200" cy="2005201"/>
          </a:xfrm>
        </p:grpSpPr>
        <p:grpSp>
          <p:nvGrpSpPr>
            <p:cNvPr id="55" name="组合 54">
              <a:extLst>
                <a:ext uri="{FF2B5EF4-FFF2-40B4-BE49-F238E27FC236}">
                  <a16:creationId xmlns:a16="http://schemas.microsoft.com/office/drawing/2014/main" id="{91EBF3B9-7771-B022-0D3F-F01CD9EC78B3}"/>
                </a:ext>
              </a:extLst>
            </p:cNvPr>
            <p:cNvGrpSpPr/>
            <p:nvPr/>
          </p:nvGrpSpPr>
          <p:grpSpPr>
            <a:xfrm>
              <a:off x="8187069" y="1981200"/>
              <a:ext cx="2005200" cy="2004237"/>
              <a:chOff x="8187069" y="1981200"/>
              <a:chExt cx="1786272" cy="2004237"/>
            </a:xfrm>
          </p:grpSpPr>
          <p:sp>
            <p:nvSpPr>
              <p:cNvPr id="65" name="矩形 64">
                <a:extLst>
                  <a:ext uri="{FF2B5EF4-FFF2-40B4-BE49-F238E27FC236}">
                    <a16:creationId xmlns:a16="http://schemas.microsoft.com/office/drawing/2014/main" id="{60E39A52-9478-E160-48AD-6EA9D6483708}"/>
                  </a:ext>
                </a:extLst>
              </p:cNvPr>
              <p:cNvSpPr/>
              <p:nvPr/>
            </p:nvSpPr>
            <p:spPr>
              <a:xfrm>
                <a:off x="818706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EF6C411-C450-433B-567D-88E21E9CF182}"/>
                  </a:ext>
                </a:extLst>
              </p:cNvPr>
              <p:cNvSpPr/>
              <p:nvPr/>
            </p:nvSpPr>
            <p:spPr>
              <a:xfrm>
                <a:off x="841035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6D2C383-9D06-B770-503E-0A252E61C17D}"/>
                  </a:ext>
                </a:extLst>
              </p:cNvPr>
              <p:cNvSpPr/>
              <p:nvPr/>
            </p:nvSpPr>
            <p:spPr>
              <a:xfrm>
                <a:off x="863363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34BA86CB-B81F-15CC-846E-EA83FE041223}"/>
                  </a:ext>
                </a:extLst>
              </p:cNvPr>
              <p:cNvSpPr/>
              <p:nvPr/>
            </p:nvSpPr>
            <p:spPr>
              <a:xfrm>
                <a:off x="8856921"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F020B6D0-5971-4561-EC41-9C63AC82994A}"/>
                  </a:ext>
                </a:extLst>
              </p:cNvPr>
              <p:cNvSpPr/>
              <p:nvPr/>
            </p:nvSpPr>
            <p:spPr>
              <a:xfrm>
                <a:off x="9080205"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4D11E09A-CA37-2D12-FBEB-A06AE62CC89E}"/>
                  </a:ext>
                </a:extLst>
              </p:cNvPr>
              <p:cNvSpPr/>
              <p:nvPr/>
            </p:nvSpPr>
            <p:spPr>
              <a:xfrm>
                <a:off x="930348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EB67D827-6682-6EF7-3C1D-170F66132AC2}"/>
                  </a:ext>
                </a:extLst>
              </p:cNvPr>
              <p:cNvSpPr/>
              <p:nvPr/>
            </p:nvSpPr>
            <p:spPr>
              <a:xfrm>
                <a:off x="952677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F5BC380-C4C7-2C93-B680-A9665CCDE10C}"/>
                  </a:ext>
                </a:extLst>
              </p:cNvPr>
              <p:cNvSpPr/>
              <p:nvPr/>
            </p:nvSpPr>
            <p:spPr>
              <a:xfrm>
                <a:off x="975005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244C05B8-9A63-62AF-0958-48491FA7B05E}"/>
                </a:ext>
              </a:extLst>
            </p:cNvPr>
            <p:cNvGrpSpPr/>
            <p:nvPr/>
          </p:nvGrpSpPr>
          <p:grpSpPr>
            <a:xfrm rot="5400000">
              <a:off x="8187068" y="1981682"/>
              <a:ext cx="2005200" cy="2004237"/>
              <a:chOff x="8187069" y="1981200"/>
              <a:chExt cx="1786272" cy="2004237"/>
            </a:xfrm>
          </p:grpSpPr>
          <p:sp>
            <p:nvSpPr>
              <p:cNvPr id="57" name="矩形 56">
                <a:extLst>
                  <a:ext uri="{FF2B5EF4-FFF2-40B4-BE49-F238E27FC236}">
                    <a16:creationId xmlns:a16="http://schemas.microsoft.com/office/drawing/2014/main" id="{61C715E3-A87F-134F-36B4-AFFC27D09632}"/>
                  </a:ext>
                </a:extLst>
              </p:cNvPr>
              <p:cNvSpPr/>
              <p:nvPr/>
            </p:nvSpPr>
            <p:spPr>
              <a:xfrm>
                <a:off x="818706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F25902F-5817-E3CC-C2FE-9F09C02370D2}"/>
                  </a:ext>
                </a:extLst>
              </p:cNvPr>
              <p:cNvSpPr/>
              <p:nvPr/>
            </p:nvSpPr>
            <p:spPr>
              <a:xfrm>
                <a:off x="841035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1141D58-132D-B64C-580B-1554372C68C0}"/>
                  </a:ext>
                </a:extLst>
              </p:cNvPr>
              <p:cNvSpPr/>
              <p:nvPr/>
            </p:nvSpPr>
            <p:spPr>
              <a:xfrm>
                <a:off x="863363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0EAF4666-DF0A-03EA-865E-6E27ABECB931}"/>
                  </a:ext>
                </a:extLst>
              </p:cNvPr>
              <p:cNvSpPr/>
              <p:nvPr/>
            </p:nvSpPr>
            <p:spPr>
              <a:xfrm>
                <a:off x="8856921"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04DC3E8-705F-A885-FD3B-0B20771F8227}"/>
                  </a:ext>
                </a:extLst>
              </p:cNvPr>
              <p:cNvSpPr/>
              <p:nvPr/>
            </p:nvSpPr>
            <p:spPr>
              <a:xfrm>
                <a:off x="9080205"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0D29C0C-BCE2-F0EB-E2A1-CE78BC37E0D2}"/>
                  </a:ext>
                </a:extLst>
              </p:cNvPr>
              <p:cNvSpPr/>
              <p:nvPr/>
            </p:nvSpPr>
            <p:spPr>
              <a:xfrm>
                <a:off x="930348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70D4F64-022F-E3EC-C711-4225DDDEED4A}"/>
                  </a:ext>
                </a:extLst>
              </p:cNvPr>
              <p:cNvSpPr/>
              <p:nvPr/>
            </p:nvSpPr>
            <p:spPr>
              <a:xfrm>
                <a:off x="952677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9975208-C34C-131F-22D8-C47B07054D09}"/>
                  </a:ext>
                </a:extLst>
              </p:cNvPr>
              <p:cNvSpPr/>
              <p:nvPr/>
            </p:nvSpPr>
            <p:spPr>
              <a:xfrm>
                <a:off x="975005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23B9142F-4C57-F34C-A907-2E9883EB3F4B}"/>
              </a:ext>
            </a:extLst>
          </p:cNvPr>
          <p:cNvGrpSpPr/>
          <p:nvPr/>
        </p:nvGrpSpPr>
        <p:grpSpPr>
          <a:xfrm>
            <a:off x="158996" y="756122"/>
            <a:ext cx="3771166" cy="1921132"/>
            <a:chOff x="359946" y="1056115"/>
            <a:chExt cx="3771166" cy="1921132"/>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298ED12-32D8-0E76-BB02-F8AA8BC27742}"/>
                    </a:ext>
                  </a:extLst>
                </p:cNvPr>
                <p:cNvSpPr txBox="1"/>
                <p:nvPr/>
              </p:nvSpPr>
              <p:spPr>
                <a:xfrm>
                  <a:off x="1216230" y="1056115"/>
                  <a:ext cx="1968286" cy="880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𝐽</m:t>
                            </m:r>
                          </m:e>
                          <m:sub>
                            <m:r>
                              <a:rPr lang="en-US" altLang="zh-CN" b="0" i="1" smtClean="0">
                                <a:solidFill>
                                  <a:schemeClr val="tx1"/>
                                </a:solidFill>
                                <a:latin typeface="Cambria Math" panose="02040503050406030204" pitchFamily="18" charset="0"/>
                              </a:rPr>
                              <m:t>𝐼𝑁</m:t>
                            </m:r>
                          </m:sub>
                        </m:sSub>
                        <m:r>
                          <a:rPr lang="zh-CN" altLang="en-US" i="0">
                            <a:solidFill>
                              <a:schemeClr val="tx1"/>
                            </a:solidFill>
                            <a:latin typeface="Cambria Math" panose="02040503050406030204" pitchFamily="18" charset="0"/>
                          </a:rPr>
                          <m:t>=</m:t>
                        </m:r>
                        <m:nary>
                          <m:naryPr>
                            <m:chr m:val="∑"/>
                            <m:ctrlPr>
                              <a:rPr lang="en-US" altLang="zh-CN" b="0" i="1" smtClean="0">
                                <a:solidFill>
                                  <a:schemeClr val="tx1"/>
                                </a:solidFill>
                                <a:latin typeface="Cambria Math" panose="02040503050406030204" pitchFamily="18" charset="0"/>
                              </a:rPr>
                            </m:ctrlPr>
                          </m:naryPr>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−1</m:t>
                            </m:r>
                          </m:sup>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𝑖</m:t>
                                </m:r>
                              </m:sub>
                              <m:sup>
                                <m:r>
                                  <a:rPr lang="en-US" altLang="zh-CN" b="0" i="1" smtClean="0">
                                    <a:solidFill>
                                      <a:schemeClr val="tx1"/>
                                    </a:solidFill>
                                    <a:latin typeface="Cambria Math" panose="02040503050406030204" pitchFamily="18" charset="0"/>
                                  </a:rPr>
                                  <m:t>2</m:t>
                                </m:r>
                              </m:sup>
                            </m:sSubSup>
                          </m:e>
                        </m:nary>
                      </m:oMath>
                    </m:oMathPara>
                  </a14:m>
                  <a:endParaRPr lang="zh-CN" altLang="en-US" dirty="0">
                    <a:solidFill>
                      <a:schemeClr val="tx1"/>
                    </a:solidFill>
                  </a:endParaRPr>
                </a:p>
              </p:txBody>
            </p:sp>
          </mc:Choice>
          <mc:Fallback xmlns="">
            <p:sp>
              <p:nvSpPr>
                <p:cNvPr id="4" name="文本框 3">
                  <a:extLst>
                    <a:ext uri="{FF2B5EF4-FFF2-40B4-BE49-F238E27FC236}">
                      <a16:creationId xmlns:a16="http://schemas.microsoft.com/office/drawing/2014/main" id="{4298ED12-32D8-0E76-BB02-F8AA8BC27742}"/>
                    </a:ext>
                  </a:extLst>
                </p:cNvPr>
                <p:cNvSpPr txBox="1">
                  <a:spLocks noRot="1" noChangeAspect="1" noMove="1" noResize="1" noEditPoints="1" noAdjustHandles="1" noChangeArrowheads="1" noChangeShapeType="1" noTextEdit="1"/>
                </p:cNvSpPr>
                <p:nvPr/>
              </p:nvSpPr>
              <p:spPr>
                <a:xfrm>
                  <a:off x="1216230" y="1056115"/>
                  <a:ext cx="1968286" cy="8808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CB712E1-E425-3350-2A0B-1555D5DD3788}"/>
                    </a:ext>
                  </a:extLst>
                </p:cNvPr>
                <p:cNvSpPr txBox="1"/>
                <p:nvPr/>
              </p:nvSpPr>
              <p:spPr>
                <a:xfrm>
                  <a:off x="620832" y="2065074"/>
                  <a:ext cx="3510280" cy="912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𝐽</m:t>
                            </m:r>
                          </m:e>
                          <m:sub>
                            <m:r>
                              <a:rPr lang="en-US" altLang="zh-CN" b="0" i="1" smtClean="0">
                                <a:solidFill>
                                  <a:schemeClr val="tx1"/>
                                </a:solidFill>
                                <a:latin typeface="Cambria Math" panose="02040503050406030204" pitchFamily="18" charset="0"/>
                              </a:rPr>
                              <m:t>𝐼𝑁</m:t>
                            </m:r>
                          </m:sub>
                        </m:sSub>
                        <m:r>
                          <a:rPr lang="zh-CN" altLang="en-US" i="0">
                            <a:solidFill>
                              <a:schemeClr val="tx1"/>
                            </a:solidFill>
                            <a:latin typeface="Cambria Math" panose="02040503050406030204" pitchFamily="18" charset="0"/>
                          </a:rPr>
                          <m:t>=</m:t>
                        </m:r>
                        <m:nary>
                          <m:naryPr>
                            <m:chr m:val="∑"/>
                            <m:ctrlPr>
                              <a:rPr lang="en-US" altLang="zh-CN" b="0" i="1" smtClean="0">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𝑇</m:t>
                            </m:r>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𝑁</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2</m:t>
                                    </m:r>
                                  </m:sup>
                                </m:sSubSup>
                              </m:e>
                            </m:nary>
                          </m:e>
                        </m:nary>
                      </m:oMath>
                    </m:oMathPara>
                  </a14:m>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6CB712E1-E425-3350-2A0B-1555D5DD3788}"/>
                    </a:ext>
                  </a:extLst>
                </p:cNvPr>
                <p:cNvSpPr txBox="1">
                  <a:spLocks noRot="1" noChangeAspect="1" noMove="1" noResize="1" noEditPoints="1" noAdjustHandles="1" noChangeArrowheads="1" noChangeShapeType="1" noTextEdit="1"/>
                </p:cNvSpPr>
                <p:nvPr/>
              </p:nvSpPr>
              <p:spPr>
                <a:xfrm>
                  <a:off x="620832" y="2065074"/>
                  <a:ext cx="3510280" cy="9121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2696D4C-68A6-C61F-5E95-4FE86A2F3D90}"/>
                    </a:ext>
                  </a:extLst>
                </p:cNvPr>
                <p:cNvSpPr txBox="1"/>
                <p:nvPr/>
              </p:nvSpPr>
              <p:spPr>
                <a:xfrm>
                  <a:off x="359946" y="1378811"/>
                  <a:ext cx="927070" cy="369332"/>
                </a:xfrm>
                <a:prstGeom prst="rect">
                  <a:avLst/>
                </a:prstGeom>
                <a:noFill/>
              </p:spPr>
              <p:txBody>
                <a:bodyPr wrap="square">
                  <a:spAutoFit/>
                </a:bodyPr>
                <a:lstStyle/>
                <a:p>
                  <a14:m>
                    <m:oMath xmlns:m="http://schemas.openxmlformats.org/officeDocument/2006/math">
                      <m:r>
                        <a:rPr lang="en-US" altLang="zh-CN" b="0" i="1" smtClean="0">
                          <a:solidFill>
                            <a:schemeClr val="tx1"/>
                          </a:solidFill>
                          <a:latin typeface="Cambria Math" panose="02040503050406030204" pitchFamily="18" charset="0"/>
                        </a:rPr>
                        <m:t>𝑂𝐷𝐸</m:t>
                      </m:r>
                    </m:oMath>
                  </a14:m>
                  <a:r>
                    <a:rPr lang="zh-CN" altLang="en-US" dirty="0">
                      <a:solidFill>
                        <a:schemeClr val="tx1"/>
                      </a:solidFill>
                    </a:rPr>
                    <a:t>：</a:t>
                  </a:r>
                </a:p>
              </p:txBody>
            </p:sp>
          </mc:Choice>
          <mc:Fallback xmlns="">
            <p:sp>
              <p:nvSpPr>
                <p:cNvPr id="73" name="文本框 72">
                  <a:extLst>
                    <a:ext uri="{FF2B5EF4-FFF2-40B4-BE49-F238E27FC236}">
                      <a16:creationId xmlns:a16="http://schemas.microsoft.com/office/drawing/2014/main" id="{B2696D4C-68A6-C61F-5E95-4FE86A2F3D90}"/>
                    </a:ext>
                  </a:extLst>
                </p:cNvPr>
                <p:cNvSpPr txBox="1">
                  <a:spLocks noRot="1" noChangeAspect="1" noMove="1" noResize="1" noEditPoints="1" noAdjustHandles="1" noChangeArrowheads="1" noChangeShapeType="1" noTextEdit="1"/>
                </p:cNvSpPr>
                <p:nvPr/>
              </p:nvSpPr>
              <p:spPr>
                <a:xfrm>
                  <a:off x="359946" y="1378811"/>
                  <a:ext cx="927070" cy="369332"/>
                </a:xfrm>
                <a:prstGeom prst="rect">
                  <a:avLst/>
                </a:prstGeom>
                <a:blipFill>
                  <a:blip r:embed="rId5"/>
                  <a:stretch>
                    <a:fillRect t="-8197" r="-65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FEA8CFC-304E-152B-EDEC-8E3A18972FDA}"/>
                    </a:ext>
                  </a:extLst>
                </p:cNvPr>
                <p:cNvSpPr txBox="1"/>
                <p:nvPr/>
              </p:nvSpPr>
              <p:spPr>
                <a:xfrm>
                  <a:off x="378307" y="2336494"/>
                  <a:ext cx="985827" cy="369332"/>
                </a:xfrm>
                <a:prstGeom prst="rect">
                  <a:avLst/>
                </a:prstGeom>
                <a:noFill/>
              </p:spPr>
              <p:txBody>
                <a:bodyPr wrap="square">
                  <a:spAutoFit/>
                </a:bodyPr>
                <a:lstStyle/>
                <a:p>
                  <a14:m>
                    <m:oMath xmlns:m="http://schemas.openxmlformats.org/officeDocument/2006/math">
                      <m:r>
                        <a:rPr lang="en-US" altLang="zh-CN" b="0" i="1" smtClean="0">
                          <a:solidFill>
                            <a:schemeClr val="tx1"/>
                          </a:solidFill>
                          <a:latin typeface="Cambria Math" panose="02040503050406030204" pitchFamily="18" charset="0"/>
                        </a:rPr>
                        <m:t>𝑃𝐷𝐸</m:t>
                      </m:r>
                    </m:oMath>
                  </a14:m>
                  <a:r>
                    <a:rPr lang="zh-CN" altLang="en-US" dirty="0">
                      <a:solidFill>
                        <a:schemeClr val="tx1"/>
                      </a:solidFill>
                    </a:rPr>
                    <a:t>：</a:t>
                  </a:r>
                </a:p>
              </p:txBody>
            </p:sp>
          </mc:Choice>
          <mc:Fallback xmlns="">
            <p:sp>
              <p:nvSpPr>
                <p:cNvPr id="74" name="文本框 73">
                  <a:extLst>
                    <a:ext uri="{FF2B5EF4-FFF2-40B4-BE49-F238E27FC236}">
                      <a16:creationId xmlns:a16="http://schemas.microsoft.com/office/drawing/2014/main" id="{EFEA8CFC-304E-152B-EDEC-8E3A18972FDA}"/>
                    </a:ext>
                  </a:extLst>
                </p:cNvPr>
                <p:cNvSpPr txBox="1">
                  <a:spLocks noRot="1" noChangeAspect="1" noMove="1" noResize="1" noEditPoints="1" noAdjustHandles="1" noChangeArrowheads="1" noChangeShapeType="1" noTextEdit="1"/>
                </p:cNvSpPr>
                <p:nvPr/>
              </p:nvSpPr>
              <p:spPr>
                <a:xfrm>
                  <a:off x="378307" y="2336494"/>
                  <a:ext cx="985827" cy="369332"/>
                </a:xfrm>
                <a:prstGeom prst="rect">
                  <a:avLst/>
                </a:prstGeom>
                <a:blipFill>
                  <a:blip r:embed="rId6"/>
                  <a:stretch>
                    <a:fillRect t="-10000" b="-26667"/>
                  </a:stretch>
                </a:blipFill>
              </p:spPr>
              <p:txBody>
                <a:bodyPr/>
                <a:lstStyle/>
                <a:p>
                  <a:r>
                    <a:rPr lang="zh-CN" altLang="en-US">
                      <a:noFill/>
                    </a:rPr>
                    <a:t> </a:t>
                  </a:r>
                </a:p>
              </p:txBody>
            </p:sp>
          </mc:Fallback>
        </mc:AlternateContent>
      </p:grpSp>
      <p:sp>
        <p:nvSpPr>
          <p:cNvPr id="76" name="文本框 75">
            <a:extLst>
              <a:ext uri="{FF2B5EF4-FFF2-40B4-BE49-F238E27FC236}">
                <a16:creationId xmlns:a16="http://schemas.microsoft.com/office/drawing/2014/main" id="{0CF5FF58-7A9C-6BBB-F5A0-035D95E43CBE}"/>
              </a:ext>
            </a:extLst>
          </p:cNvPr>
          <p:cNvSpPr txBox="1"/>
          <p:nvPr/>
        </p:nvSpPr>
        <p:spPr>
          <a:xfrm>
            <a:off x="-6641" y="17224"/>
            <a:ext cx="3510279"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定义神经网络目标函数</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文本框 76">
            <a:extLst>
              <a:ext uri="{FF2B5EF4-FFF2-40B4-BE49-F238E27FC236}">
                <a16:creationId xmlns:a16="http://schemas.microsoft.com/office/drawing/2014/main" id="{8A1D0233-0F5C-997B-8733-1E2DDB987979}"/>
              </a:ext>
            </a:extLst>
          </p:cNvPr>
          <p:cNvSpPr txBox="1"/>
          <p:nvPr/>
        </p:nvSpPr>
        <p:spPr>
          <a:xfrm>
            <a:off x="73905" y="3704613"/>
            <a:ext cx="3560098"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计算域采样生成训练集</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B5D67351-A0BF-B03B-A5A9-9DCDD80C4ECC}"/>
              </a:ext>
            </a:extLst>
          </p:cNvPr>
          <p:cNvSpPr txBox="1"/>
          <p:nvPr/>
        </p:nvSpPr>
        <p:spPr>
          <a:xfrm>
            <a:off x="3634003" y="5231611"/>
            <a:ext cx="752531"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或</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3" name="组合 82">
            <a:extLst>
              <a:ext uri="{FF2B5EF4-FFF2-40B4-BE49-F238E27FC236}">
                <a16:creationId xmlns:a16="http://schemas.microsoft.com/office/drawing/2014/main" id="{2042E9C9-D329-64A0-8894-59993B13AA02}"/>
              </a:ext>
            </a:extLst>
          </p:cNvPr>
          <p:cNvGrpSpPr/>
          <p:nvPr/>
        </p:nvGrpSpPr>
        <p:grpSpPr>
          <a:xfrm>
            <a:off x="6593976" y="1"/>
            <a:ext cx="5609007" cy="3531101"/>
            <a:chOff x="5339998" y="1"/>
            <a:chExt cx="6862985" cy="3531101"/>
          </a:xfrm>
        </p:grpSpPr>
        <p:pic>
          <p:nvPicPr>
            <p:cNvPr id="80" name="图片 79">
              <a:extLst>
                <a:ext uri="{FF2B5EF4-FFF2-40B4-BE49-F238E27FC236}">
                  <a16:creationId xmlns:a16="http://schemas.microsoft.com/office/drawing/2014/main" id="{9D6378B7-D895-16EC-E180-EFCED13249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9998" y="1"/>
              <a:ext cx="6852002" cy="1025968"/>
            </a:xfrm>
            <a:prstGeom prst="rect">
              <a:avLst/>
            </a:prstGeom>
          </p:spPr>
        </p:pic>
        <p:pic>
          <p:nvPicPr>
            <p:cNvPr id="82" name="图片 81">
              <a:extLst>
                <a:ext uri="{FF2B5EF4-FFF2-40B4-BE49-F238E27FC236}">
                  <a16:creationId xmlns:a16="http://schemas.microsoft.com/office/drawing/2014/main" id="{8C7A0F98-751A-C893-779A-B410B3954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0834" y="1025969"/>
              <a:ext cx="6782149" cy="2505133"/>
            </a:xfrm>
            <a:prstGeom prst="rect">
              <a:avLst/>
            </a:prstGeom>
          </p:spPr>
        </p:pic>
      </p:grpSp>
      <p:grpSp>
        <p:nvGrpSpPr>
          <p:cNvPr id="102" name="组合 101">
            <a:extLst>
              <a:ext uri="{FF2B5EF4-FFF2-40B4-BE49-F238E27FC236}">
                <a16:creationId xmlns:a16="http://schemas.microsoft.com/office/drawing/2014/main" id="{1F0990FD-EEE8-883D-B0D7-C19EF28A2704}"/>
              </a:ext>
            </a:extLst>
          </p:cNvPr>
          <p:cNvGrpSpPr/>
          <p:nvPr/>
        </p:nvGrpSpPr>
        <p:grpSpPr>
          <a:xfrm>
            <a:off x="2929357" y="1435566"/>
            <a:ext cx="4649766" cy="1446097"/>
            <a:chOff x="2929357" y="1435566"/>
            <a:chExt cx="4649766" cy="1446097"/>
          </a:xfrm>
        </p:grpSpPr>
        <p:sp>
          <p:nvSpPr>
            <p:cNvPr id="87" name="椭圆 86">
              <a:extLst>
                <a:ext uri="{FF2B5EF4-FFF2-40B4-BE49-F238E27FC236}">
                  <a16:creationId xmlns:a16="http://schemas.microsoft.com/office/drawing/2014/main" id="{B3898D86-1986-6790-94FF-0E7FC24F89EE}"/>
                </a:ext>
              </a:extLst>
            </p:cNvPr>
            <p:cNvSpPr/>
            <p:nvPr/>
          </p:nvSpPr>
          <p:spPr>
            <a:xfrm>
              <a:off x="7405243" y="2701949"/>
              <a:ext cx="173880" cy="179714"/>
            </a:xfrm>
            <a:prstGeom prst="ellipse">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连接符: 肘形 95">
              <a:extLst>
                <a:ext uri="{FF2B5EF4-FFF2-40B4-BE49-F238E27FC236}">
                  <a16:creationId xmlns:a16="http://schemas.microsoft.com/office/drawing/2014/main" id="{E61D2D17-5448-575B-79A0-A057412C6A8C}"/>
                </a:ext>
              </a:extLst>
            </p:cNvPr>
            <p:cNvCxnSpPr>
              <a:cxnSpLocks/>
            </p:cNvCxnSpPr>
            <p:nvPr/>
          </p:nvCxnSpPr>
          <p:spPr>
            <a:xfrm rot="10800000">
              <a:off x="2929357" y="1435566"/>
              <a:ext cx="4475887" cy="1356240"/>
            </a:xfrm>
            <a:prstGeom prst="bentConnector3">
              <a:avLst>
                <a:gd name="adj1" fmla="val 61815"/>
              </a:avLst>
            </a:prstGeom>
            <a:ln w="28575">
              <a:tailEnd type="arrow" w="med" len="lg"/>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8F3C8864-23CC-C744-628C-A10118996350}"/>
              </a:ext>
            </a:extLst>
          </p:cNvPr>
          <p:cNvGrpSpPr/>
          <p:nvPr/>
        </p:nvGrpSpPr>
        <p:grpSpPr>
          <a:xfrm>
            <a:off x="73905" y="3615275"/>
            <a:ext cx="11907888" cy="89338"/>
            <a:chOff x="73905" y="3615275"/>
            <a:chExt cx="11907888" cy="89338"/>
          </a:xfrm>
        </p:grpSpPr>
        <p:cxnSp>
          <p:nvCxnSpPr>
            <p:cNvPr id="3" name="直接连接符 2">
              <a:extLst>
                <a:ext uri="{FF2B5EF4-FFF2-40B4-BE49-F238E27FC236}">
                  <a16:creationId xmlns:a16="http://schemas.microsoft.com/office/drawing/2014/main" id="{D1A9DB5D-B937-D99B-85C2-69B11A3B617B}"/>
                </a:ext>
              </a:extLst>
            </p:cNvPr>
            <p:cNvCxnSpPr/>
            <p:nvPr/>
          </p:nvCxnSpPr>
          <p:spPr>
            <a:xfrm>
              <a:off x="73905" y="3704613"/>
              <a:ext cx="11907888" cy="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5" name="直接连接符 84">
              <a:extLst>
                <a:ext uri="{FF2B5EF4-FFF2-40B4-BE49-F238E27FC236}">
                  <a16:creationId xmlns:a16="http://schemas.microsoft.com/office/drawing/2014/main" id="{7B76065E-B700-DD2D-781A-3743D34630BD}"/>
                </a:ext>
              </a:extLst>
            </p:cNvPr>
            <p:cNvCxnSpPr/>
            <p:nvPr/>
          </p:nvCxnSpPr>
          <p:spPr>
            <a:xfrm>
              <a:off x="73905" y="3615275"/>
              <a:ext cx="11907888" cy="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89" name="文本框 88">
            <a:extLst>
              <a:ext uri="{FF2B5EF4-FFF2-40B4-BE49-F238E27FC236}">
                <a16:creationId xmlns:a16="http://schemas.microsoft.com/office/drawing/2014/main" id="{B595B251-B91A-941A-6D90-3929BE5E2B34}"/>
              </a:ext>
            </a:extLst>
          </p:cNvPr>
          <p:cNvSpPr txBox="1"/>
          <p:nvPr/>
        </p:nvSpPr>
        <p:spPr>
          <a:xfrm>
            <a:off x="-135797" y="3005090"/>
            <a:ext cx="6564366"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神经网络求解微分方程时通常是无监督训练的</a:t>
            </a:r>
            <a:endParaRPr lang="zh-CN" altLang="zh-CN" sz="2400" b="1"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7346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842EC56-0B4F-A822-EB5C-7FD2A8859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2841"/>
            <a:ext cx="6096000" cy="4429824"/>
          </a:xfrm>
          <a:prstGeom prst="rect">
            <a:avLst/>
          </a:prstGeom>
        </p:spPr>
      </p:pic>
      <p:pic>
        <p:nvPicPr>
          <p:cNvPr id="5" name="图片 4">
            <a:extLst>
              <a:ext uri="{FF2B5EF4-FFF2-40B4-BE49-F238E27FC236}">
                <a16:creationId xmlns:a16="http://schemas.microsoft.com/office/drawing/2014/main" id="{C899CA57-0DF4-EAE1-2122-D0C5A2505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751" y="522841"/>
            <a:ext cx="6191250" cy="4266989"/>
          </a:xfrm>
          <a:prstGeom prst="rect">
            <a:avLst/>
          </a:prstGeom>
        </p:spPr>
      </p:pic>
      <p:sp>
        <p:nvSpPr>
          <p:cNvPr id="6" name="文本框 5">
            <a:extLst>
              <a:ext uri="{FF2B5EF4-FFF2-40B4-BE49-F238E27FC236}">
                <a16:creationId xmlns:a16="http://schemas.microsoft.com/office/drawing/2014/main" id="{E934CD58-B8D3-2B2B-C6A8-46169AFC3482}"/>
              </a:ext>
            </a:extLst>
          </p:cNvPr>
          <p:cNvSpPr txBox="1"/>
          <p:nvPr/>
        </p:nvSpPr>
        <p:spPr>
          <a:xfrm>
            <a:off x="7567296" y="5174851"/>
            <a:ext cx="3058160" cy="646331"/>
          </a:xfrm>
          <a:prstGeom prst="rect">
            <a:avLst/>
          </a:prstGeom>
          <a:noFill/>
        </p:spPr>
        <p:txBody>
          <a:bodyPr wrap="square">
            <a:spAutoFit/>
          </a:bodyPr>
          <a:lstStyle/>
          <a:p>
            <a:r>
              <a:rPr lang="zh-CN" altLang="en-US" dirty="0"/>
              <a:t>高维PDE，</a:t>
            </a:r>
            <a:r>
              <a:rPr lang="zh-CN" altLang="en-US" b="1" dirty="0"/>
              <a:t>均匀分布采点</a:t>
            </a:r>
            <a:r>
              <a:rPr lang="zh-CN" altLang="en-US" dirty="0"/>
              <a:t>对误差减小的效果很不明显</a:t>
            </a:r>
          </a:p>
        </p:txBody>
      </p:sp>
      <p:cxnSp>
        <p:nvCxnSpPr>
          <p:cNvPr id="8" name="直接连接符 7">
            <a:extLst>
              <a:ext uri="{FF2B5EF4-FFF2-40B4-BE49-F238E27FC236}">
                <a16:creationId xmlns:a16="http://schemas.microsoft.com/office/drawing/2014/main" id="{3FCA4D72-ADEB-941F-6946-48CB52C48173}"/>
              </a:ext>
            </a:extLst>
          </p:cNvPr>
          <p:cNvCxnSpPr>
            <a:cxnSpLocks/>
          </p:cNvCxnSpPr>
          <p:nvPr/>
        </p:nvCxnSpPr>
        <p:spPr>
          <a:xfrm>
            <a:off x="5749291" y="15662"/>
            <a:ext cx="0" cy="684233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0C2E4DC-4FF0-B3F8-5C62-1DCD9A07D1A7}"/>
              </a:ext>
            </a:extLst>
          </p:cNvPr>
          <p:cNvSpPr txBox="1"/>
          <p:nvPr/>
        </p:nvSpPr>
        <p:spPr>
          <a:xfrm>
            <a:off x="0" y="15662"/>
            <a:ext cx="3560098"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计算域采样生成训练集</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3EC8760-B202-C3F8-54B3-FC18732EAFD9}"/>
              </a:ext>
            </a:extLst>
          </p:cNvPr>
          <p:cNvSpPr txBox="1"/>
          <p:nvPr/>
        </p:nvSpPr>
        <p:spPr>
          <a:xfrm>
            <a:off x="873127" y="5498016"/>
            <a:ext cx="4340004" cy="923330"/>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可以讨论神经网络获取训练样本集所用的采样方法能否 实现或代替或优于</a:t>
            </a:r>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“传统数值算法中网格局部加密”方法</a:t>
            </a:r>
          </a:p>
        </p:txBody>
      </p:sp>
    </p:spTree>
    <p:extLst>
      <p:ext uri="{BB962C8B-B14F-4D97-AF65-F5344CB8AC3E}">
        <p14:creationId xmlns:p14="http://schemas.microsoft.com/office/powerpoint/2010/main" val="186865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3D0AD946-D7A4-D270-7BC9-673067336E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8" y="1268413"/>
            <a:ext cx="7127875" cy="542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2">
            <a:extLst>
              <a:ext uri="{FF2B5EF4-FFF2-40B4-BE49-F238E27FC236}">
                <a16:creationId xmlns:a16="http://schemas.microsoft.com/office/drawing/2014/main" id="{970CD36D-4BDE-A1EC-F181-610383ABCAF2}"/>
              </a:ext>
            </a:extLst>
          </p:cNvPr>
          <p:cNvSpPr>
            <a:spLocks noGrp="1" noChangeArrowheads="1"/>
          </p:cNvSpPr>
          <p:nvPr>
            <p:ph type="title"/>
          </p:nvPr>
        </p:nvSpPr>
        <p:spPr>
          <a:xfrm>
            <a:off x="6827232" y="6223981"/>
            <a:ext cx="5364768" cy="634019"/>
          </a:xfrm>
        </p:spPr>
        <p:txBody>
          <a:bodyPr>
            <a:normAutofit/>
          </a:bodyPr>
          <a:lstStyle/>
          <a:p>
            <a:pPr eaLnBrk="1" hangingPunct="1"/>
            <a:r>
              <a:rPr lang="zh-CN" sz="2800" dirty="0"/>
              <a:t>标准的三层</a:t>
            </a:r>
            <a:r>
              <a:rPr lang="zh-CN" altLang="en-US" sz="2800" dirty="0"/>
              <a:t>全连接前馈神经</a:t>
            </a:r>
            <a:r>
              <a:rPr lang="zh-CN" sz="2800" dirty="0"/>
              <a:t>网络</a:t>
            </a:r>
          </a:p>
        </p:txBody>
      </p:sp>
      <p:grpSp>
        <p:nvGrpSpPr>
          <p:cNvPr id="5" name="组合 4">
            <a:extLst>
              <a:ext uri="{FF2B5EF4-FFF2-40B4-BE49-F238E27FC236}">
                <a16:creationId xmlns:a16="http://schemas.microsoft.com/office/drawing/2014/main" id="{2EA5FDFC-8A49-48B4-E4F0-4EBE55A3B0C2}"/>
              </a:ext>
            </a:extLst>
          </p:cNvPr>
          <p:cNvGrpSpPr/>
          <p:nvPr/>
        </p:nvGrpSpPr>
        <p:grpSpPr>
          <a:xfrm>
            <a:off x="6616012" y="1158001"/>
            <a:ext cx="5575988" cy="1096962"/>
            <a:chOff x="6759232" y="787314"/>
            <a:chExt cx="5575988" cy="1096962"/>
          </a:xfrm>
        </p:grpSpPr>
        <mc:AlternateContent xmlns:mc="http://schemas.openxmlformats.org/markup-compatibility/2006" xmlns:a14="http://schemas.microsoft.com/office/drawing/2010/main">
          <mc:Choice Requires="a14">
            <p:sp>
              <p:nvSpPr>
                <p:cNvPr id="6" name="Object 9">
                  <a:extLst>
                    <a:ext uri="{FF2B5EF4-FFF2-40B4-BE49-F238E27FC236}">
                      <a16:creationId xmlns:a16="http://schemas.microsoft.com/office/drawing/2014/main" id="{F48ED85E-80E1-0306-4A5C-47710CB899DB}"/>
                    </a:ext>
                  </a:extLst>
                </p:cNvPr>
                <p:cNvSpPr txBox="1"/>
                <p:nvPr/>
              </p:nvSpPr>
              <p:spPr bwMode="auto">
                <a:xfrm>
                  <a:off x="6759232" y="787314"/>
                  <a:ext cx="5575988" cy="1096962"/>
                </a:xfrm>
                <a:prstGeom prst="rect">
                  <a:avLst/>
                </a:prstGeom>
                <a:noFill/>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10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𝑧</m:t>
                            </m:r>
                          </m:e>
                          <m:sub>
                            <m:r>
                              <a:rPr lang="zh-CN" altLang="en-US" sz="2100" i="1">
                                <a:solidFill>
                                  <a:schemeClr val="tx1"/>
                                </a:solidFill>
                                <a:latin typeface="Cambria Math" panose="02040503050406030204" pitchFamily="18" charset="0"/>
                              </a:rPr>
                              <m:t>𝑘</m:t>
                            </m:r>
                          </m:sub>
                        </m:sSub>
                        <m:d>
                          <m:dPr>
                            <m:ctrlPr>
                              <a:rPr lang="zh-CN" altLang="en-US" sz="2100" i="1">
                                <a:solidFill>
                                  <a:schemeClr val="tx1"/>
                                </a:solidFill>
                                <a:latin typeface="Cambria Math" panose="02040503050406030204" pitchFamily="18" charset="0"/>
                              </a:rPr>
                            </m:ctrlPr>
                          </m:dPr>
                          <m:e>
                            <m:r>
                              <a:rPr lang="zh-CN" altLang="en-US" sz="2100" i="1">
                                <a:solidFill>
                                  <a:schemeClr val="tx1"/>
                                </a:solidFill>
                                <a:latin typeface="Cambria Math" panose="02040503050406030204" pitchFamily="18" charset="0"/>
                              </a:rPr>
                              <m:t>𝐱</m:t>
                            </m:r>
                          </m:e>
                        </m:d>
                        <m:r>
                          <a:rPr lang="zh-CN" altLang="en-US" sz="2100" i="1">
                            <a:solidFill>
                              <a:schemeClr val="tx1"/>
                            </a:solidFill>
                            <a:latin typeface="Cambria Math" panose="02040503050406030204" pitchFamily="18" charset="0"/>
                          </a:rPr>
                          <m:t>=</m:t>
                        </m:r>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𝑓</m:t>
                            </m:r>
                          </m:e>
                          <m:sub>
                            <m:r>
                              <a:rPr lang="zh-CN" altLang="en-US" sz="2100" i="1">
                                <a:solidFill>
                                  <a:schemeClr val="tx1"/>
                                </a:solidFill>
                                <a:latin typeface="Cambria Math" panose="02040503050406030204" pitchFamily="18" charset="0"/>
                              </a:rPr>
                              <m:t>2</m:t>
                            </m:r>
                          </m:sub>
                        </m:sSub>
                        <m:d>
                          <m:dPr>
                            <m:ctrlPr>
                              <a:rPr lang="zh-CN" altLang="en-US" sz="2100" i="1">
                                <a:solidFill>
                                  <a:schemeClr val="tx1"/>
                                </a:solidFill>
                                <a:latin typeface="Cambria Math" panose="02040503050406030204" pitchFamily="18" charset="0"/>
                              </a:rPr>
                            </m:ctrlPr>
                          </m:dPr>
                          <m:e>
                            <m:nary>
                              <m:naryPr>
                                <m:chr m:val="∑"/>
                                <m:ctrlPr>
                                  <a:rPr lang="zh-CN" altLang="en-US" sz="2100" i="1">
                                    <a:solidFill>
                                      <a:schemeClr val="tx1"/>
                                    </a:solidFill>
                                    <a:latin typeface="Cambria Math" panose="02040503050406030204" pitchFamily="18" charset="0"/>
                                  </a:rPr>
                                </m:ctrlPr>
                              </m:naryPr>
                              <m:sub>
                                <m:r>
                                  <a:rPr lang="zh-CN" altLang="en-US" sz="2100" i="1">
                                    <a:solidFill>
                                      <a:schemeClr val="tx1"/>
                                    </a:solidFill>
                                    <a:latin typeface="Cambria Math" panose="02040503050406030204" pitchFamily="18" charset="0"/>
                                  </a:rPr>
                                  <m:t>𝑗</m:t>
                                </m:r>
                                <m:r>
                                  <a:rPr lang="zh-CN" altLang="en-US" sz="2100" i="1">
                                    <a:solidFill>
                                      <a:schemeClr val="tx1"/>
                                    </a:solidFill>
                                    <a:latin typeface="Cambria Math" panose="02040503050406030204" pitchFamily="18" charset="0"/>
                                  </a:rPr>
                                  <m:t>=1</m:t>
                                </m:r>
                              </m:sub>
                              <m:sup>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𝑛</m:t>
                                    </m:r>
                                  </m:e>
                                  <m:sub>
                                    <m:r>
                                      <a:rPr lang="zh-CN" altLang="en-US" sz="2100" i="1">
                                        <a:solidFill>
                                          <a:schemeClr val="tx1"/>
                                        </a:solidFill>
                                        <a:latin typeface="Cambria Math" panose="02040503050406030204" pitchFamily="18" charset="0"/>
                                      </a:rPr>
                                      <m:t>𝐻</m:t>
                                    </m:r>
                                  </m:sub>
                                </m:sSub>
                              </m:sup>
                              <m:e>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𝑘𝑗</m:t>
                                    </m:r>
                                  </m:sub>
                                </m:sSub>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𝑓</m:t>
                                    </m:r>
                                  </m:e>
                                  <m:sub>
                                    <m:r>
                                      <a:rPr lang="zh-CN" altLang="en-US" sz="2100" i="1">
                                        <a:solidFill>
                                          <a:schemeClr val="tx1"/>
                                        </a:solidFill>
                                        <a:latin typeface="Cambria Math" panose="02040503050406030204" pitchFamily="18" charset="0"/>
                                      </a:rPr>
                                      <m:t>1</m:t>
                                    </m:r>
                                  </m:sub>
                                </m:sSub>
                                <m:d>
                                  <m:dPr>
                                    <m:ctrlPr>
                                      <a:rPr lang="zh-CN" altLang="en-US" sz="2100" i="1">
                                        <a:solidFill>
                                          <a:schemeClr val="tx1"/>
                                        </a:solidFill>
                                        <a:latin typeface="Cambria Math" panose="02040503050406030204" pitchFamily="18" charset="0"/>
                                      </a:rPr>
                                    </m:ctrlPr>
                                  </m:dPr>
                                  <m:e>
                                    <m:nary>
                                      <m:naryPr>
                                        <m:chr m:val="∑"/>
                                        <m:ctrlPr>
                                          <a:rPr lang="zh-CN" altLang="en-US" sz="2100" i="1">
                                            <a:solidFill>
                                              <a:schemeClr val="tx1"/>
                                            </a:solidFill>
                                            <a:latin typeface="Cambria Math" panose="02040503050406030204" pitchFamily="18" charset="0"/>
                                          </a:rPr>
                                        </m:ctrlPr>
                                      </m:naryPr>
                                      <m:sub>
                                        <m:r>
                                          <a:rPr lang="zh-CN" altLang="en-US" sz="2100" i="1">
                                            <a:solidFill>
                                              <a:schemeClr val="tx1"/>
                                            </a:solidFill>
                                            <a:latin typeface="Cambria Math" panose="02040503050406030204" pitchFamily="18" charset="0"/>
                                          </a:rPr>
                                          <m:t>𝑖</m:t>
                                        </m:r>
                                        <m:r>
                                          <a:rPr lang="zh-CN" altLang="en-US" sz="2100" i="1">
                                            <a:solidFill>
                                              <a:schemeClr val="tx1"/>
                                            </a:solidFill>
                                            <a:latin typeface="Cambria Math" panose="02040503050406030204" pitchFamily="18" charset="0"/>
                                          </a:rPr>
                                          <m:t>=1</m:t>
                                        </m:r>
                                      </m:sub>
                                      <m:sup>
                                        <m:r>
                                          <a:rPr lang="zh-CN" altLang="en-US" sz="2100" i="1">
                                            <a:solidFill>
                                              <a:schemeClr val="tx1"/>
                                            </a:solidFill>
                                            <a:latin typeface="Cambria Math" panose="02040503050406030204" pitchFamily="18" charset="0"/>
                                          </a:rPr>
                                          <m:t>𝑑</m:t>
                                        </m:r>
                                      </m:sup>
                                      <m:e>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𝑗𝑖</m:t>
                                            </m:r>
                                          </m:sub>
                                        </m:sSub>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𝑥</m:t>
                                            </m:r>
                                          </m:e>
                                          <m:sub>
                                            <m:r>
                                              <a:rPr lang="zh-CN" altLang="en-US" sz="2100" i="1">
                                                <a:solidFill>
                                                  <a:schemeClr val="tx1"/>
                                                </a:solidFill>
                                                <a:latin typeface="Cambria Math" panose="02040503050406030204" pitchFamily="18" charset="0"/>
                                              </a:rPr>
                                              <m:t>𝑖</m:t>
                                            </m:r>
                                          </m:sub>
                                        </m:sSub>
                                      </m:e>
                                    </m:nary>
                                    <m:r>
                                      <a:rPr lang="zh-CN" altLang="en-US" sz="2100" i="1">
                                        <a:solidFill>
                                          <a:schemeClr val="tx1"/>
                                        </a:solidFill>
                                        <a:latin typeface="Cambria Math" panose="02040503050406030204" pitchFamily="18" charset="0"/>
                                      </a:rPr>
                                      <m:t>+</m:t>
                                    </m:r>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𝑗</m:t>
                                        </m:r>
                                        <m:r>
                                          <a:rPr lang="zh-CN" altLang="en-US" sz="2100" i="1">
                                            <a:solidFill>
                                              <a:schemeClr val="tx1"/>
                                            </a:solidFill>
                                            <a:latin typeface="Cambria Math" panose="02040503050406030204" pitchFamily="18" charset="0"/>
                                          </a:rPr>
                                          <m:t>0</m:t>
                                        </m:r>
                                      </m:sub>
                                    </m:sSub>
                                  </m:e>
                                </m:d>
                                <m:r>
                                  <a:rPr lang="zh-CN" altLang="en-US" sz="2100" i="1">
                                    <a:solidFill>
                                      <a:schemeClr val="tx1"/>
                                    </a:solidFill>
                                    <a:latin typeface="Cambria Math" panose="02040503050406030204" pitchFamily="18" charset="0"/>
                                  </a:rPr>
                                  <m:t>+</m:t>
                                </m:r>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𝑘</m:t>
                                    </m:r>
                                    <m:r>
                                      <a:rPr lang="zh-CN" altLang="en-US" sz="2100" i="1">
                                        <a:solidFill>
                                          <a:schemeClr val="tx1"/>
                                        </a:solidFill>
                                        <a:latin typeface="Cambria Math" panose="02040503050406030204" pitchFamily="18" charset="0"/>
                                      </a:rPr>
                                      <m:t>0</m:t>
                                    </m:r>
                                  </m:sub>
                                </m:sSub>
                              </m:e>
                            </m:nary>
                          </m:e>
                        </m:d>
                      </m:oMath>
                    </m:oMathPara>
                  </a14:m>
                  <a:endParaRPr lang="zh-CN" altLang="en-US" dirty="0"/>
                </a:p>
              </p:txBody>
            </p:sp>
          </mc:Choice>
          <mc:Fallback xmlns="">
            <p:sp>
              <p:nvSpPr>
                <p:cNvPr id="6" name="Object 9">
                  <a:extLst>
                    <a:ext uri="{FF2B5EF4-FFF2-40B4-BE49-F238E27FC236}">
                      <a16:creationId xmlns:a16="http://schemas.microsoft.com/office/drawing/2014/main" id="{F48ED85E-80E1-0306-4A5C-47710CB899DB}"/>
                    </a:ext>
                  </a:extLst>
                </p:cNvPr>
                <p:cNvSpPr txBox="1">
                  <a:spLocks noRot="1" noChangeAspect="1" noMove="1" noResize="1" noEditPoints="1" noAdjustHandles="1" noChangeArrowheads="1" noChangeShapeType="1" noTextEdit="1"/>
                </p:cNvSpPr>
                <p:nvPr/>
              </p:nvSpPr>
              <p:spPr bwMode="auto">
                <a:xfrm>
                  <a:off x="6759232" y="787314"/>
                  <a:ext cx="5575988" cy="1096962"/>
                </a:xfrm>
                <a:prstGeom prst="rect">
                  <a:avLst/>
                </a:prstGeom>
                <a:blipFill>
                  <a:blip r:embed="rId4"/>
                  <a:stretch>
                    <a:fillRect/>
                  </a:stretch>
                </a:blipFill>
                <a:effectLst/>
              </p:spPr>
              <p:txBody>
                <a:bodyPr/>
                <a:lstStyle/>
                <a:p>
                  <a:r>
                    <a:rPr lang="zh-CN" altLang="en-US">
                      <a:noFill/>
                    </a:rPr>
                    <a:t> </a:t>
                  </a:r>
                </a:p>
              </p:txBody>
            </p:sp>
          </mc:Fallback>
        </mc:AlternateContent>
        <p:sp>
          <p:nvSpPr>
            <p:cNvPr id="7" name="矩形: 圆角 6">
              <a:extLst>
                <a:ext uri="{FF2B5EF4-FFF2-40B4-BE49-F238E27FC236}">
                  <a16:creationId xmlns:a16="http://schemas.microsoft.com/office/drawing/2014/main" id="{D8537354-E9FB-9E15-CA76-75079E03E184}"/>
                </a:ext>
              </a:extLst>
            </p:cNvPr>
            <p:cNvSpPr/>
            <p:nvPr/>
          </p:nvSpPr>
          <p:spPr>
            <a:xfrm>
              <a:off x="6819442" y="842399"/>
              <a:ext cx="5078776" cy="100843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92573DA0-E802-B771-0AD2-E9B26FBFD74F}"/>
              </a:ext>
            </a:extLst>
          </p:cNvPr>
          <p:cNvGrpSpPr/>
          <p:nvPr/>
        </p:nvGrpSpPr>
        <p:grpSpPr>
          <a:xfrm>
            <a:off x="6739731" y="3033299"/>
            <a:ext cx="3894137" cy="1025257"/>
            <a:chOff x="6786390" y="2570591"/>
            <a:chExt cx="3894137" cy="1025257"/>
          </a:xfrm>
        </p:grpSpPr>
        <p:graphicFrame>
          <p:nvGraphicFramePr>
            <p:cNvPr id="9" name="Object 5">
              <a:extLst>
                <a:ext uri="{FF2B5EF4-FFF2-40B4-BE49-F238E27FC236}">
                  <a16:creationId xmlns:a16="http://schemas.microsoft.com/office/drawing/2014/main" id="{395F159A-1C7A-02B1-9AFC-776AF890AC75}"/>
                </a:ext>
              </a:extLst>
            </p:cNvPr>
            <p:cNvGraphicFramePr>
              <a:graphicFrameLocks noChangeAspect="1"/>
            </p:cNvGraphicFramePr>
            <p:nvPr>
              <p:extLst>
                <p:ext uri="{D42A27DB-BD31-4B8C-83A1-F6EECF244321}">
                  <p14:modId xmlns:p14="http://schemas.microsoft.com/office/powerpoint/2010/main" val="1435595044"/>
                </p:ext>
              </p:extLst>
            </p:nvPr>
          </p:nvGraphicFramePr>
          <p:xfrm>
            <a:off x="6786390" y="2570591"/>
            <a:ext cx="3894137" cy="963613"/>
          </p:xfrm>
          <a:graphic>
            <a:graphicData uri="http://schemas.openxmlformats.org/presentationml/2006/ole">
              <mc:AlternateContent xmlns:mc="http://schemas.openxmlformats.org/markup-compatibility/2006">
                <mc:Choice xmlns:v="urn:schemas-microsoft-com:vml" Requires="v">
                  <p:oleObj name="Equation" r:id="rId5" imgW="1460160" imgH="431640" progId="Equation.3">
                    <p:embed/>
                  </p:oleObj>
                </mc:Choice>
                <mc:Fallback>
                  <p:oleObj name="Equation" r:id="rId5" imgW="1460160" imgH="431640" progId="Equation.3">
                    <p:embed/>
                    <p:pic>
                      <p:nvPicPr>
                        <p:cNvPr id="10" name="Object 5">
                          <a:extLst>
                            <a:ext uri="{FF2B5EF4-FFF2-40B4-BE49-F238E27FC236}">
                              <a16:creationId xmlns:a16="http://schemas.microsoft.com/office/drawing/2014/main" id="{0F1977DB-3F46-6069-4B03-BB4DFBDC7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390" y="2570591"/>
                          <a:ext cx="3894137" cy="963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圆角 9">
              <a:extLst>
                <a:ext uri="{FF2B5EF4-FFF2-40B4-BE49-F238E27FC236}">
                  <a16:creationId xmlns:a16="http://schemas.microsoft.com/office/drawing/2014/main" id="{6AD66B7E-EF3E-C713-B962-E8BA8607F2B5}"/>
                </a:ext>
              </a:extLst>
            </p:cNvPr>
            <p:cNvSpPr/>
            <p:nvPr/>
          </p:nvSpPr>
          <p:spPr>
            <a:xfrm>
              <a:off x="6786390" y="2587413"/>
              <a:ext cx="3894137" cy="100843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8DCB448B-15F7-8F3C-2FE8-D13EC6F23B1A}"/>
              </a:ext>
            </a:extLst>
          </p:cNvPr>
          <p:cNvSpPr txBox="1"/>
          <p:nvPr/>
        </p:nvSpPr>
        <p:spPr>
          <a:xfrm>
            <a:off x="51925" y="94415"/>
            <a:ext cx="8634874" cy="523220"/>
          </a:xfrm>
          <a:prstGeom prst="rect">
            <a:avLst/>
          </a:prstGeom>
          <a:noFill/>
        </p:spPr>
        <p:txBody>
          <a:bodyPr wrap="square">
            <a:spAutoFit/>
          </a:bodyPr>
          <a:lstStyle/>
          <a:p>
            <a:r>
              <a:rPr lang="zh-CN" altLang="en-US" sz="2800" b="1" dirty="0"/>
              <a:t>神经网络的基本组成单元、连接方式、前向计算过程</a:t>
            </a:r>
          </a:p>
        </p:txBody>
      </p:sp>
    </p:spTree>
    <p:extLst>
      <p:ext uri="{BB962C8B-B14F-4D97-AF65-F5344CB8AC3E}">
        <p14:creationId xmlns:p14="http://schemas.microsoft.com/office/powerpoint/2010/main" val="258634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C376B9-A8A1-B1A3-6F9F-A63E622E5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6510"/>
            <a:ext cx="9010651" cy="6305828"/>
          </a:xfrm>
          <a:prstGeom prst="rect">
            <a:avLst/>
          </a:prstGeom>
        </p:spPr>
      </p:pic>
      <p:sp>
        <p:nvSpPr>
          <p:cNvPr id="3" name="文本框 2">
            <a:extLst>
              <a:ext uri="{FF2B5EF4-FFF2-40B4-BE49-F238E27FC236}">
                <a16:creationId xmlns:a16="http://schemas.microsoft.com/office/drawing/2014/main" id="{38588EF1-F875-E2C1-235C-9C0C716E7DA7}"/>
              </a:ext>
            </a:extLst>
          </p:cNvPr>
          <p:cNvSpPr txBox="1"/>
          <p:nvPr/>
        </p:nvSpPr>
        <p:spPr>
          <a:xfrm>
            <a:off x="0" y="15662"/>
            <a:ext cx="3560098"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计算域采样生成训练集</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0084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365F8072-06EC-578D-68C3-98E54085F6F9}"/>
              </a:ext>
            </a:extLst>
          </p:cNvPr>
          <p:cNvGrpSpPr/>
          <p:nvPr/>
        </p:nvGrpSpPr>
        <p:grpSpPr>
          <a:xfrm>
            <a:off x="209321" y="2327857"/>
            <a:ext cx="11681004" cy="4346798"/>
            <a:chOff x="1307885" y="2104356"/>
            <a:chExt cx="11681004" cy="4346798"/>
          </a:xfrm>
        </p:grpSpPr>
        <p:sp>
          <p:nvSpPr>
            <p:cNvPr id="8" name="文本框 7">
              <a:extLst>
                <a:ext uri="{FF2B5EF4-FFF2-40B4-BE49-F238E27FC236}">
                  <a16:creationId xmlns:a16="http://schemas.microsoft.com/office/drawing/2014/main" id="{F8ECDB20-3FC5-E014-F839-E39995BB81D1}"/>
                </a:ext>
              </a:extLst>
            </p:cNvPr>
            <p:cNvSpPr txBox="1"/>
            <p:nvPr/>
          </p:nvSpPr>
          <p:spPr>
            <a:xfrm>
              <a:off x="1307885" y="3410222"/>
              <a:ext cx="3249975"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神经网络学习算法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800" b="1" u="sng" dirty="0">
                  <a:effectLst/>
                  <a:latin typeface="Times New Roman" panose="02020603050405020304" pitchFamily="18" charset="0"/>
                  <a:ea typeface="宋体" panose="02010600030101010101" pitchFamily="2" charset="-122"/>
                  <a:cs typeface="Times New Roman" panose="02020603050405020304" pitchFamily="18" charset="0"/>
                </a:rPr>
                <a:t>编程模式</a:t>
              </a:r>
              <a:endParaRPr lang="zh-CN" altLang="en-US" b="1" u="sng" dirty="0"/>
            </a:p>
          </p:txBody>
        </p:sp>
        <p:sp>
          <p:nvSpPr>
            <p:cNvPr id="10" name="文本框 9">
              <a:extLst>
                <a:ext uri="{FF2B5EF4-FFF2-40B4-BE49-F238E27FC236}">
                  <a16:creationId xmlns:a16="http://schemas.microsoft.com/office/drawing/2014/main" id="{FF546A4E-CEB1-E97B-0529-F9E241D3A493}"/>
                </a:ext>
              </a:extLst>
            </p:cNvPr>
            <p:cNvSpPr txBox="1"/>
            <p:nvPr/>
          </p:nvSpPr>
          <p:spPr>
            <a:xfrm>
              <a:off x="4873800" y="2104356"/>
              <a:ext cx="1415667"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批处理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模式：</a:t>
              </a:r>
              <a:endParaRPr lang="zh-CN" altLang="en-US" dirty="0"/>
            </a:p>
          </p:txBody>
        </p:sp>
        <p:sp>
          <p:nvSpPr>
            <p:cNvPr id="11" name="文本框 10">
              <a:extLst>
                <a:ext uri="{FF2B5EF4-FFF2-40B4-BE49-F238E27FC236}">
                  <a16:creationId xmlns:a16="http://schemas.microsoft.com/office/drawing/2014/main" id="{6CEB9E0F-508B-205C-A578-B3CE0C93F3F1}"/>
                </a:ext>
              </a:extLst>
            </p:cNvPr>
            <p:cNvSpPr txBox="1"/>
            <p:nvPr/>
          </p:nvSpPr>
          <p:spPr>
            <a:xfrm>
              <a:off x="4873802" y="4335446"/>
              <a:ext cx="1294727" cy="369332"/>
            </a:xfrm>
            <a:prstGeom prst="rect">
              <a:avLst/>
            </a:prstGeom>
            <a:noFill/>
          </p:spPr>
          <p:txBody>
            <a:bodyPr wrap="square">
              <a:spAutoFit/>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增量模式</a:t>
              </a:r>
              <a:endParaRPr lang="zh-CN" altLang="en-US" dirty="0"/>
            </a:p>
          </p:txBody>
        </p:sp>
        <p:sp>
          <p:nvSpPr>
            <p:cNvPr id="13" name="文本框 12">
              <a:extLst>
                <a:ext uri="{FF2B5EF4-FFF2-40B4-BE49-F238E27FC236}">
                  <a16:creationId xmlns:a16="http://schemas.microsoft.com/office/drawing/2014/main" id="{AED1F35A-744E-BB81-5457-7AC55D82AF42}"/>
                </a:ext>
              </a:extLst>
            </p:cNvPr>
            <p:cNvSpPr txBox="1"/>
            <p:nvPr/>
          </p:nvSpPr>
          <p:spPr>
            <a:xfrm>
              <a:off x="4736213" y="4704778"/>
              <a:ext cx="2561177" cy="369332"/>
            </a:xfrm>
            <a:prstGeom prst="rect">
              <a:avLst/>
            </a:prstGeom>
            <a:noFill/>
          </p:spPr>
          <p:txBody>
            <a:bodyPr wrap="square">
              <a:spAutoFit/>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随机梯度下降</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宋体" panose="02010600030101010101" pitchFamily="2" charset="-122"/>
                </a:rPr>
                <a:t>SGD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7" name="文本框 16">
              <a:extLst>
                <a:ext uri="{FF2B5EF4-FFF2-40B4-BE49-F238E27FC236}">
                  <a16:creationId xmlns:a16="http://schemas.microsoft.com/office/drawing/2014/main" id="{883BBCA3-4D61-20C6-F9CC-5AE7A09460B5}"/>
                </a:ext>
              </a:extLst>
            </p:cNvPr>
            <p:cNvSpPr txBox="1"/>
            <p:nvPr/>
          </p:nvSpPr>
          <p:spPr>
            <a:xfrm>
              <a:off x="7443239" y="4311618"/>
              <a:ext cx="5160057" cy="677108"/>
            </a:xfrm>
            <a:prstGeom prst="rect">
              <a:avLst/>
            </a:prstGeom>
            <a:noFill/>
          </p:spPr>
          <p:txBody>
            <a:bodyPr wrap="square">
              <a:spAutoFit/>
            </a:bodyPr>
            <a:lstStyle/>
            <a:p>
              <a:r>
                <a:rPr lang="zh-CN" altLang="zh-CN" sz="2000" b="1" u="sng" dirty="0">
                  <a:effectLst/>
                  <a:latin typeface="Times New Roman" panose="02020603050405020304" pitchFamily="18" charset="0"/>
                  <a:ea typeface="宋体" panose="02010600030101010101" pitchFamily="2" charset="-122"/>
                  <a:cs typeface="Times New Roman" panose="02020603050405020304" pitchFamily="18" charset="0"/>
                </a:rPr>
                <a:t>特定随机模式</a:t>
              </a:r>
              <a:r>
                <a:rPr lang="zh-CN" altLang="en-US" sz="2000" b="1" u="sng"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u="sng"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在每一步学习中，样本从样本集中无放随机选取</a:t>
              </a:r>
            </a:p>
          </p:txBody>
        </p:sp>
        <p:sp>
          <p:nvSpPr>
            <p:cNvPr id="19" name="文本框 18">
              <a:extLst>
                <a:ext uri="{FF2B5EF4-FFF2-40B4-BE49-F238E27FC236}">
                  <a16:creationId xmlns:a16="http://schemas.microsoft.com/office/drawing/2014/main" id="{9AA673E6-B791-8C8A-ECD4-FAF47948A82E}"/>
                </a:ext>
              </a:extLst>
            </p:cNvPr>
            <p:cNvSpPr txBox="1"/>
            <p:nvPr/>
          </p:nvSpPr>
          <p:spPr>
            <a:xfrm>
              <a:off x="7443239" y="5497047"/>
              <a:ext cx="5160057" cy="954107"/>
            </a:xfrm>
            <a:prstGeom prst="rect">
              <a:avLst/>
            </a:prstGeom>
            <a:noFill/>
          </p:spPr>
          <p:txBody>
            <a:bodyPr wrap="square">
              <a:spAutoFit/>
            </a:bodyPr>
            <a:lstStyle/>
            <a:p>
              <a:r>
                <a:rPr lang="zh-CN" altLang="zh-CN" sz="2000" b="1" u="sng" dirty="0">
                  <a:effectLst/>
                  <a:latin typeface="Times New Roman" panose="02020603050405020304" pitchFamily="18" charset="0"/>
                  <a:ea typeface="宋体" panose="02010600030101010101" pitchFamily="2" charset="-122"/>
                  <a:cs typeface="Times New Roman" panose="02020603050405020304" pitchFamily="18" charset="0"/>
                </a:rPr>
                <a:t>固定次序模式</a:t>
              </a:r>
              <a:r>
                <a:rPr lang="zh-CN" altLang="en-US" sz="2000" b="1" u="sng"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u="sng"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t>在每一个训练循环中，所有样本均按照固定次序且每个样本只放一次的方式进行训练</a:t>
              </a:r>
            </a:p>
          </p:txBody>
        </p:sp>
        <p:sp>
          <p:nvSpPr>
            <p:cNvPr id="22" name="左大括号 21">
              <a:extLst>
                <a:ext uri="{FF2B5EF4-FFF2-40B4-BE49-F238E27FC236}">
                  <a16:creationId xmlns:a16="http://schemas.microsoft.com/office/drawing/2014/main" id="{B16D1180-5D2A-BF62-7A3E-B386E9FFA9E9}"/>
                </a:ext>
              </a:extLst>
            </p:cNvPr>
            <p:cNvSpPr/>
            <p:nvPr/>
          </p:nvSpPr>
          <p:spPr>
            <a:xfrm>
              <a:off x="7001890" y="3096535"/>
              <a:ext cx="397710" cy="32601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左大括号 22">
              <a:extLst>
                <a:ext uri="{FF2B5EF4-FFF2-40B4-BE49-F238E27FC236}">
                  <a16:creationId xmlns:a16="http://schemas.microsoft.com/office/drawing/2014/main" id="{905FB783-B79C-9AE4-9F53-64464E65A03C}"/>
                </a:ext>
              </a:extLst>
            </p:cNvPr>
            <p:cNvSpPr/>
            <p:nvPr/>
          </p:nvSpPr>
          <p:spPr>
            <a:xfrm>
              <a:off x="4517591" y="2115239"/>
              <a:ext cx="356209" cy="2959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5D9EC57D-A8D2-AE47-F172-631D16BFC7A3}"/>
                </a:ext>
              </a:extLst>
            </p:cNvPr>
            <p:cNvGrpSpPr/>
            <p:nvPr/>
          </p:nvGrpSpPr>
          <p:grpSpPr>
            <a:xfrm>
              <a:off x="7434979" y="3096535"/>
              <a:ext cx="5553910" cy="706762"/>
              <a:chOff x="7804287" y="3998016"/>
              <a:chExt cx="5718113" cy="706762"/>
            </a:xfrm>
          </p:grpSpPr>
          <p:sp>
            <p:nvSpPr>
              <p:cNvPr id="20" name="文本框 19">
                <a:extLst>
                  <a:ext uri="{FF2B5EF4-FFF2-40B4-BE49-F238E27FC236}">
                    <a16:creationId xmlns:a16="http://schemas.microsoft.com/office/drawing/2014/main" id="{D3F05512-BA07-74F3-6532-DB071805C11F}"/>
                  </a:ext>
                </a:extLst>
              </p:cNvPr>
              <p:cNvSpPr txBox="1"/>
              <p:nvPr/>
            </p:nvSpPr>
            <p:spPr>
              <a:xfrm>
                <a:off x="7804287" y="3998016"/>
                <a:ext cx="2099954" cy="400110"/>
              </a:xfrm>
              <a:prstGeom prst="rect">
                <a:avLst/>
              </a:prstGeom>
              <a:noFill/>
            </p:spPr>
            <p:txBody>
              <a:bodyPr wrap="square">
                <a:spAutoFit/>
              </a:bodyPr>
              <a:lstStyle/>
              <a:p>
                <a:r>
                  <a:rPr lang="zh-CN" altLang="zh-CN" sz="2000" b="1" u="sng" dirty="0">
                    <a:latin typeface="Times New Roman" panose="02020603050405020304" pitchFamily="18" charset="0"/>
                    <a:ea typeface="宋体" panose="02010600030101010101" pitchFamily="2" charset="-122"/>
                    <a:cs typeface="Times New Roman" panose="02020603050405020304" pitchFamily="18" charset="0"/>
                  </a:rPr>
                  <a:t>完全随机模式</a:t>
                </a:r>
                <a:r>
                  <a:rPr lang="zh-CN" altLang="en-US" sz="2000" b="1" u="sng"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5" name="文本框 24">
                <a:extLst>
                  <a:ext uri="{FF2B5EF4-FFF2-40B4-BE49-F238E27FC236}">
                    <a16:creationId xmlns:a16="http://schemas.microsoft.com/office/drawing/2014/main" id="{595A3B00-71D2-D506-B17C-6A593429A825}"/>
                  </a:ext>
                </a:extLst>
              </p:cNvPr>
              <p:cNvSpPr txBox="1"/>
              <p:nvPr/>
            </p:nvSpPr>
            <p:spPr>
              <a:xfrm>
                <a:off x="7804289" y="4335446"/>
                <a:ext cx="5718111" cy="369332"/>
              </a:xfrm>
              <a:prstGeom prst="rect">
                <a:avLst/>
              </a:prstGeom>
              <a:noFill/>
            </p:spPr>
            <p:txBody>
              <a:bodyPr wrap="square">
                <a:spAutoFit/>
              </a:bodyPr>
              <a:lstStyle/>
              <a:p>
                <a:pPr algn="just"/>
                <a:r>
                  <a:rPr lang="zh-CN" altLang="en-US" dirty="0"/>
                  <a:t>在每一步学习中，样本都从样本集中有放回随机选取</a:t>
                </a:r>
              </a:p>
            </p:txBody>
          </p:sp>
        </p:grpSp>
      </p:grpSp>
      <p:sp>
        <p:nvSpPr>
          <p:cNvPr id="29" name="文本框 28">
            <a:extLst>
              <a:ext uri="{FF2B5EF4-FFF2-40B4-BE49-F238E27FC236}">
                <a16:creationId xmlns:a16="http://schemas.microsoft.com/office/drawing/2014/main" id="{C320852E-D474-FE83-7D92-DD64B88904A8}"/>
              </a:ext>
            </a:extLst>
          </p:cNvPr>
          <p:cNvSpPr txBox="1"/>
          <p:nvPr/>
        </p:nvSpPr>
        <p:spPr>
          <a:xfrm>
            <a:off x="3459296" y="5403148"/>
            <a:ext cx="2561177" cy="923330"/>
          </a:xfrm>
          <a:prstGeom prst="rect">
            <a:avLst/>
          </a:prstGeom>
          <a:noFill/>
        </p:spPr>
        <p:txBody>
          <a:bodyPr wrap="square">
            <a:spAutoFit/>
          </a:bodyPr>
          <a:lstStyle/>
          <a:p>
            <a:pPr algn="just"/>
            <a:r>
              <a:rPr lang="zh-CN" altLang="en-US" dirty="0"/>
              <a:t>要求每个训练样本呈现给网络之后即刻进行权值更新</a:t>
            </a:r>
          </a:p>
        </p:txBody>
      </p:sp>
      <p:sp>
        <p:nvSpPr>
          <p:cNvPr id="31" name="文本框 30">
            <a:extLst>
              <a:ext uri="{FF2B5EF4-FFF2-40B4-BE49-F238E27FC236}">
                <a16:creationId xmlns:a16="http://schemas.microsoft.com/office/drawing/2014/main" id="{7A222FE3-F34A-1A06-921F-8BE29CF3F293}"/>
              </a:ext>
            </a:extLst>
          </p:cNvPr>
          <p:cNvSpPr txBox="1"/>
          <p:nvPr/>
        </p:nvSpPr>
        <p:spPr>
          <a:xfrm>
            <a:off x="5190903" y="2107286"/>
            <a:ext cx="6097836" cy="923330"/>
          </a:xfrm>
          <a:prstGeom prst="rect">
            <a:avLst/>
          </a:prstGeom>
          <a:noFill/>
        </p:spPr>
        <p:txBody>
          <a:bodyPr wrap="square">
            <a:spAutoFit/>
          </a:bodyPr>
          <a:lstStyle/>
          <a:p>
            <a:r>
              <a:rPr lang="zh-CN" altLang="en-US" dirty="0"/>
              <a:t>批处理学习算法又称为离线学习算法，在该学习方式下，权值更新是在所有训练样本全部呈现给神经网络之后才进行一次</a:t>
            </a:r>
          </a:p>
        </p:txBody>
      </p:sp>
      <p:sp>
        <p:nvSpPr>
          <p:cNvPr id="32" name="文本框 31">
            <a:extLst>
              <a:ext uri="{FF2B5EF4-FFF2-40B4-BE49-F238E27FC236}">
                <a16:creationId xmlns:a16="http://schemas.microsoft.com/office/drawing/2014/main" id="{353A717F-B5EB-DEB8-8F12-9D509C651499}"/>
              </a:ext>
            </a:extLst>
          </p:cNvPr>
          <p:cNvSpPr txBox="1"/>
          <p:nvPr/>
        </p:nvSpPr>
        <p:spPr>
          <a:xfrm>
            <a:off x="40252" y="72241"/>
            <a:ext cx="4877985" cy="592213"/>
          </a:xfrm>
          <a:prstGeom prst="rect">
            <a:avLst/>
          </a:prstGeom>
          <a:noFill/>
        </p:spPr>
        <p:txBody>
          <a:bodyPr wrap="square">
            <a:spAutoFit/>
          </a:bodyPr>
          <a:lstStyle/>
          <a:p>
            <a:pPr indent="127000" algn="just">
              <a:lnSpc>
                <a:spcPct val="130000"/>
              </a:lnSpc>
              <a:spcBef>
                <a:spcPts val="600"/>
              </a:spcBef>
              <a:spcAft>
                <a:spcPts val="600"/>
              </a:spcAft>
            </a:pPr>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优化器的选择及其编程模式</a:t>
            </a:r>
            <a:endParaRPr lang="en-US" altLang="zh-CN" sz="2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5" name="组合 34">
            <a:extLst>
              <a:ext uri="{FF2B5EF4-FFF2-40B4-BE49-F238E27FC236}">
                <a16:creationId xmlns:a16="http://schemas.microsoft.com/office/drawing/2014/main" id="{8186953D-60AE-8505-9453-746000746E75}"/>
              </a:ext>
            </a:extLst>
          </p:cNvPr>
          <p:cNvGrpSpPr/>
          <p:nvPr/>
        </p:nvGrpSpPr>
        <p:grpSpPr>
          <a:xfrm>
            <a:off x="496555" y="897062"/>
            <a:ext cx="2732307" cy="1441678"/>
            <a:chOff x="-21113" y="1070846"/>
            <a:chExt cx="2732307" cy="1441678"/>
          </a:xfrm>
        </p:grpSpPr>
        <p:sp>
          <p:nvSpPr>
            <p:cNvPr id="4" name="文本框 3">
              <a:extLst>
                <a:ext uri="{FF2B5EF4-FFF2-40B4-BE49-F238E27FC236}">
                  <a16:creationId xmlns:a16="http://schemas.microsoft.com/office/drawing/2014/main" id="{578EA13A-01D5-26A6-1216-1DAA1DC19013}"/>
                </a:ext>
              </a:extLst>
            </p:cNvPr>
            <p:cNvSpPr txBox="1"/>
            <p:nvPr/>
          </p:nvSpPr>
          <p:spPr>
            <a:xfrm>
              <a:off x="156994" y="1070846"/>
              <a:ext cx="2554200" cy="1441677"/>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梯度下降法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拟牛顿方法（</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FBGS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127000" algn="just">
                <a:lnSpc>
                  <a:spcPct val="130000"/>
                </a:lnSpc>
                <a:spcBef>
                  <a:spcPts val="600"/>
                </a:spcBef>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a:t>
              </a:r>
            </a:p>
          </p:txBody>
        </p:sp>
        <p:sp>
          <p:nvSpPr>
            <p:cNvPr id="34" name="左大括号 33">
              <a:extLst>
                <a:ext uri="{FF2B5EF4-FFF2-40B4-BE49-F238E27FC236}">
                  <a16:creationId xmlns:a16="http://schemas.microsoft.com/office/drawing/2014/main" id="{6DE717B5-126E-67C6-C3D1-17984C0CE276}"/>
                </a:ext>
              </a:extLst>
            </p:cNvPr>
            <p:cNvSpPr/>
            <p:nvPr/>
          </p:nvSpPr>
          <p:spPr>
            <a:xfrm>
              <a:off x="-21113" y="1070846"/>
              <a:ext cx="356209" cy="14416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4221265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002C769-3833-9A05-E459-53FAF322204D}"/>
              </a:ext>
            </a:extLst>
          </p:cNvPr>
          <p:cNvSpPr txBox="1"/>
          <p:nvPr/>
        </p:nvSpPr>
        <p:spPr>
          <a:xfrm>
            <a:off x="224255" y="3842156"/>
            <a:ext cx="11463478" cy="646331"/>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“误差反向传播算法”仅用于计算梯度这一环节，所以不可将“误差反向传播算法”等同于“梯度下降法”——前者只是后者在神经网络中优化准则函数时的一个中间步骤</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8" name="文本框 7">
            <a:extLst>
              <a:ext uri="{FF2B5EF4-FFF2-40B4-BE49-F238E27FC236}">
                <a16:creationId xmlns:a16="http://schemas.microsoft.com/office/drawing/2014/main" id="{7B754618-291C-B8C3-94A5-D0AFA9EE918B}"/>
              </a:ext>
            </a:extLst>
          </p:cNvPr>
          <p:cNvSpPr txBox="1"/>
          <p:nvPr/>
        </p:nvSpPr>
        <p:spPr>
          <a:xfrm>
            <a:off x="504694" y="6114094"/>
            <a:ext cx="9421503" cy="646331"/>
          </a:xfrm>
          <a:prstGeom prst="rect">
            <a:avLst/>
          </a:prstGeom>
          <a:noFill/>
        </p:spPr>
        <p:txBody>
          <a:bodyPr wrap="square">
            <a:spAutoFit/>
          </a:bodyPr>
          <a:lstStyle/>
          <a:p>
            <a:pPr algn="just"/>
            <a:r>
              <a:rPr lang="zh-CN" altLang="en-US" sz="1800" dirty="0">
                <a:latin typeface="楷体" panose="02010609060101010101" pitchFamily="49" charset="-122"/>
                <a:ea typeface="楷体" panose="02010609060101010101" pitchFamily="49" charset="-122"/>
              </a:rPr>
              <a:t>“反向传播这个术语经常被误解为用于多层神经网络的整个学习算法。实际上，反向传播仅指用于计算梯度的方法，而另一种算法，例如随机梯度下降，使用该梯度来进行学习。”</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5A02784-144F-BC71-3762-704454EF457B}"/>
                  </a:ext>
                </a:extLst>
              </p:cNvPr>
              <p:cNvSpPr txBox="1"/>
              <p:nvPr/>
            </p:nvSpPr>
            <p:spPr>
              <a:xfrm>
                <a:off x="0" y="1619897"/>
                <a:ext cx="3413760"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“学习速率</a:t>
                </a:r>
                <a14:m>
                  <m:oMath xmlns:m="http://schemas.openxmlformats.org/officeDocument/2006/math">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𝜂</m:t>
                    </m:r>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”即“搜索步长”</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C5A02784-144F-BC71-3762-704454EF457B}"/>
                  </a:ext>
                </a:extLst>
              </p:cNvPr>
              <p:cNvSpPr txBox="1">
                <a:spLocks noRot="1" noChangeAspect="1" noMove="1" noResize="1" noEditPoints="1" noAdjustHandles="1" noChangeArrowheads="1" noChangeShapeType="1" noTextEdit="1"/>
              </p:cNvSpPr>
              <p:nvPr/>
            </p:nvSpPr>
            <p:spPr>
              <a:xfrm>
                <a:off x="0" y="1619897"/>
                <a:ext cx="3413760" cy="413703"/>
              </a:xfrm>
              <a:prstGeom prst="rect">
                <a:avLst/>
              </a:prstGeom>
              <a:blipFill>
                <a:blip r:embed="rId3"/>
                <a:stretch>
                  <a:fillRect t="-1471" r="-1429" b="-19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E4D14CB-7330-F5F6-DDAD-FD485CB58214}"/>
                  </a:ext>
                </a:extLst>
              </p:cNvPr>
              <p:cNvSpPr txBox="1"/>
              <p:nvPr/>
            </p:nvSpPr>
            <p:spPr>
              <a:xfrm>
                <a:off x="224255" y="700210"/>
                <a:ext cx="3415474" cy="677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000" b="1" i="1" smtClean="0">
                              <a:solidFill>
                                <a:schemeClr val="tx1"/>
                              </a:solidFill>
                              <a:latin typeface="Cambria Math" panose="02040503050406030204" pitchFamily="18" charset="0"/>
                            </a:rPr>
                          </m:ctrlPr>
                        </m:sSupPr>
                        <m:e>
                          <m:r>
                            <a:rPr lang="zh-CN" altLang="en-US" sz="2000" b="1">
                              <a:solidFill>
                                <a:schemeClr val="tx1"/>
                              </a:solidFill>
                              <a:latin typeface="Cambria Math" panose="02040503050406030204" pitchFamily="18" charset="0"/>
                            </a:rPr>
                            <m:t>𝛉</m:t>
                          </m:r>
                        </m:e>
                        <m:sup>
                          <m:d>
                            <m:dPr>
                              <m:ctrlPr>
                                <a:rPr lang="zh-CN" altLang="en-US" sz="2000" b="1"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𝑙</m:t>
                              </m:r>
                              <m:r>
                                <a:rPr lang="zh-CN" altLang="en-US" sz="2000" b="0" i="0">
                                  <a:solidFill>
                                    <a:schemeClr val="tx1"/>
                                  </a:solidFill>
                                  <a:latin typeface="Cambria Math" panose="02040503050406030204" pitchFamily="18" charset="0"/>
                                </a:rPr>
                                <m:t>+1</m:t>
                              </m:r>
                            </m:e>
                          </m:d>
                        </m:sup>
                      </m:sSup>
                      <m:r>
                        <a:rPr lang="zh-CN" altLang="en-US" sz="2000" b="0" i="0">
                          <a:solidFill>
                            <a:schemeClr val="tx1"/>
                          </a:solidFill>
                          <a:latin typeface="Cambria Math" panose="02040503050406030204" pitchFamily="18" charset="0"/>
                        </a:rPr>
                        <m:t>=</m:t>
                      </m:r>
                      <m:sSup>
                        <m:sSupPr>
                          <m:ctrlPr>
                            <a:rPr lang="zh-CN" altLang="en-US" sz="2000" b="0" i="1">
                              <a:solidFill>
                                <a:schemeClr val="tx1"/>
                              </a:solidFill>
                              <a:latin typeface="Cambria Math" panose="02040503050406030204" pitchFamily="18" charset="0"/>
                            </a:rPr>
                          </m:ctrlPr>
                        </m:sSupPr>
                        <m:e>
                          <m:r>
                            <a:rPr lang="zh-CN" altLang="en-US" sz="2000" b="1" i="0">
                              <a:solidFill>
                                <a:schemeClr val="tx1"/>
                              </a:solidFill>
                              <a:latin typeface="Cambria Math" panose="02040503050406030204" pitchFamily="18" charset="0"/>
                            </a:rPr>
                            <m:t>𝛉</m:t>
                          </m:r>
                        </m:e>
                        <m:sup>
                          <m:d>
                            <m:dPr>
                              <m:ctrlPr>
                                <a:rPr lang="zh-CN" altLang="en-US" sz="2000" b="1"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𝑙</m:t>
                              </m:r>
                            </m:e>
                          </m:d>
                        </m:sup>
                      </m:sSup>
                      <m:r>
                        <a:rPr lang="zh-CN" altLang="en-US" sz="2000" b="0" i="0">
                          <a:solidFill>
                            <a:schemeClr val="tx1"/>
                          </a:solidFill>
                          <a:latin typeface="Cambria Math" panose="02040503050406030204" pitchFamily="18" charset="0"/>
                        </a:rPr>
                        <m:t>−</m:t>
                      </m:r>
                      <m:sSup>
                        <m:sSupPr>
                          <m:ctrlPr>
                            <a:rPr lang="zh-CN" altLang="en-US" sz="2000" b="0" i="1">
                              <a:solidFill>
                                <a:schemeClr val="tx1"/>
                              </a:solidFill>
                              <a:latin typeface="Cambria Math" panose="02040503050406030204" pitchFamily="18" charset="0"/>
                            </a:rPr>
                          </m:ctrlPr>
                        </m:sSupPr>
                        <m:e>
                          <m:r>
                            <a:rPr lang="zh-CN" altLang="en-US" sz="2000" b="0" i="1">
                              <a:solidFill>
                                <a:schemeClr val="tx1"/>
                              </a:solidFill>
                              <a:latin typeface="Cambria Math" panose="02040503050406030204" pitchFamily="18" charset="0"/>
                            </a:rPr>
                            <m:t>𝜂</m:t>
                          </m:r>
                        </m:e>
                        <m:sup>
                          <m:d>
                            <m:dPr>
                              <m:ctrlPr>
                                <a:rPr lang="zh-CN" altLang="en-US" sz="2000" b="0"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𝑙</m:t>
                              </m:r>
                            </m:e>
                          </m:d>
                        </m:sup>
                      </m:sSup>
                      <m:r>
                        <a:rPr lang="zh-CN" altLang="en-US" sz="2000" b="0" i="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zh-CN" altLang="en-US" sz="2000" b="0" i="1">
                              <a:solidFill>
                                <a:schemeClr val="tx1"/>
                              </a:solidFill>
                              <a:latin typeface="Cambria Math" panose="02040503050406030204" pitchFamily="18" charset="0"/>
                            </a:rPr>
                            <m:t>𝑅</m:t>
                          </m:r>
                        </m:e>
                        <m:sub>
                          <m:r>
                            <a:rPr lang="zh-CN" altLang="en-US" sz="2000" b="0" i="1">
                              <a:solidFill>
                                <a:schemeClr val="tx1"/>
                              </a:solidFill>
                              <a:latin typeface="Cambria Math" panose="02040503050406030204" pitchFamily="18" charset="0"/>
                            </a:rPr>
                            <m:t>𝑖</m:t>
                          </m:r>
                        </m:sub>
                      </m:sSub>
                      <m:r>
                        <a:rPr lang="zh-CN" altLang="en-US" sz="2000" b="0" i="0">
                          <a:solidFill>
                            <a:schemeClr val="tx1"/>
                          </a:solidFill>
                          <a:latin typeface="Cambria Math" panose="02040503050406030204" pitchFamily="18" charset="0"/>
                        </a:rPr>
                        <m:t>⋅</m:t>
                      </m:r>
                      <m:f>
                        <m:fPr>
                          <m:ctrlPr>
                            <a:rPr lang="zh-CN" altLang="en-US" sz="2000" b="0" i="1">
                              <a:solidFill>
                                <a:schemeClr val="tx1"/>
                              </a:solidFill>
                              <a:latin typeface="Cambria Math" panose="02040503050406030204" pitchFamily="18" charset="0"/>
                            </a:rPr>
                          </m:ctrlPr>
                        </m:fPr>
                        <m:num>
                          <m:r>
                            <a:rPr lang="zh-CN" altLang="en-US" sz="2000" b="0" i="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zh-CN" altLang="en-US" sz="2000" b="0" i="1">
                                  <a:solidFill>
                                    <a:schemeClr val="tx1"/>
                                  </a:solidFill>
                                  <a:latin typeface="Cambria Math" panose="02040503050406030204" pitchFamily="18" charset="0"/>
                                </a:rPr>
                                <m:t>𝑅</m:t>
                              </m:r>
                            </m:e>
                            <m:sub>
                              <m:r>
                                <a:rPr lang="zh-CN" altLang="en-US" sz="2000" b="0" i="1">
                                  <a:solidFill>
                                    <a:schemeClr val="tx1"/>
                                  </a:solidFill>
                                  <a:latin typeface="Cambria Math" panose="02040503050406030204" pitchFamily="18" charset="0"/>
                                </a:rPr>
                                <m:t>𝑖</m:t>
                              </m:r>
                            </m:sub>
                          </m:sSub>
                        </m:num>
                        <m:den>
                          <m:r>
                            <a:rPr lang="zh-CN" altLang="en-US" sz="2000" b="0" i="0">
                              <a:solidFill>
                                <a:schemeClr val="tx1"/>
                              </a:solidFill>
                              <a:latin typeface="Cambria Math" panose="02040503050406030204" pitchFamily="18" charset="0"/>
                            </a:rPr>
                            <m:t>𝜕</m:t>
                          </m:r>
                          <m:r>
                            <a:rPr lang="zh-CN" altLang="en-US" sz="2000" b="1" i="0">
                              <a:solidFill>
                                <a:schemeClr val="tx1"/>
                              </a:solidFill>
                              <a:latin typeface="Cambria Math" panose="02040503050406030204" pitchFamily="18" charset="0"/>
                            </a:rPr>
                            <m:t>𝛉</m:t>
                          </m:r>
                        </m:den>
                      </m:f>
                    </m:oMath>
                  </m:oMathPara>
                </a14:m>
                <a:endParaRPr lang="zh-CN" altLang="en-US" dirty="0"/>
              </a:p>
            </p:txBody>
          </p:sp>
        </mc:Choice>
        <mc:Fallback xmlns="">
          <p:sp>
            <p:nvSpPr>
              <p:cNvPr id="11" name="文本框 10">
                <a:extLst>
                  <a:ext uri="{FF2B5EF4-FFF2-40B4-BE49-F238E27FC236}">
                    <a16:creationId xmlns:a16="http://schemas.microsoft.com/office/drawing/2014/main" id="{CE4D14CB-7330-F5F6-DDAD-FD485CB58214}"/>
                  </a:ext>
                </a:extLst>
              </p:cNvPr>
              <p:cNvSpPr txBox="1">
                <a:spLocks noRot="1" noChangeAspect="1" noMove="1" noResize="1" noEditPoints="1" noAdjustHandles="1" noChangeArrowheads="1" noChangeShapeType="1" noTextEdit="1"/>
              </p:cNvSpPr>
              <p:nvPr/>
            </p:nvSpPr>
            <p:spPr>
              <a:xfrm>
                <a:off x="224255" y="700210"/>
                <a:ext cx="3415474" cy="677558"/>
              </a:xfrm>
              <a:prstGeom prst="rect">
                <a:avLst/>
              </a:prstGeom>
              <a:blipFill>
                <a:blip r:embed="rId4"/>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B0BFD80-F510-72AB-0864-9949566283B0}"/>
              </a:ext>
            </a:extLst>
          </p:cNvPr>
          <p:cNvSpPr txBox="1"/>
          <p:nvPr/>
        </p:nvSpPr>
        <p:spPr>
          <a:xfrm>
            <a:off x="224255" y="5694191"/>
            <a:ext cx="10292080" cy="369332"/>
          </a:xfrm>
          <a:prstGeom prst="rect">
            <a:avLst/>
          </a:prstGeom>
          <a:noFill/>
        </p:spPr>
        <p:txBody>
          <a:bodyPr wrap="square">
            <a:spAutoFit/>
          </a:bodyPr>
          <a:lstStyle/>
          <a:p>
            <a:pPr marL="285750" indent="-285750">
              <a:buFont typeface="Wingdings" panose="05000000000000000000" pitchFamily="2" charset="2"/>
              <a:buChar char="l"/>
            </a:pPr>
            <a:r>
              <a:rPr lang="en-US" altLang="zh-CN" sz="1800" dirty="0">
                <a:effectLst/>
                <a:latin typeface="Times New Roman" panose="02020603050405020304" pitchFamily="18" charset="0"/>
                <a:ea typeface="宋体" panose="02010600030101010101" pitchFamily="2" charset="-122"/>
              </a:rPr>
              <a:t>GOODFELLOW I, BENGIO Y, COURVILLE A. Deep Learning[M].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人民邮电出版社</a:t>
            </a:r>
            <a:r>
              <a:rPr lang="en-US" altLang="zh-CN" sz="1800" dirty="0">
                <a:effectLst/>
                <a:latin typeface="Times New Roman" panose="02020603050405020304" pitchFamily="18" charset="0"/>
                <a:ea typeface="宋体" panose="02010600030101010101" pitchFamily="2" charset="-122"/>
              </a:rPr>
              <a:t>, 2017.</a:t>
            </a:r>
            <a:endParaRPr lang="zh-CN" altLang="en-US" dirty="0"/>
          </a:p>
        </p:txBody>
      </p:sp>
      <p:sp>
        <p:nvSpPr>
          <p:cNvPr id="17" name="文本框 16">
            <a:extLst>
              <a:ext uri="{FF2B5EF4-FFF2-40B4-BE49-F238E27FC236}">
                <a16:creationId xmlns:a16="http://schemas.microsoft.com/office/drawing/2014/main" id="{98191461-8624-272E-1458-6433AB53897D}"/>
              </a:ext>
            </a:extLst>
          </p:cNvPr>
          <p:cNvSpPr txBox="1"/>
          <p:nvPr/>
        </p:nvSpPr>
        <p:spPr>
          <a:xfrm>
            <a:off x="224255" y="2636452"/>
            <a:ext cx="11343456"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在神经网络基于梯度下降的整个学习过程中，依次包括“</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构造准则函数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计算梯度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以梯度反方向为搜索方向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选取搜索步长（学习速率）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计算下降量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更新参数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6</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F4099985-C7FC-9169-73BA-2F5FFBD71F73}"/>
              </a:ext>
            </a:extLst>
          </p:cNvPr>
          <p:cNvSpPr txBox="1"/>
          <p:nvPr/>
        </p:nvSpPr>
        <p:spPr>
          <a:xfrm>
            <a:off x="130365" y="165442"/>
            <a:ext cx="3769605" cy="592213"/>
          </a:xfrm>
          <a:prstGeom prst="rect">
            <a:avLst/>
          </a:prstGeom>
          <a:noFill/>
        </p:spPr>
        <p:txBody>
          <a:bodyPr wrap="square">
            <a:spAutoFit/>
          </a:bodyPr>
          <a:lstStyle/>
          <a:p>
            <a:pPr indent="127000" algn="just">
              <a:lnSpc>
                <a:spcPct val="130000"/>
              </a:lnSpc>
              <a:spcBef>
                <a:spcPts val="600"/>
              </a:spcBef>
              <a:spcAft>
                <a:spcPts val="600"/>
              </a:spcAft>
            </a:pPr>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网络参数更新规则：</a:t>
            </a:r>
            <a:endParaRPr lang="zh-CN" altLang="zh-CN" sz="2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448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EB311DC-C2C0-7B06-174B-3D6562F7B50D}"/>
              </a:ext>
            </a:extLst>
          </p:cNvPr>
          <p:cNvSpPr txBox="1"/>
          <p:nvPr/>
        </p:nvSpPr>
        <p:spPr>
          <a:xfrm>
            <a:off x="281604" y="3517687"/>
            <a:ext cx="7039656" cy="369332"/>
          </a:xfrm>
          <a:prstGeom prst="rect">
            <a:avLst/>
          </a:prstGeom>
          <a:noFill/>
        </p:spPr>
        <p:txBody>
          <a:bodyPr wrap="square">
            <a:spAutoFit/>
          </a:bodyPr>
          <a:lstStyle/>
          <a:p>
            <a:r>
              <a:rPr lang="zh-CN" altLang="en-US" b="1" dirty="0"/>
              <a:t>反向传播</a:t>
            </a:r>
            <a:r>
              <a:rPr lang="en-US" altLang="zh-CN" b="1" dirty="0"/>
              <a:t>(BP)</a:t>
            </a:r>
            <a:r>
              <a:rPr lang="zh-CN" altLang="en-US" b="1" dirty="0"/>
              <a:t>是一种计算链式法则的算法，使用高效的特定运算顺序</a:t>
            </a:r>
          </a:p>
        </p:txBody>
      </p:sp>
      <p:grpSp>
        <p:nvGrpSpPr>
          <p:cNvPr id="23" name="组合 22">
            <a:extLst>
              <a:ext uri="{FF2B5EF4-FFF2-40B4-BE49-F238E27FC236}">
                <a16:creationId xmlns:a16="http://schemas.microsoft.com/office/drawing/2014/main" id="{2D550BCD-9BD2-651B-DDD5-593FEBAF34BC}"/>
              </a:ext>
            </a:extLst>
          </p:cNvPr>
          <p:cNvGrpSpPr/>
          <p:nvPr/>
        </p:nvGrpSpPr>
        <p:grpSpPr>
          <a:xfrm>
            <a:off x="281604" y="1388935"/>
            <a:ext cx="5579372" cy="1848304"/>
            <a:chOff x="2330741" y="974221"/>
            <a:chExt cx="5579372" cy="1848304"/>
          </a:xfrm>
        </p:grpSpPr>
        <p:sp>
          <p:nvSpPr>
            <p:cNvPr id="6" name="文本框 5">
              <a:extLst>
                <a:ext uri="{FF2B5EF4-FFF2-40B4-BE49-F238E27FC236}">
                  <a16:creationId xmlns:a16="http://schemas.microsoft.com/office/drawing/2014/main" id="{B3F1FF59-EBBF-6D6B-DD63-5B2BA6167ACB}"/>
                </a:ext>
              </a:extLst>
            </p:cNvPr>
            <p:cNvSpPr txBox="1"/>
            <p:nvPr/>
          </p:nvSpPr>
          <p:spPr>
            <a:xfrm>
              <a:off x="5082878" y="1158887"/>
              <a:ext cx="811148" cy="461665"/>
            </a:xfrm>
            <a:prstGeom prst="rect">
              <a:avLst/>
            </a:prstGeom>
            <a:noFill/>
          </p:spPr>
          <p:txBody>
            <a:bodyPr wrap="square">
              <a:spAutoFit/>
            </a:bodyPr>
            <a:lstStyle>
              <a:defPPr>
                <a:defRPr lang="zh-CN"/>
              </a:defPPr>
              <a:lvl1pPr>
                <a:defRPr sz="2400" b="1"/>
              </a:lvl1pPr>
            </a:lstStyle>
            <a:p>
              <a:r>
                <a:rPr lang="en-US" altLang="zh-CN" dirty="0"/>
                <a:t>FFT</a:t>
              </a:r>
              <a:endParaRPr lang="zh-CN" altLang="en-US" dirty="0"/>
            </a:p>
          </p:txBody>
        </p:sp>
        <p:sp>
          <p:nvSpPr>
            <p:cNvPr id="10" name="文本框 9">
              <a:extLst>
                <a:ext uri="{FF2B5EF4-FFF2-40B4-BE49-F238E27FC236}">
                  <a16:creationId xmlns:a16="http://schemas.microsoft.com/office/drawing/2014/main" id="{481BF4AA-F984-FD9B-99D5-906D29C221D9}"/>
                </a:ext>
              </a:extLst>
            </p:cNvPr>
            <p:cNvSpPr txBox="1"/>
            <p:nvPr/>
          </p:nvSpPr>
          <p:spPr>
            <a:xfrm>
              <a:off x="2925651" y="1158887"/>
              <a:ext cx="897202" cy="461665"/>
            </a:xfrm>
            <a:prstGeom prst="rect">
              <a:avLst/>
            </a:prstGeom>
            <a:noFill/>
          </p:spPr>
          <p:txBody>
            <a:bodyPr wrap="square">
              <a:spAutoFit/>
            </a:bodyPr>
            <a:lstStyle/>
            <a:p>
              <a:r>
                <a:rPr lang="en-US" altLang="zh-CN" sz="2400" b="1" dirty="0"/>
                <a:t>DFT</a:t>
              </a:r>
              <a:endParaRPr lang="zh-CN" altLang="en-US" sz="2400" b="1" dirty="0"/>
            </a:p>
          </p:txBody>
        </p:sp>
        <p:sp>
          <p:nvSpPr>
            <p:cNvPr id="11" name="文本框 10">
              <a:extLst>
                <a:ext uri="{FF2B5EF4-FFF2-40B4-BE49-F238E27FC236}">
                  <a16:creationId xmlns:a16="http://schemas.microsoft.com/office/drawing/2014/main" id="{2444B6DA-A2F2-831E-BEB8-C335C3299492}"/>
                </a:ext>
              </a:extLst>
            </p:cNvPr>
            <p:cNvSpPr txBox="1"/>
            <p:nvPr/>
          </p:nvSpPr>
          <p:spPr>
            <a:xfrm>
              <a:off x="2330741" y="2360860"/>
              <a:ext cx="1492112" cy="461665"/>
            </a:xfrm>
            <a:prstGeom prst="rect">
              <a:avLst/>
            </a:prstGeom>
            <a:noFill/>
          </p:spPr>
          <p:txBody>
            <a:bodyPr wrap="square">
              <a:spAutoFit/>
            </a:bodyPr>
            <a:lstStyle/>
            <a:p>
              <a:r>
                <a:rPr lang="zh-CN" altLang="en-US" sz="2400" b="1" dirty="0"/>
                <a:t>链式法则</a:t>
              </a:r>
            </a:p>
          </p:txBody>
        </p:sp>
        <p:sp>
          <p:nvSpPr>
            <p:cNvPr id="13" name="文本框 12">
              <a:extLst>
                <a:ext uri="{FF2B5EF4-FFF2-40B4-BE49-F238E27FC236}">
                  <a16:creationId xmlns:a16="http://schemas.microsoft.com/office/drawing/2014/main" id="{35C42CD2-51B5-2C79-030E-63EF0F2B96BC}"/>
                </a:ext>
              </a:extLst>
            </p:cNvPr>
            <p:cNvSpPr txBox="1"/>
            <p:nvPr/>
          </p:nvSpPr>
          <p:spPr>
            <a:xfrm>
              <a:off x="5082878" y="2360860"/>
              <a:ext cx="2827235" cy="461665"/>
            </a:xfrm>
            <a:prstGeom prst="rect">
              <a:avLst/>
            </a:prstGeom>
            <a:noFill/>
          </p:spPr>
          <p:txBody>
            <a:bodyPr wrap="square">
              <a:spAutoFit/>
            </a:bodyPr>
            <a:lstStyle/>
            <a:p>
              <a:r>
                <a:rPr lang="zh-CN" altLang="en-US" sz="2400" b="1" dirty="0"/>
                <a:t>反向传播</a:t>
              </a:r>
              <a:r>
                <a:rPr lang="en-US" altLang="zh-CN" sz="2400" b="1" dirty="0"/>
                <a:t>(BP)</a:t>
              </a:r>
              <a:r>
                <a:rPr lang="zh-CN" altLang="en-US" sz="2400" b="1" dirty="0"/>
                <a:t>算法</a:t>
              </a:r>
            </a:p>
          </p:txBody>
        </p:sp>
        <p:cxnSp>
          <p:nvCxnSpPr>
            <p:cNvPr id="14" name="直接箭头连接符 13">
              <a:extLst>
                <a:ext uri="{FF2B5EF4-FFF2-40B4-BE49-F238E27FC236}">
                  <a16:creationId xmlns:a16="http://schemas.microsoft.com/office/drawing/2014/main" id="{55E949CB-9AB2-263B-2D27-01AEE824B088}"/>
                </a:ext>
              </a:extLst>
            </p:cNvPr>
            <p:cNvCxnSpPr>
              <a:cxnSpLocks/>
              <a:stCxn id="10" idx="3"/>
              <a:endCxn id="6" idx="1"/>
            </p:cNvCxnSpPr>
            <p:nvPr/>
          </p:nvCxnSpPr>
          <p:spPr>
            <a:xfrm>
              <a:off x="3822853" y="1389720"/>
              <a:ext cx="1260025"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9AD4D171-0F73-F461-E088-3CC80B5AF4D2}"/>
                </a:ext>
              </a:extLst>
            </p:cNvPr>
            <p:cNvCxnSpPr>
              <a:cxnSpLocks/>
              <a:stCxn id="11" idx="3"/>
              <a:endCxn id="13" idx="1"/>
            </p:cNvCxnSpPr>
            <p:nvPr/>
          </p:nvCxnSpPr>
          <p:spPr>
            <a:xfrm>
              <a:off x="3822853" y="2591693"/>
              <a:ext cx="1260025"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A203295-33DD-3EA5-78F1-8AF9D5E26CC6}"/>
                </a:ext>
              </a:extLst>
            </p:cNvPr>
            <p:cNvSpPr txBox="1"/>
            <p:nvPr/>
          </p:nvSpPr>
          <p:spPr>
            <a:xfrm>
              <a:off x="3935010" y="2196123"/>
              <a:ext cx="1236643" cy="369332"/>
            </a:xfrm>
            <a:prstGeom prst="rect">
              <a:avLst/>
            </a:prstGeom>
            <a:noFill/>
          </p:spPr>
          <p:txBody>
            <a:bodyPr wrap="square">
              <a:spAutoFit/>
            </a:bodyPr>
            <a:lstStyle/>
            <a:p>
              <a:r>
                <a:rPr lang="zh-CN" altLang="en-US" dirty="0"/>
                <a:t>快速运算</a:t>
              </a:r>
            </a:p>
          </p:txBody>
        </p:sp>
        <p:sp>
          <p:nvSpPr>
            <p:cNvPr id="22" name="文本框 21">
              <a:extLst>
                <a:ext uri="{FF2B5EF4-FFF2-40B4-BE49-F238E27FC236}">
                  <a16:creationId xmlns:a16="http://schemas.microsoft.com/office/drawing/2014/main" id="{B5EE792F-65D2-3399-428E-2939FD5A5D83}"/>
                </a:ext>
              </a:extLst>
            </p:cNvPr>
            <p:cNvSpPr txBox="1"/>
            <p:nvPr/>
          </p:nvSpPr>
          <p:spPr>
            <a:xfrm>
              <a:off x="3936388" y="974221"/>
              <a:ext cx="1236643" cy="369332"/>
            </a:xfrm>
            <a:prstGeom prst="rect">
              <a:avLst/>
            </a:prstGeom>
            <a:noFill/>
          </p:spPr>
          <p:txBody>
            <a:bodyPr wrap="square">
              <a:spAutoFit/>
            </a:bodyPr>
            <a:lstStyle/>
            <a:p>
              <a:r>
                <a:rPr lang="zh-CN" altLang="en-US" dirty="0"/>
                <a:t>快速运算</a:t>
              </a:r>
            </a:p>
          </p:txBody>
        </p:sp>
      </p:grpSp>
      <p:sp>
        <p:nvSpPr>
          <p:cNvPr id="25" name="文本框 24">
            <a:extLst>
              <a:ext uri="{FF2B5EF4-FFF2-40B4-BE49-F238E27FC236}">
                <a16:creationId xmlns:a16="http://schemas.microsoft.com/office/drawing/2014/main" id="{CA8B2857-75F5-FEBA-FA4C-BABFBAADBAE7}"/>
              </a:ext>
            </a:extLst>
          </p:cNvPr>
          <p:cNvSpPr txBox="1"/>
          <p:nvPr/>
        </p:nvSpPr>
        <p:spPr>
          <a:xfrm>
            <a:off x="281604" y="4447915"/>
            <a:ext cx="11374242" cy="1846659"/>
          </a:xfrm>
          <a:prstGeom prst="rect">
            <a:avLst/>
          </a:prstGeom>
          <a:noFill/>
        </p:spPr>
        <p:txBody>
          <a:bodyPr wrap="square">
            <a:spAutoFit/>
          </a:bodyPr>
          <a:lstStyle/>
          <a:p>
            <a:r>
              <a:rPr lang="zh-CN" altLang="en-US" dirty="0"/>
              <a:t>卷积运算、相关运算、滤波、谱估计等都可以通过</a:t>
            </a:r>
            <a:r>
              <a:rPr lang="en-US" altLang="zh-CN" dirty="0"/>
              <a:t>DFT</a:t>
            </a:r>
            <a:r>
              <a:rPr lang="zh-CN" altLang="en-US" dirty="0"/>
              <a:t>实现</a:t>
            </a:r>
            <a:endParaRPr lang="en-US" altLang="zh-CN" dirty="0"/>
          </a:p>
          <a:p>
            <a:r>
              <a:rPr lang="en-US" altLang="zh-CN" dirty="0"/>
              <a:t>FFT</a:t>
            </a:r>
            <a:r>
              <a:rPr lang="zh-CN" altLang="en-US" dirty="0"/>
              <a:t>是</a:t>
            </a:r>
            <a:r>
              <a:rPr lang="en-US" altLang="zh-CN" dirty="0"/>
              <a:t>DFT</a:t>
            </a:r>
            <a:r>
              <a:rPr lang="zh-CN" altLang="en-US" dirty="0"/>
              <a:t>的快速算法，减小了</a:t>
            </a:r>
            <a:r>
              <a:rPr lang="en-US" altLang="zh-CN" dirty="0"/>
              <a:t>DFT</a:t>
            </a:r>
            <a:r>
              <a:rPr lang="zh-CN" altLang="en-US" dirty="0"/>
              <a:t>的计算量</a:t>
            </a:r>
            <a:endParaRPr lang="en-US" altLang="zh-CN" dirty="0"/>
          </a:p>
          <a:p>
            <a:endParaRPr lang="en-US" altLang="zh-CN" dirty="0"/>
          </a:p>
          <a:p>
            <a:r>
              <a:rPr lang="zh-CN" altLang="en-US" dirty="0"/>
              <a:t>网络隐藏层较多时，按照链式法则逐个计算误差对连接权值的偏导数非常繁琐，</a:t>
            </a:r>
            <a:r>
              <a:rPr lang="zh-CN" altLang="en-US" sz="2000" b="1" u="sng" dirty="0"/>
              <a:t>通过引入局部梯度这一概念，发现了链式法则应用于网络结构时的计算规律性此即为</a:t>
            </a:r>
            <a:r>
              <a:rPr lang="en-US" altLang="zh-CN" sz="2000" b="1" u="sng" dirty="0"/>
              <a:t>BP</a:t>
            </a:r>
            <a:r>
              <a:rPr lang="zh-CN" altLang="en-US" sz="2000" b="1" u="sng" dirty="0"/>
              <a:t>算法，即</a:t>
            </a:r>
            <a:r>
              <a:rPr lang="en-US" altLang="zh-CN" sz="2000" b="1" u="sng" dirty="0"/>
              <a:t>BP</a:t>
            </a:r>
            <a:r>
              <a:rPr lang="zh-CN" altLang="en-US" sz="2000" b="1" u="sng" dirty="0"/>
              <a:t>算法是链式法则在网络结构中的具体的、快速的、简便的计算方式</a:t>
            </a:r>
            <a:endParaRPr lang="zh-CN" altLang="en-US" b="1" u="sng" dirty="0"/>
          </a:p>
        </p:txBody>
      </p:sp>
      <p:sp>
        <p:nvSpPr>
          <p:cNvPr id="27" name="文本框 26">
            <a:extLst>
              <a:ext uri="{FF2B5EF4-FFF2-40B4-BE49-F238E27FC236}">
                <a16:creationId xmlns:a16="http://schemas.microsoft.com/office/drawing/2014/main" id="{4FAA34BE-579B-F1E9-5AFE-2E9CBE04EB6C}"/>
              </a:ext>
            </a:extLst>
          </p:cNvPr>
          <p:cNvSpPr txBox="1"/>
          <p:nvPr/>
        </p:nvSpPr>
        <p:spPr>
          <a:xfrm>
            <a:off x="191397" y="82191"/>
            <a:ext cx="6495836" cy="584775"/>
          </a:xfrm>
          <a:prstGeom prst="rect">
            <a:avLst/>
          </a:prstGeom>
          <a:noFill/>
        </p:spPr>
        <p:txBody>
          <a:bodyPr wrap="square">
            <a:spAutoFit/>
          </a:bodyPr>
          <a:lstStyle/>
          <a:p>
            <a:r>
              <a:rPr lang="zh-CN" altLang="en-US" sz="3200" b="1" dirty="0"/>
              <a:t>链式法则的快速计算方法：</a:t>
            </a:r>
            <a:r>
              <a:rPr lang="en-US" altLang="zh-CN" sz="3200" b="1" dirty="0"/>
              <a:t>BP</a:t>
            </a:r>
            <a:r>
              <a:rPr lang="zh-CN" altLang="en-US" sz="3200" b="1" dirty="0"/>
              <a:t>算法</a:t>
            </a:r>
            <a:endParaRPr lang="zh-CN" altLang="en-US" sz="3200" dirty="0"/>
          </a:p>
        </p:txBody>
      </p:sp>
    </p:spTree>
    <p:extLst>
      <p:ext uri="{BB962C8B-B14F-4D97-AF65-F5344CB8AC3E}">
        <p14:creationId xmlns:p14="http://schemas.microsoft.com/office/powerpoint/2010/main" val="1624255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621DCC58-254B-C79B-3369-821F8B854B0C}"/>
              </a:ext>
            </a:extLst>
          </p:cNvPr>
          <p:cNvSpPr txBox="1"/>
          <p:nvPr/>
        </p:nvSpPr>
        <p:spPr>
          <a:xfrm>
            <a:off x="483855" y="585880"/>
            <a:ext cx="1581151"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a:t>
            </a:r>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算法</a:t>
            </a:r>
            <a:endParaRPr lang="zh-CN" altLang="en-US" dirty="0"/>
          </a:p>
        </p:txBody>
      </p:sp>
      <p:grpSp>
        <p:nvGrpSpPr>
          <p:cNvPr id="35" name="组合 34">
            <a:extLst>
              <a:ext uri="{FF2B5EF4-FFF2-40B4-BE49-F238E27FC236}">
                <a16:creationId xmlns:a16="http://schemas.microsoft.com/office/drawing/2014/main" id="{A7473F34-7D23-9FAA-2803-423838FEEAAB}"/>
              </a:ext>
            </a:extLst>
          </p:cNvPr>
          <p:cNvGrpSpPr/>
          <p:nvPr/>
        </p:nvGrpSpPr>
        <p:grpSpPr>
          <a:xfrm>
            <a:off x="366329" y="1934654"/>
            <a:ext cx="3924609" cy="4238589"/>
            <a:chOff x="366329" y="1934654"/>
            <a:chExt cx="3924609" cy="4238589"/>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65E6E5-E898-B19F-FD2E-40C28D7E451C}"/>
                    </a:ext>
                  </a:extLst>
                </p:cNvPr>
                <p:cNvSpPr txBox="1"/>
                <p:nvPr/>
              </p:nvSpPr>
              <p:spPr>
                <a:xfrm>
                  <a:off x="366329" y="1934654"/>
                  <a:ext cx="3470707" cy="439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7" name="文本框 6">
                  <a:extLst>
                    <a:ext uri="{FF2B5EF4-FFF2-40B4-BE49-F238E27FC236}">
                      <a16:creationId xmlns:a16="http://schemas.microsoft.com/office/drawing/2014/main" id="{D665E6E5-E898-B19F-FD2E-40C28D7E451C}"/>
                    </a:ext>
                  </a:extLst>
                </p:cNvPr>
                <p:cNvSpPr txBox="1">
                  <a:spLocks noRot="1" noChangeAspect="1" noMove="1" noResize="1" noEditPoints="1" noAdjustHandles="1" noChangeArrowheads="1" noChangeShapeType="1" noTextEdit="1"/>
                </p:cNvSpPr>
                <p:nvPr/>
              </p:nvSpPr>
              <p:spPr>
                <a:xfrm>
                  <a:off x="366329" y="1934654"/>
                  <a:ext cx="3470707" cy="4398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EC2240B-562D-FBFA-F250-6F3D21CB66BA}"/>
                    </a:ext>
                  </a:extLst>
                </p:cNvPr>
                <p:cNvSpPr txBox="1"/>
                <p:nvPr/>
              </p:nvSpPr>
              <p:spPr>
                <a:xfrm>
                  <a:off x="417129" y="5674965"/>
                  <a:ext cx="3797933"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m:oMathPara>
                  </a14:m>
                  <a:endParaRPr lang="zh-CN" altLang="en-US" dirty="0"/>
                </a:p>
              </p:txBody>
            </p:sp>
          </mc:Choice>
          <mc:Fallback xmlns="">
            <p:sp>
              <p:nvSpPr>
                <p:cNvPr id="15" name="文本框 14">
                  <a:extLst>
                    <a:ext uri="{FF2B5EF4-FFF2-40B4-BE49-F238E27FC236}">
                      <a16:creationId xmlns:a16="http://schemas.microsoft.com/office/drawing/2014/main" id="{8EC2240B-562D-FBFA-F250-6F3D21CB66BA}"/>
                    </a:ext>
                  </a:extLst>
                </p:cNvPr>
                <p:cNvSpPr txBox="1">
                  <a:spLocks noRot="1" noChangeAspect="1" noMove="1" noResize="1" noEditPoints="1" noAdjustHandles="1" noChangeArrowheads="1" noChangeShapeType="1" noTextEdit="1"/>
                </p:cNvSpPr>
                <p:nvPr/>
              </p:nvSpPr>
              <p:spPr>
                <a:xfrm>
                  <a:off x="417129" y="5674965"/>
                  <a:ext cx="3797933" cy="498278"/>
                </a:xfrm>
                <a:prstGeom prst="rect">
                  <a:avLst/>
                </a:prstGeom>
                <a:blipFill>
                  <a:blip r:embed="rId4"/>
                  <a:stretch>
                    <a:fillRect/>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A93026ED-91D2-28FD-6549-923877030B0D}"/>
                </a:ext>
              </a:extLst>
            </p:cNvPr>
            <p:cNvGrpSpPr/>
            <p:nvPr/>
          </p:nvGrpSpPr>
          <p:grpSpPr>
            <a:xfrm>
              <a:off x="493005" y="2645229"/>
              <a:ext cx="3797933" cy="2786742"/>
              <a:chOff x="493005" y="2645229"/>
              <a:chExt cx="3797933" cy="2786742"/>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F5A8D1-834B-2DB1-1C77-851EBFD3ED5E}"/>
                      </a:ext>
                    </a:extLst>
                  </p:cNvPr>
                  <p:cNvSpPr txBox="1"/>
                  <p:nvPr/>
                </p:nvSpPr>
                <p:spPr>
                  <a:xfrm>
                    <a:off x="493005" y="2800258"/>
                    <a:ext cx="1572001"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9" name="文本框 8">
                    <a:extLst>
                      <a:ext uri="{FF2B5EF4-FFF2-40B4-BE49-F238E27FC236}">
                        <a16:creationId xmlns:a16="http://schemas.microsoft.com/office/drawing/2014/main" id="{F8F5A8D1-834B-2DB1-1C77-851EBFD3ED5E}"/>
                      </a:ext>
                    </a:extLst>
                  </p:cNvPr>
                  <p:cNvSpPr txBox="1">
                    <a:spLocks noRot="1" noChangeAspect="1" noMove="1" noResize="1" noEditPoints="1" noAdjustHandles="1" noChangeArrowheads="1" noChangeShapeType="1" noTextEdit="1"/>
                  </p:cNvSpPr>
                  <p:nvPr/>
                </p:nvSpPr>
                <p:spPr>
                  <a:xfrm>
                    <a:off x="493005" y="2800258"/>
                    <a:ext cx="1572001" cy="7587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D1A3B3D-4509-FB77-9517-CDB06B567803}"/>
                      </a:ext>
                    </a:extLst>
                  </p:cNvPr>
                  <p:cNvSpPr txBox="1"/>
                  <p:nvPr/>
                </p:nvSpPr>
                <p:spPr>
                  <a:xfrm>
                    <a:off x="493005" y="3970603"/>
                    <a:ext cx="3797933"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1" name="文本框 10">
                    <a:extLst>
                      <a:ext uri="{FF2B5EF4-FFF2-40B4-BE49-F238E27FC236}">
                        <a16:creationId xmlns:a16="http://schemas.microsoft.com/office/drawing/2014/main" id="{0D1A3B3D-4509-FB77-9517-CDB06B567803}"/>
                      </a:ext>
                    </a:extLst>
                  </p:cNvPr>
                  <p:cNvSpPr txBox="1">
                    <a:spLocks noRot="1" noChangeAspect="1" noMove="1" noResize="1" noEditPoints="1" noAdjustHandles="1" noChangeArrowheads="1" noChangeShapeType="1" noTextEdit="1"/>
                  </p:cNvSpPr>
                  <p:nvPr/>
                </p:nvSpPr>
                <p:spPr>
                  <a:xfrm>
                    <a:off x="493005" y="3970603"/>
                    <a:ext cx="3797933" cy="4405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338FB70-15C1-78CA-0473-A75F86FAB4C0}"/>
                      </a:ext>
                    </a:extLst>
                  </p:cNvPr>
                  <p:cNvSpPr txBox="1"/>
                  <p:nvPr/>
                </p:nvSpPr>
                <p:spPr>
                  <a:xfrm>
                    <a:off x="493005" y="4822784"/>
                    <a:ext cx="3654452"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微软雅黑" panose="020B0503020204020204" pitchFamily="34" charset="-122"/>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微软雅黑" panose="020B0503020204020204" pitchFamily="34" charset="-122"/>
                                  <a:cs typeface="微软雅黑" panose="020B0503020204020204" pitchFamily="34" charset="-122"/>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sz="2000" dirty="0"/>
                  </a:p>
                </p:txBody>
              </p:sp>
            </mc:Choice>
            <mc:Fallback xmlns="">
              <p:sp>
                <p:nvSpPr>
                  <p:cNvPr id="13" name="文本框 12">
                    <a:extLst>
                      <a:ext uri="{FF2B5EF4-FFF2-40B4-BE49-F238E27FC236}">
                        <a16:creationId xmlns:a16="http://schemas.microsoft.com/office/drawing/2014/main" id="{4338FB70-15C1-78CA-0473-A75F86FAB4C0}"/>
                      </a:ext>
                    </a:extLst>
                  </p:cNvPr>
                  <p:cNvSpPr txBox="1">
                    <a:spLocks noRot="1" noChangeAspect="1" noMove="1" noResize="1" noEditPoints="1" noAdjustHandles="1" noChangeArrowheads="1" noChangeShapeType="1" noTextEdit="1"/>
                  </p:cNvSpPr>
                  <p:nvPr/>
                </p:nvSpPr>
                <p:spPr>
                  <a:xfrm>
                    <a:off x="493005" y="4822784"/>
                    <a:ext cx="3654452" cy="440570"/>
                  </a:xfrm>
                  <a:prstGeom prst="rect">
                    <a:avLst/>
                  </a:prstGeom>
                  <a:blipFill>
                    <a:blip r:embed="rId7"/>
                    <a:stretch>
                      <a:fillRect b="-2778"/>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7695B8EE-72C6-0CC9-147B-6C860AF1668A}"/>
                  </a:ext>
                </a:extLst>
              </p:cNvPr>
              <p:cNvSpPr/>
              <p:nvPr/>
            </p:nvSpPr>
            <p:spPr>
              <a:xfrm>
                <a:off x="493005" y="2645229"/>
                <a:ext cx="3646183" cy="2786742"/>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0B59FEB4-17FA-1DF8-2643-40F88AB99237}"/>
                  </a:ext>
                </a:extLst>
              </p:cNvPr>
              <p:cNvSpPr/>
              <p:nvPr/>
            </p:nvSpPr>
            <p:spPr>
              <a:xfrm>
                <a:off x="675196" y="2951667"/>
                <a:ext cx="424261" cy="4559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7" name="文本框 36">
            <a:extLst>
              <a:ext uri="{FF2B5EF4-FFF2-40B4-BE49-F238E27FC236}">
                <a16:creationId xmlns:a16="http://schemas.microsoft.com/office/drawing/2014/main" id="{51BAA9A8-0784-4FEC-D032-547C590DEFB9}"/>
              </a:ext>
            </a:extLst>
          </p:cNvPr>
          <p:cNvSpPr txBox="1"/>
          <p:nvPr/>
        </p:nvSpPr>
        <p:spPr>
          <a:xfrm>
            <a:off x="483855" y="1241363"/>
            <a:ext cx="1741426" cy="369332"/>
          </a:xfrm>
          <a:prstGeom prst="rect">
            <a:avLst/>
          </a:prstGeom>
          <a:noFill/>
        </p:spPr>
        <p:txBody>
          <a:bodyPr wrap="square">
            <a:spAutoFit/>
          </a:bodyPr>
          <a:lstStyle/>
          <a:p>
            <a:r>
              <a:rPr lang="zh-CN" altLang="en-US" dirty="0"/>
              <a:t>引入“局部梯度”</a:t>
            </a:r>
          </a:p>
        </p:txBody>
      </p:sp>
      <p:sp>
        <p:nvSpPr>
          <p:cNvPr id="39" name="文本框 38">
            <a:extLst>
              <a:ext uri="{FF2B5EF4-FFF2-40B4-BE49-F238E27FC236}">
                <a16:creationId xmlns:a16="http://schemas.microsoft.com/office/drawing/2014/main" id="{7BCA582E-5387-176F-0101-5E49A540BC76}"/>
              </a:ext>
            </a:extLst>
          </p:cNvPr>
          <p:cNvSpPr txBox="1"/>
          <p:nvPr/>
        </p:nvSpPr>
        <p:spPr>
          <a:xfrm>
            <a:off x="4147457" y="3896267"/>
            <a:ext cx="6329680" cy="811889"/>
          </a:xfrm>
          <a:prstGeom prst="rect">
            <a:avLst/>
          </a:prstGeom>
          <a:noFill/>
        </p:spPr>
        <p:txBody>
          <a:bodyPr wrap="square">
            <a:spAutoFit/>
          </a:bodyPr>
          <a:lstStyle/>
          <a:p>
            <a:pPr>
              <a:lnSpc>
                <a:spcPct val="50000"/>
              </a:lnSpc>
            </a:pPr>
            <a:r>
              <a:rPr lang="zh-CN" altLang="en-US" dirty="0"/>
              <a:t>递归计算局部梯度，</a:t>
            </a:r>
            <a:endParaRPr lang="en-US" altLang="zh-CN" dirty="0"/>
          </a:p>
          <a:p>
            <a:pPr>
              <a:lnSpc>
                <a:spcPct val="50000"/>
              </a:lnSpc>
            </a:pPr>
            <a:endParaRPr lang="en-US" altLang="zh-CN" dirty="0"/>
          </a:p>
          <a:p>
            <a:pPr>
              <a:lnSpc>
                <a:spcPct val="50000"/>
              </a:lnSpc>
            </a:pPr>
            <a:r>
              <a:rPr lang="zh-CN" altLang="en-US" dirty="0"/>
              <a:t>从最靠近输出层的隐藏层开始（该部分相当于单隐层结构），</a:t>
            </a:r>
            <a:endParaRPr lang="en-US" altLang="zh-CN" dirty="0"/>
          </a:p>
          <a:p>
            <a:pPr>
              <a:lnSpc>
                <a:spcPct val="50000"/>
              </a:lnSpc>
            </a:pPr>
            <a:endParaRPr lang="en-US" altLang="zh-CN" dirty="0"/>
          </a:p>
          <a:p>
            <a:pPr>
              <a:lnSpc>
                <a:spcPct val="50000"/>
              </a:lnSpc>
            </a:pPr>
            <a:r>
              <a:rPr lang="zh-CN" altLang="en-US" dirty="0"/>
              <a:t>由远及近朝输入层方向逐层计算各隐藏层的局部梯度</a:t>
            </a:r>
          </a:p>
        </p:txBody>
      </p:sp>
      <p:cxnSp>
        <p:nvCxnSpPr>
          <p:cNvPr id="41" name="直接连接符 40">
            <a:extLst>
              <a:ext uri="{FF2B5EF4-FFF2-40B4-BE49-F238E27FC236}">
                <a16:creationId xmlns:a16="http://schemas.microsoft.com/office/drawing/2014/main" id="{9EB05C16-6BC6-C495-3C7A-06873D01DF3A}"/>
              </a:ext>
            </a:extLst>
          </p:cNvPr>
          <p:cNvCxnSpPr>
            <a:cxnSpLocks/>
          </p:cNvCxnSpPr>
          <p:nvPr/>
        </p:nvCxnSpPr>
        <p:spPr>
          <a:xfrm>
            <a:off x="644775" y="4441653"/>
            <a:ext cx="341313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18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a:extLst>
              <a:ext uri="{FF2B5EF4-FFF2-40B4-BE49-F238E27FC236}">
                <a16:creationId xmlns:a16="http://schemas.microsoft.com/office/drawing/2014/main" id="{6AF9810A-6B09-96B6-B491-A3C819E19D56}"/>
              </a:ext>
            </a:extLst>
          </p:cNvPr>
          <p:cNvGrpSpPr/>
          <p:nvPr/>
        </p:nvGrpSpPr>
        <p:grpSpPr>
          <a:xfrm>
            <a:off x="80725" y="863002"/>
            <a:ext cx="7323039" cy="5536243"/>
            <a:chOff x="1603458" y="505172"/>
            <a:chExt cx="7323039" cy="5536243"/>
          </a:xfrm>
        </p:grpSpPr>
        <p:grpSp>
          <p:nvGrpSpPr>
            <p:cNvPr id="151" name="组合 150">
              <a:extLst>
                <a:ext uri="{FF2B5EF4-FFF2-40B4-BE49-F238E27FC236}">
                  <a16:creationId xmlns:a16="http://schemas.microsoft.com/office/drawing/2014/main" id="{E6D7CA92-8EC7-076E-100C-5AFBA7225D08}"/>
                </a:ext>
              </a:extLst>
            </p:cNvPr>
            <p:cNvGrpSpPr/>
            <p:nvPr/>
          </p:nvGrpSpPr>
          <p:grpSpPr>
            <a:xfrm>
              <a:off x="1603458" y="505172"/>
              <a:ext cx="7323039" cy="4604461"/>
              <a:chOff x="3124033" y="597639"/>
              <a:chExt cx="7323039" cy="4604461"/>
            </a:xfrm>
          </p:grpSpPr>
          <p:cxnSp>
            <p:nvCxnSpPr>
              <p:cNvPr id="13" name="直接箭头连接符 12">
                <a:extLst>
                  <a:ext uri="{FF2B5EF4-FFF2-40B4-BE49-F238E27FC236}">
                    <a16:creationId xmlns:a16="http://schemas.microsoft.com/office/drawing/2014/main" id="{CDDCAA54-72AE-DFFC-DB1E-D274F00B153C}"/>
                  </a:ext>
                </a:extLst>
              </p:cNvPr>
              <p:cNvCxnSpPr>
                <a:cxnSpLocks/>
                <a:stCxn id="54" idx="3"/>
                <a:endCxn id="71" idx="1"/>
              </p:cNvCxnSpPr>
              <p:nvPr/>
            </p:nvCxnSpPr>
            <p:spPr>
              <a:xfrm flipV="1">
                <a:off x="4436810" y="3193724"/>
                <a:ext cx="2043203" cy="942882"/>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CBCC523-4DBC-753D-70FA-DBEC6D7C609A}"/>
                  </a:ext>
                </a:extLst>
              </p:cNvPr>
              <p:cNvCxnSpPr>
                <a:cxnSpLocks/>
                <a:stCxn id="61" idx="6"/>
                <a:endCxn id="70" idx="2"/>
              </p:cNvCxnSpPr>
              <p:nvPr/>
            </p:nvCxnSpPr>
            <p:spPr>
              <a:xfrm>
                <a:off x="4457706" y="990514"/>
                <a:ext cx="2004399" cy="2201382"/>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7C65B0D-FF0E-4D29-7CC4-3988B8B2B780}"/>
                  </a:ext>
                </a:extLst>
              </p:cNvPr>
              <p:cNvCxnSpPr>
                <a:cxnSpLocks/>
                <a:stCxn id="57" idx="6"/>
                <a:endCxn id="70" idx="2"/>
              </p:cNvCxnSpPr>
              <p:nvPr/>
            </p:nvCxnSpPr>
            <p:spPr>
              <a:xfrm flipV="1">
                <a:off x="4479603" y="3191896"/>
                <a:ext cx="1982502" cy="169802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30900B85-6B13-20C8-15AF-ABCA553BBD6C}"/>
                  </a:ext>
                </a:extLst>
              </p:cNvPr>
              <p:cNvGrpSpPr/>
              <p:nvPr/>
            </p:nvGrpSpPr>
            <p:grpSpPr>
              <a:xfrm>
                <a:off x="3818170" y="678330"/>
                <a:ext cx="661433" cy="4523770"/>
                <a:chOff x="2772818" y="202343"/>
                <a:chExt cx="661433" cy="4523770"/>
              </a:xfrm>
            </p:grpSpPr>
            <p:grpSp>
              <p:nvGrpSpPr>
                <p:cNvPr id="47" name="组合 46">
                  <a:extLst>
                    <a:ext uri="{FF2B5EF4-FFF2-40B4-BE49-F238E27FC236}">
                      <a16:creationId xmlns:a16="http://schemas.microsoft.com/office/drawing/2014/main" id="{FF36BD0D-EC08-4696-1A83-AB6F9A06B6D2}"/>
                    </a:ext>
                  </a:extLst>
                </p:cNvPr>
                <p:cNvGrpSpPr/>
                <p:nvPr/>
              </p:nvGrpSpPr>
              <p:grpSpPr>
                <a:xfrm>
                  <a:off x="2797829" y="202343"/>
                  <a:ext cx="614525" cy="624367"/>
                  <a:chOff x="2797829" y="202343"/>
                  <a:chExt cx="614525" cy="624367"/>
                </a:xfrm>
              </p:grpSpPr>
              <p:sp>
                <p:nvSpPr>
                  <p:cNvPr id="61" name="椭圆 60">
                    <a:extLst>
                      <a:ext uri="{FF2B5EF4-FFF2-40B4-BE49-F238E27FC236}">
                        <a16:creationId xmlns:a16="http://schemas.microsoft.com/office/drawing/2014/main" id="{EDC5745F-B28C-B5B5-C186-B62351999387}"/>
                      </a:ext>
                    </a:extLst>
                  </p:cNvPr>
                  <p:cNvSpPr/>
                  <p:nvPr/>
                </p:nvSpPr>
                <p:spPr>
                  <a:xfrm>
                    <a:off x="2797829" y="202343"/>
                    <a:ext cx="614525" cy="62436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30B7738-18F3-5F27-86A5-77F881E631ED}"/>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62" name="文本框 61">
                        <a:extLst>
                          <a:ext uri="{FF2B5EF4-FFF2-40B4-BE49-F238E27FC236}">
                            <a16:creationId xmlns:a16="http://schemas.microsoft.com/office/drawing/2014/main" id="{330B7738-18F3-5F27-86A5-77F881E631ED}"/>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2"/>
                        <a:stretch>
                          <a:fillRect/>
                        </a:stretch>
                      </a:blipFill>
                    </p:spPr>
                    <p:txBody>
                      <a:bodyPr/>
                      <a:lstStyle/>
                      <a:p>
                        <a:r>
                          <a:rPr lang="zh-CN" altLang="en-US">
                            <a:noFill/>
                          </a:rPr>
                          <a:t> </a:t>
                        </a:r>
                      </a:p>
                    </p:txBody>
                  </p:sp>
                </mc:Fallback>
              </mc:AlternateContent>
            </p:grpSp>
            <p:grpSp>
              <p:nvGrpSpPr>
                <p:cNvPr id="48" name="组合 47">
                  <a:extLst>
                    <a:ext uri="{FF2B5EF4-FFF2-40B4-BE49-F238E27FC236}">
                      <a16:creationId xmlns:a16="http://schemas.microsoft.com/office/drawing/2014/main" id="{E3B6069E-1D28-7793-7971-AF56B93E74C3}"/>
                    </a:ext>
                  </a:extLst>
                </p:cNvPr>
                <p:cNvGrpSpPr/>
                <p:nvPr/>
              </p:nvGrpSpPr>
              <p:grpSpPr>
                <a:xfrm>
                  <a:off x="2797827" y="1833892"/>
                  <a:ext cx="618640" cy="641445"/>
                  <a:chOff x="2797827" y="1833892"/>
                  <a:chExt cx="618640" cy="641445"/>
                </a:xfrm>
              </p:grpSpPr>
              <p:sp>
                <p:nvSpPr>
                  <p:cNvPr id="59" name="椭圆 58">
                    <a:extLst>
                      <a:ext uri="{FF2B5EF4-FFF2-40B4-BE49-F238E27FC236}">
                        <a16:creationId xmlns:a16="http://schemas.microsoft.com/office/drawing/2014/main" id="{F777FEA2-0221-D923-5A92-57B1E7B42B86}"/>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91B68A-0EDC-4996-F419-E7948DAF6FF6}"/>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60" name="文本框 59">
                        <a:extLst>
                          <a:ext uri="{FF2B5EF4-FFF2-40B4-BE49-F238E27FC236}">
                            <a16:creationId xmlns:a16="http://schemas.microsoft.com/office/drawing/2014/main" id="{A491B68A-0EDC-4996-F419-E7948DAF6FF6}"/>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3"/>
                        <a:stretch>
                          <a:fillRect/>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DEBB95F0-9AEA-8A5D-CF33-12EB29D95795}"/>
                    </a:ext>
                  </a:extLst>
                </p:cNvPr>
                <p:cNvGrpSpPr/>
                <p:nvPr/>
              </p:nvGrpSpPr>
              <p:grpSpPr>
                <a:xfrm>
                  <a:off x="2819725" y="4101745"/>
                  <a:ext cx="614526" cy="624368"/>
                  <a:chOff x="2819725" y="4101745"/>
                  <a:chExt cx="614526" cy="624368"/>
                </a:xfrm>
              </p:grpSpPr>
              <p:sp>
                <p:nvSpPr>
                  <p:cNvPr id="57" name="椭圆 56">
                    <a:extLst>
                      <a:ext uri="{FF2B5EF4-FFF2-40B4-BE49-F238E27FC236}">
                        <a16:creationId xmlns:a16="http://schemas.microsoft.com/office/drawing/2014/main" id="{38DD9A40-AC5E-3DDF-8075-3964759871E8}"/>
                      </a:ext>
                    </a:extLst>
                  </p:cNvPr>
                  <p:cNvSpPr/>
                  <p:nvPr/>
                </p:nvSpPr>
                <p:spPr>
                  <a:xfrm>
                    <a:off x="2819725" y="4101745"/>
                    <a:ext cx="614526" cy="62436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FA67B12-3942-4403-9181-4A42EC744028}"/>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8" name="文本框 57">
                        <a:extLst>
                          <a:ext uri="{FF2B5EF4-FFF2-40B4-BE49-F238E27FC236}">
                            <a16:creationId xmlns:a16="http://schemas.microsoft.com/office/drawing/2014/main" id="{0FA67B12-3942-4403-9181-4A42EC744028}"/>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4"/>
                        <a:stretch>
                          <a:fillRect r="-68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26CB859-F720-E655-B4FB-4C52CB735D8A}"/>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49">
                      <a:extLst>
                        <a:ext uri="{FF2B5EF4-FFF2-40B4-BE49-F238E27FC236}">
                          <a16:creationId xmlns:a16="http://schemas.microsoft.com/office/drawing/2014/main" id="{626CB859-F720-E655-B4FB-4C52CB735D8A}"/>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5"/>
                      <a:stretch>
                        <a:fillRect/>
                      </a:stretch>
                    </a:blipFill>
                  </p:spPr>
                  <p:txBody>
                    <a:bodyPr/>
                    <a:lstStyle/>
                    <a:p>
                      <a:r>
                        <a:rPr lang="zh-CN" altLang="en-US">
                          <a:noFill/>
                        </a:rPr>
                        <a:t> </a:t>
                      </a:r>
                    </a:p>
                  </p:txBody>
                </p:sp>
              </mc:Fallback>
            </mc:AlternateContent>
            <p:grpSp>
              <p:nvGrpSpPr>
                <p:cNvPr id="51" name="组合 50">
                  <a:extLst>
                    <a:ext uri="{FF2B5EF4-FFF2-40B4-BE49-F238E27FC236}">
                      <a16:creationId xmlns:a16="http://schemas.microsoft.com/office/drawing/2014/main" id="{F6964BFC-4D6C-2EFB-208C-691DE3C840DC}"/>
                    </a:ext>
                  </a:extLst>
                </p:cNvPr>
                <p:cNvGrpSpPr/>
                <p:nvPr/>
              </p:nvGrpSpPr>
              <p:grpSpPr>
                <a:xfrm>
                  <a:off x="2779920" y="998468"/>
                  <a:ext cx="618640" cy="641445"/>
                  <a:chOff x="2797827" y="1833892"/>
                  <a:chExt cx="618640" cy="641445"/>
                </a:xfrm>
              </p:grpSpPr>
              <p:sp>
                <p:nvSpPr>
                  <p:cNvPr id="55" name="椭圆 54">
                    <a:extLst>
                      <a:ext uri="{FF2B5EF4-FFF2-40B4-BE49-F238E27FC236}">
                        <a16:creationId xmlns:a16="http://schemas.microsoft.com/office/drawing/2014/main" id="{26AB240E-1DD8-35AD-C45D-184172CF0D9D}"/>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B607044-0897-FE10-49BE-CA377DB36250}"/>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BB607044-0897-FE10-49BE-CA377DB36250}"/>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52" name="组合 51">
                  <a:extLst>
                    <a:ext uri="{FF2B5EF4-FFF2-40B4-BE49-F238E27FC236}">
                      <a16:creationId xmlns:a16="http://schemas.microsoft.com/office/drawing/2014/main" id="{0AEE0446-E3EB-ABFB-A98A-8BCBF9943316}"/>
                    </a:ext>
                  </a:extLst>
                </p:cNvPr>
                <p:cNvGrpSpPr/>
                <p:nvPr/>
              </p:nvGrpSpPr>
              <p:grpSpPr>
                <a:xfrm>
                  <a:off x="2772818" y="3332117"/>
                  <a:ext cx="618640" cy="641445"/>
                  <a:chOff x="2797827" y="1833892"/>
                  <a:chExt cx="618640" cy="641445"/>
                </a:xfrm>
              </p:grpSpPr>
              <p:sp>
                <p:nvSpPr>
                  <p:cNvPr id="53" name="椭圆 52">
                    <a:extLst>
                      <a:ext uri="{FF2B5EF4-FFF2-40B4-BE49-F238E27FC236}">
                        <a16:creationId xmlns:a16="http://schemas.microsoft.com/office/drawing/2014/main" id="{16C9DC51-61EA-FA8F-3CF0-B202D7529D95}"/>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5AF8B4F-EEA4-AC82-3639-2C5850E41381}"/>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54" name="文本框 53">
                        <a:extLst>
                          <a:ext uri="{FF2B5EF4-FFF2-40B4-BE49-F238E27FC236}">
                            <a16:creationId xmlns:a16="http://schemas.microsoft.com/office/drawing/2014/main" id="{35AF8B4F-EEA4-AC82-3639-2C5850E41381}"/>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69" name="组合 68">
                <a:extLst>
                  <a:ext uri="{FF2B5EF4-FFF2-40B4-BE49-F238E27FC236}">
                    <a16:creationId xmlns:a16="http://schemas.microsoft.com/office/drawing/2014/main" id="{B6850AE4-7788-66E8-C02D-D018F5A2D138}"/>
                  </a:ext>
                </a:extLst>
              </p:cNvPr>
              <p:cNvGrpSpPr/>
              <p:nvPr/>
            </p:nvGrpSpPr>
            <p:grpSpPr>
              <a:xfrm>
                <a:off x="6462105" y="2871173"/>
                <a:ext cx="614527" cy="641445"/>
                <a:chOff x="2797827" y="1833892"/>
                <a:chExt cx="614527" cy="641445"/>
              </a:xfrm>
            </p:grpSpPr>
            <p:sp>
              <p:nvSpPr>
                <p:cNvPr id="70" name="椭圆 69">
                  <a:extLst>
                    <a:ext uri="{FF2B5EF4-FFF2-40B4-BE49-F238E27FC236}">
                      <a16:creationId xmlns:a16="http://schemas.microsoft.com/office/drawing/2014/main" id="{E4A8DD77-DA0B-148E-2EE6-B901878CA604}"/>
                    </a:ext>
                  </a:extLst>
                </p:cNvPr>
                <p:cNvSpPr/>
                <p:nvPr/>
              </p:nvSpPr>
              <p:spPr>
                <a:xfrm>
                  <a:off x="2797827" y="1833892"/>
                  <a:ext cx="614527" cy="6414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0E8EC51-2C50-A662-25B8-22B505E76F65}"/>
                        </a:ext>
                      </a:extLst>
                    </p:cNvPr>
                    <p:cNvSpPr txBox="1"/>
                    <p:nvPr/>
                  </p:nvSpPr>
                  <p:spPr>
                    <a:xfrm>
                      <a:off x="2815735" y="1971777"/>
                      <a:ext cx="57871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71" name="文本框 70">
                      <a:extLst>
                        <a:ext uri="{FF2B5EF4-FFF2-40B4-BE49-F238E27FC236}">
                          <a16:creationId xmlns:a16="http://schemas.microsoft.com/office/drawing/2014/main" id="{50E8EC51-2C50-A662-25B8-22B505E76F65}"/>
                        </a:ext>
                      </a:extLst>
                    </p:cNvPr>
                    <p:cNvSpPr txBox="1">
                      <a:spLocks noRot="1" noChangeAspect="1" noMove="1" noResize="1" noEditPoints="1" noAdjustHandles="1" noChangeArrowheads="1" noChangeShapeType="1" noTextEdit="1"/>
                    </p:cNvSpPr>
                    <p:nvPr/>
                  </p:nvSpPr>
                  <p:spPr>
                    <a:xfrm>
                      <a:off x="2815735" y="1971777"/>
                      <a:ext cx="578710" cy="369332"/>
                    </a:xfrm>
                    <a:prstGeom prst="rect">
                      <a:avLst/>
                    </a:prstGeom>
                    <a:blipFill>
                      <a:blip r:embed="rId8"/>
                      <a:stretch>
                        <a:fillRect/>
                      </a:stretch>
                    </a:blipFill>
                    <a:ln>
                      <a:noFill/>
                    </a:ln>
                  </p:spPr>
                  <p:txBody>
                    <a:bodyPr/>
                    <a:lstStyle/>
                    <a:p>
                      <a:r>
                        <a:rPr lang="zh-CN" altLang="en-US">
                          <a:noFill/>
                        </a:rPr>
                        <a:t> </a:t>
                      </a:r>
                    </a:p>
                  </p:txBody>
                </p:sp>
              </mc:Fallback>
            </mc:AlternateContent>
          </p:grpSp>
          <p:grpSp>
            <p:nvGrpSpPr>
              <p:cNvPr id="82" name="组合 81">
                <a:extLst>
                  <a:ext uri="{FF2B5EF4-FFF2-40B4-BE49-F238E27FC236}">
                    <a16:creationId xmlns:a16="http://schemas.microsoft.com/office/drawing/2014/main" id="{8D51D97A-49FA-6C36-F574-26989A8612E0}"/>
                  </a:ext>
                </a:extLst>
              </p:cNvPr>
              <p:cNvGrpSpPr/>
              <p:nvPr/>
            </p:nvGrpSpPr>
            <p:grpSpPr>
              <a:xfrm>
                <a:off x="9059134" y="673516"/>
                <a:ext cx="661433" cy="4523770"/>
                <a:chOff x="2772818" y="202343"/>
                <a:chExt cx="661433" cy="4523770"/>
              </a:xfrm>
            </p:grpSpPr>
            <p:grpSp>
              <p:nvGrpSpPr>
                <p:cNvPr id="83" name="组合 82">
                  <a:extLst>
                    <a:ext uri="{FF2B5EF4-FFF2-40B4-BE49-F238E27FC236}">
                      <a16:creationId xmlns:a16="http://schemas.microsoft.com/office/drawing/2014/main" id="{D5350BAE-AB62-4DAC-9171-D8B1CB585D35}"/>
                    </a:ext>
                  </a:extLst>
                </p:cNvPr>
                <p:cNvGrpSpPr/>
                <p:nvPr/>
              </p:nvGrpSpPr>
              <p:grpSpPr>
                <a:xfrm>
                  <a:off x="2797829" y="202343"/>
                  <a:ext cx="614525" cy="624367"/>
                  <a:chOff x="2797829" y="202343"/>
                  <a:chExt cx="614525" cy="624367"/>
                </a:xfrm>
              </p:grpSpPr>
              <p:sp>
                <p:nvSpPr>
                  <p:cNvPr id="97" name="椭圆 96">
                    <a:extLst>
                      <a:ext uri="{FF2B5EF4-FFF2-40B4-BE49-F238E27FC236}">
                        <a16:creationId xmlns:a16="http://schemas.microsoft.com/office/drawing/2014/main" id="{736E79B3-1504-7D90-FBBD-255E090786FE}"/>
                      </a:ext>
                    </a:extLst>
                  </p:cNvPr>
                  <p:cNvSpPr/>
                  <p:nvPr/>
                </p:nvSpPr>
                <p:spPr>
                  <a:xfrm>
                    <a:off x="2797829" y="202343"/>
                    <a:ext cx="614525" cy="62436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693ECC6-09BD-B0AA-B817-F64BCEEB08BE}"/>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8" name="文本框 97">
                        <a:extLst>
                          <a:ext uri="{FF2B5EF4-FFF2-40B4-BE49-F238E27FC236}">
                            <a16:creationId xmlns:a16="http://schemas.microsoft.com/office/drawing/2014/main" id="{6693ECC6-09BD-B0AA-B817-F64BCEEB08BE}"/>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0D977E58-59C8-86E8-8D96-83DFE3A3035A}"/>
                    </a:ext>
                  </a:extLst>
                </p:cNvPr>
                <p:cNvGrpSpPr/>
                <p:nvPr/>
              </p:nvGrpSpPr>
              <p:grpSpPr>
                <a:xfrm>
                  <a:off x="2797827" y="1833892"/>
                  <a:ext cx="618640" cy="641445"/>
                  <a:chOff x="2797827" y="1833892"/>
                  <a:chExt cx="618640" cy="641445"/>
                </a:xfrm>
              </p:grpSpPr>
              <p:sp>
                <p:nvSpPr>
                  <p:cNvPr id="95" name="椭圆 94">
                    <a:extLst>
                      <a:ext uri="{FF2B5EF4-FFF2-40B4-BE49-F238E27FC236}">
                        <a16:creationId xmlns:a16="http://schemas.microsoft.com/office/drawing/2014/main" id="{0915C293-F3CB-5BA0-2F7B-1C6A9415892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0E658CF-6D09-C454-CBD2-3EEFA3D1DC39}"/>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6" name="文本框 95">
                        <a:extLst>
                          <a:ext uri="{FF2B5EF4-FFF2-40B4-BE49-F238E27FC236}">
                            <a16:creationId xmlns:a16="http://schemas.microsoft.com/office/drawing/2014/main" id="{30E658CF-6D09-C454-CBD2-3EEFA3D1DC39}"/>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85" name="组合 84">
                  <a:extLst>
                    <a:ext uri="{FF2B5EF4-FFF2-40B4-BE49-F238E27FC236}">
                      <a16:creationId xmlns:a16="http://schemas.microsoft.com/office/drawing/2014/main" id="{6A918FF0-878B-82C4-648C-B6EE0E406E9D}"/>
                    </a:ext>
                  </a:extLst>
                </p:cNvPr>
                <p:cNvGrpSpPr/>
                <p:nvPr/>
              </p:nvGrpSpPr>
              <p:grpSpPr>
                <a:xfrm>
                  <a:off x="2819725" y="4101745"/>
                  <a:ext cx="614526" cy="624368"/>
                  <a:chOff x="2819725" y="4101745"/>
                  <a:chExt cx="614526" cy="624368"/>
                </a:xfrm>
              </p:grpSpPr>
              <p:sp>
                <p:nvSpPr>
                  <p:cNvPr id="93" name="椭圆 92">
                    <a:extLst>
                      <a:ext uri="{FF2B5EF4-FFF2-40B4-BE49-F238E27FC236}">
                        <a16:creationId xmlns:a16="http://schemas.microsoft.com/office/drawing/2014/main" id="{1CD27D3A-156E-FCEA-F9BC-034D99B42087}"/>
                      </a:ext>
                    </a:extLst>
                  </p:cNvPr>
                  <p:cNvSpPr/>
                  <p:nvPr/>
                </p:nvSpPr>
                <p:spPr>
                  <a:xfrm>
                    <a:off x="2819725" y="4101745"/>
                    <a:ext cx="614526" cy="62436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6C34D60-74B8-EFC0-6124-02D50EA49A59}"/>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4" name="文本框 93">
                        <a:extLst>
                          <a:ext uri="{FF2B5EF4-FFF2-40B4-BE49-F238E27FC236}">
                            <a16:creationId xmlns:a16="http://schemas.microsoft.com/office/drawing/2014/main" id="{96C34D60-74B8-EFC0-6124-02D50EA49A59}"/>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11"/>
                        <a:stretch>
                          <a:fillRect r="-8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26FA8BF-73AE-08EE-5ADF-211E30EE6553}"/>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86" name="文本框 85">
                      <a:extLst>
                        <a:ext uri="{FF2B5EF4-FFF2-40B4-BE49-F238E27FC236}">
                          <a16:creationId xmlns:a16="http://schemas.microsoft.com/office/drawing/2014/main" id="{A26FA8BF-73AE-08EE-5ADF-211E30EE6553}"/>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12"/>
                      <a:stretch>
                        <a:fillRect/>
                      </a:stretch>
                    </a:blipFill>
                  </p:spPr>
                  <p:txBody>
                    <a:bodyPr/>
                    <a:lstStyle/>
                    <a:p>
                      <a:r>
                        <a:rPr lang="zh-CN" altLang="en-US">
                          <a:noFill/>
                        </a:rPr>
                        <a:t> </a:t>
                      </a:r>
                    </a:p>
                  </p:txBody>
                </p:sp>
              </mc:Fallback>
            </mc:AlternateContent>
            <p:grpSp>
              <p:nvGrpSpPr>
                <p:cNvPr id="87" name="组合 86">
                  <a:extLst>
                    <a:ext uri="{FF2B5EF4-FFF2-40B4-BE49-F238E27FC236}">
                      <a16:creationId xmlns:a16="http://schemas.microsoft.com/office/drawing/2014/main" id="{22A1F845-9868-BF10-5DCA-5957F8C59A12}"/>
                    </a:ext>
                  </a:extLst>
                </p:cNvPr>
                <p:cNvGrpSpPr/>
                <p:nvPr/>
              </p:nvGrpSpPr>
              <p:grpSpPr>
                <a:xfrm>
                  <a:off x="2779920" y="998468"/>
                  <a:ext cx="618640" cy="641445"/>
                  <a:chOff x="2797827" y="1833892"/>
                  <a:chExt cx="618640" cy="641445"/>
                </a:xfrm>
              </p:grpSpPr>
              <p:sp>
                <p:nvSpPr>
                  <p:cNvPr id="91" name="椭圆 90">
                    <a:extLst>
                      <a:ext uri="{FF2B5EF4-FFF2-40B4-BE49-F238E27FC236}">
                        <a16:creationId xmlns:a16="http://schemas.microsoft.com/office/drawing/2014/main" id="{30ED33AB-927E-AEE8-441E-6306D4378A5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14928D06-686D-ED27-96A7-A198B058B454}"/>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2" name="文本框 91">
                        <a:extLst>
                          <a:ext uri="{FF2B5EF4-FFF2-40B4-BE49-F238E27FC236}">
                            <a16:creationId xmlns:a16="http://schemas.microsoft.com/office/drawing/2014/main" id="{14928D06-686D-ED27-96A7-A198B058B454}"/>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13"/>
                        <a:stretch>
                          <a:fillRect/>
                        </a:stretch>
                      </a:blipFill>
                    </p:spPr>
                    <p:txBody>
                      <a:bodyPr/>
                      <a:lstStyle/>
                      <a:p>
                        <a:r>
                          <a:rPr lang="zh-CN" altLang="en-US">
                            <a:noFill/>
                          </a:rPr>
                          <a:t> </a:t>
                        </a:r>
                      </a:p>
                    </p:txBody>
                  </p:sp>
                </mc:Fallback>
              </mc:AlternateContent>
            </p:grpSp>
            <p:grpSp>
              <p:nvGrpSpPr>
                <p:cNvPr id="88" name="组合 87">
                  <a:extLst>
                    <a:ext uri="{FF2B5EF4-FFF2-40B4-BE49-F238E27FC236}">
                      <a16:creationId xmlns:a16="http://schemas.microsoft.com/office/drawing/2014/main" id="{1736BC47-0326-7D85-B4CD-DF5CC555AADD}"/>
                    </a:ext>
                  </a:extLst>
                </p:cNvPr>
                <p:cNvGrpSpPr/>
                <p:nvPr/>
              </p:nvGrpSpPr>
              <p:grpSpPr>
                <a:xfrm>
                  <a:off x="2772818" y="3332117"/>
                  <a:ext cx="618640" cy="641445"/>
                  <a:chOff x="2797827" y="1833892"/>
                  <a:chExt cx="618640" cy="641445"/>
                </a:xfrm>
              </p:grpSpPr>
              <p:sp>
                <p:nvSpPr>
                  <p:cNvPr id="89" name="椭圆 88">
                    <a:extLst>
                      <a:ext uri="{FF2B5EF4-FFF2-40B4-BE49-F238E27FC236}">
                        <a16:creationId xmlns:a16="http://schemas.microsoft.com/office/drawing/2014/main" id="{192992BD-8150-50BC-0117-120F87419898}"/>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144CA9E9-22C0-8244-AACF-8D2B93746F32}"/>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0" name="文本框 89">
                        <a:extLst>
                          <a:ext uri="{FF2B5EF4-FFF2-40B4-BE49-F238E27FC236}">
                            <a16:creationId xmlns:a16="http://schemas.microsoft.com/office/drawing/2014/main" id="{144CA9E9-22C0-8244-AACF-8D2B93746F32}"/>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14"/>
                        <a:stretch>
                          <a:fillRect/>
                        </a:stretch>
                      </a:blipFill>
                    </p:spPr>
                    <p:txBody>
                      <a:bodyPr/>
                      <a:lstStyle/>
                      <a:p>
                        <a:r>
                          <a:rPr lang="zh-CN" altLang="en-US">
                            <a:noFill/>
                          </a:rPr>
                          <a:t> </a:t>
                        </a:r>
                      </a:p>
                    </p:txBody>
                  </p:sp>
                </mc:Fallback>
              </mc:AlternateContent>
            </p:grpSp>
          </p:grpSp>
          <p:cxnSp>
            <p:nvCxnSpPr>
              <p:cNvPr id="100" name="直接箭头连接符 99">
                <a:extLst>
                  <a:ext uri="{FF2B5EF4-FFF2-40B4-BE49-F238E27FC236}">
                    <a16:creationId xmlns:a16="http://schemas.microsoft.com/office/drawing/2014/main" id="{E0BFE39D-61D5-5FFF-9218-E9D93E543F62}"/>
                  </a:ext>
                </a:extLst>
              </p:cNvPr>
              <p:cNvCxnSpPr>
                <a:cxnSpLocks/>
                <a:stCxn id="56" idx="3"/>
                <a:endCxn id="70" idx="2"/>
              </p:cNvCxnSpPr>
              <p:nvPr/>
            </p:nvCxnSpPr>
            <p:spPr>
              <a:xfrm>
                <a:off x="4443912" y="1813231"/>
                <a:ext cx="2018193" cy="1378665"/>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09" name="直接箭头连接符 108">
                <a:extLst>
                  <a:ext uri="{FF2B5EF4-FFF2-40B4-BE49-F238E27FC236}">
                    <a16:creationId xmlns:a16="http://schemas.microsoft.com/office/drawing/2014/main" id="{65B1271A-62F1-24CC-7768-2A0D7E090207}"/>
                  </a:ext>
                </a:extLst>
              </p:cNvPr>
              <p:cNvCxnSpPr>
                <a:cxnSpLocks/>
                <a:stCxn id="50" idx="3"/>
                <a:endCxn id="70" idx="2"/>
              </p:cNvCxnSpPr>
              <p:nvPr/>
            </p:nvCxnSpPr>
            <p:spPr>
              <a:xfrm flipV="1">
                <a:off x="4388366" y="3191896"/>
                <a:ext cx="2073739" cy="167437"/>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7BA0435-923D-24DA-5F27-76631BE9871F}"/>
                      </a:ext>
                    </a:extLst>
                  </p:cNvPr>
                  <p:cNvSpPr txBox="1"/>
                  <p:nvPr/>
                </p:nvSpPr>
                <p:spPr>
                  <a:xfrm>
                    <a:off x="6096000" y="2488407"/>
                    <a:ext cx="578710"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113" name="文本框 112">
                    <a:extLst>
                      <a:ext uri="{FF2B5EF4-FFF2-40B4-BE49-F238E27FC236}">
                        <a16:creationId xmlns:a16="http://schemas.microsoft.com/office/drawing/2014/main" id="{A7BA0435-923D-24DA-5F27-76631BE9871F}"/>
                      </a:ext>
                    </a:extLst>
                  </p:cNvPr>
                  <p:cNvSpPr txBox="1">
                    <a:spLocks noRot="1" noChangeAspect="1" noMove="1" noResize="1" noEditPoints="1" noAdjustHandles="1" noChangeArrowheads="1" noChangeShapeType="1" noTextEdit="1"/>
                  </p:cNvSpPr>
                  <p:nvPr/>
                </p:nvSpPr>
                <p:spPr>
                  <a:xfrm>
                    <a:off x="6096000" y="2488407"/>
                    <a:ext cx="578710" cy="384464"/>
                  </a:xfrm>
                  <a:prstGeom prst="rect">
                    <a:avLst/>
                  </a:prstGeom>
                  <a:blipFill>
                    <a:blip r:embed="rId15"/>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E8EC6C11-4EA5-5E41-1E3C-13415F6FB98E}"/>
                      </a:ext>
                    </a:extLst>
                  </p:cNvPr>
                  <p:cNvSpPr txBox="1"/>
                  <p:nvPr/>
                </p:nvSpPr>
                <p:spPr>
                  <a:xfrm>
                    <a:off x="4357941" y="619258"/>
                    <a:ext cx="870341"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16" name="文本框 115">
                    <a:extLst>
                      <a:ext uri="{FF2B5EF4-FFF2-40B4-BE49-F238E27FC236}">
                        <a16:creationId xmlns:a16="http://schemas.microsoft.com/office/drawing/2014/main" id="{E8EC6C11-4EA5-5E41-1E3C-13415F6FB98E}"/>
                      </a:ext>
                    </a:extLst>
                  </p:cNvPr>
                  <p:cNvSpPr txBox="1">
                    <a:spLocks noRot="1" noChangeAspect="1" noMove="1" noResize="1" noEditPoints="1" noAdjustHandles="1" noChangeArrowheads="1" noChangeShapeType="1" noTextEdit="1"/>
                  </p:cNvSpPr>
                  <p:nvPr/>
                </p:nvSpPr>
                <p:spPr>
                  <a:xfrm>
                    <a:off x="4357941" y="619258"/>
                    <a:ext cx="870341" cy="371255"/>
                  </a:xfrm>
                  <a:prstGeom prst="rect">
                    <a:avLst/>
                  </a:prstGeom>
                  <a:blipFill>
                    <a:blip r:embed="rId16"/>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4683B10-28BC-0418-D81C-FA46A5209C62}"/>
                      </a:ext>
                    </a:extLst>
                  </p:cNvPr>
                  <p:cNvSpPr txBox="1"/>
                  <p:nvPr/>
                </p:nvSpPr>
                <p:spPr>
                  <a:xfrm>
                    <a:off x="5211158" y="1628565"/>
                    <a:ext cx="87587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118" name="文本框 117">
                    <a:extLst>
                      <a:ext uri="{FF2B5EF4-FFF2-40B4-BE49-F238E27FC236}">
                        <a16:creationId xmlns:a16="http://schemas.microsoft.com/office/drawing/2014/main" id="{54683B10-28BC-0418-D81C-FA46A5209C62}"/>
                      </a:ext>
                    </a:extLst>
                  </p:cNvPr>
                  <p:cNvSpPr txBox="1">
                    <a:spLocks noRot="1" noChangeAspect="1" noMove="1" noResize="1" noEditPoints="1" noAdjustHandles="1" noChangeArrowheads="1" noChangeShapeType="1" noTextEdit="1"/>
                  </p:cNvSpPr>
                  <p:nvPr/>
                </p:nvSpPr>
                <p:spPr>
                  <a:xfrm>
                    <a:off x="5211158" y="1628565"/>
                    <a:ext cx="875871" cy="381515"/>
                  </a:xfrm>
                  <a:prstGeom prst="rect">
                    <a:avLst/>
                  </a:prstGeom>
                  <a:blipFill>
                    <a:blip r:embed="rId17"/>
                    <a:stretch>
                      <a:fillRect r="-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31E82924-2704-B672-D8DB-C00935712545}"/>
                      </a:ext>
                    </a:extLst>
                  </p:cNvPr>
                  <p:cNvSpPr txBox="1"/>
                  <p:nvPr/>
                </p:nvSpPr>
                <p:spPr>
                  <a:xfrm>
                    <a:off x="6894855" y="2517531"/>
                    <a:ext cx="578710"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119" name="文本框 118">
                    <a:extLst>
                      <a:ext uri="{FF2B5EF4-FFF2-40B4-BE49-F238E27FC236}">
                        <a16:creationId xmlns:a16="http://schemas.microsoft.com/office/drawing/2014/main" id="{31E82924-2704-B672-D8DB-C00935712545}"/>
                      </a:ext>
                    </a:extLst>
                  </p:cNvPr>
                  <p:cNvSpPr txBox="1">
                    <a:spLocks noRot="1" noChangeAspect="1" noMove="1" noResize="1" noEditPoints="1" noAdjustHandles="1" noChangeArrowheads="1" noChangeShapeType="1" noTextEdit="1"/>
                  </p:cNvSpPr>
                  <p:nvPr/>
                </p:nvSpPr>
                <p:spPr>
                  <a:xfrm>
                    <a:off x="6894855" y="2517531"/>
                    <a:ext cx="578710" cy="384464"/>
                  </a:xfrm>
                  <a:prstGeom prst="rect">
                    <a:avLst/>
                  </a:prstGeom>
                  <a:blipFill>
                    <a:blip r:embed="rId18"/>
                    <a:stretch>
                      <a:fillRect/>
                    </a:stretch>
                  </a:blipFill>
                </p:spPr>
                <p:txBody>
                  <a:bodyPr/>
                  <a:lstStyle/>
                  <a:p>
                    <a:r>
                      <a:rPr lang="zh-CN" altLang="en-US">
                        <a:noFill/>
                      </a:rPr>
                      <a:t> </a:t>
                    </a:r>
                  </a:p>
                </p:txBody>
              </p:sp>
            </mc:Fallback>
          </mc:AlternateContent>
          <p:cxnSp>
            <p:nvCxnSpPr>
              <p:cNvPr id="120" name="直接箭头连接符 119">
                <a:extLst>
                  <a:ext uri="{FF2B5EF4-FFF2-40B4-BE49-F238E27FC236}">
                    <a16:creationId xmlns:a16="http://schemas.microsoft.com/office/drawing/2014/main" id="{189D4A67-ECA6-82AC-0A94-DDEAC3535FBD}"/>
                  </a:ext>
                </a:extLst>
              </p:cNvPr>
              <p:cNvCxnSpPr>
                <a:cxnSpLocks/>
                <a:stCxn id="71" idx="3"/>
                <a:endCxn id="97" idx="2"/>
              </p:cNvCxnSpPr>
              <p:nvPr/>
            </p:nvCxnSpPr>
            <p:spPr>
              <a:xfrm flipV="1">
                <a:off x="7058723" y="985700"/>
                <a:ext cx="2025422" cy="2208024"/>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93726FDB-CCE9-B0C8-22DF-0AB05FBED541}"/>
                  </a:ext>
                </a:extLst>
              </p:cNvPr>
              <p:cNvCxnSpPr>
                <a:cxnSpLocks/>
                <a:stCxn id="71" idx="3"/>
                <a:endCxn id="91" idx="2"/>
              </p:cNvCxnSpPr>
              <p:nvPr/>
            </p:nvCxnSpPr>
            <p:spPr>
              <a:xfrm flipV="1">
                <a:off x="7058723" y="1790364"/>
                <a:ext cx="2007513" cy="140336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10FE090F-B8CF-AE1E-65B6-7B9C345F291A}"/>
                  </a:ext>
                </a:extLst>
              </p:cNvPr>
              <p:cNvCxnSpPr>
                <a:cxnSpLocks/>
                <a:stCxn id="71" idx="3"/>
                <a:endCxn id="95" idx="2"/>
              </p:cNvCxnSpPr>
              <p:nvPr/>
            </p:nvCxnSpPr>
            <p:spPr>
              <a:xfrm flipV="1">
                <a:off x="7058723" y="2625788"/>
                <a:ext cx="2025420" cy="567936"/>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3E4D3EFB-1D59-E022-977A-96AF4336B163}"/>
                  </a:ext>
                </a:extLst>
              </p:cNvPr>
              <p:cNvCxnSpPr>
                <a:cxnSpLocks/>
                <a:stCxn id="71" idx="3"/>
                <a:endCxn id="89" idx="2"/>
              </p:cNvCxnSpPr>
              <p:nvPr/>
            </p:nvCxnSpPr>
            <p:spPr>
              <a:xfrm>
                <a:off x="7058723" y="3193724"/>
                <a:ext cx="2000411" cy="930289"/>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8D1D52EB-1383-5304-FC36-6F7299154694}"/>
                  </a:ext>
                </a:extLst>
              </p:cNvPr>
              <p:cNvCxnSpPr>
                <a:cxnSpLocks/>
                <a:stCxn id="71" idx="3"/>
                <a:endCxn id="93" idx="2"/>
              </p:cNvCxnSpPr>
              <p:nvPr/>
            </p:nvCxnSpPr>
            <p:spPr>
              <a:xfrm>
                <a:off x="7058723" y="3193724"/>
                <a:ext cx="2047318" cy="1691378"/>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37" name="直接箭头连接符 136">
                <a:extLst>
                  <a:ext uri="{FF2B5EF4-FFF2-40B4-BE49-F238E27FC236}">
                    <a16:creationId xmlns:a16="http://schemas.microsoft.com/office/drawing/2014/main" id="{E54B1210-5F8B-9315-93A0-82C3F27882E0}"/>
                  </a:ext>
                </a:extLst>
              </p:cNvPr>
              <p:cNvCxnSpPr>
                <a:cxnSpLocks/>
                <a:stCxn id="70" idx="6"/>
                <a:endCxn id="86" idx="1"/>
              </p:cNvCxnSpPr>
              <p:nvPr/>
            </p:nvCxnSpPr>
            <p:spPr>
              <a:xfrm>
                <a:off x="7076632" y="3191896"/>
                <a:ext cx="2021229" cy="162623"/>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DA7F53A-C6B7-C093-7CE8-A22919D593B5}"/>
                      </a:ext>
                    </a:extLst>
                  </p:cNvPr>
                  <p:cNvSpPr txBox="1"/>
                  <p:nvPr/>
                </p:nvSpPr>
                <p:spPr>
                  <a:xfrm>
                    <a:off x="6828054" y="1651184"/>
                    <a:ext cx="87587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en-US" dirty="0"/>
                  </a:p>
                </p:txBody>
              </p:sp>
            </mc:Choice>
            <mc:Fallback xmlns="">
              <p:sp>
                <p:nvSpPr>
                  <p:cNvPr id="140" name="文本框 139">
                    <a:extLst>
                      <a:ext uri="{FF2B5EF4-FFF2-40B4-BE49-F238E27FC236}">
                        <a16:creationId xmlns:a16="http://schemas.microsoft.com/office/drawing/2014/main" id="{6DA7F53A-C6B7-C093-7CE8-A22919D593B5}"/>
                      </a:ext>
                    </a:extLst>
                  </p:cNvPr>
                  <p:cNvSpPr txBox="1">
                    <a:spLocks noRot="1" noChangeAspect="1" noMove="1" noResize="1" noEditPoints="1" noAdjustHandles="1" noChangeArrowheads="1" noChangeShapeType="1" noTextEdit="1"/>
                  </p:cNvSpPr>
                  <p:nvPr/>
                </p:nvSpPr>
                <p:spPr>
                  <a:xfrm>
                    <a:off x="6828054" y="1651184"/>
                    <a:ext cx="875871" cy="381515"/>
                  </a:xfrm>
                  <a:prstGeom prst="rect">
                    <a:avLst/>
                  </a:prstGeom>
                  <a:blipFill>
                    <a:blip r:embed="rId19"/>
                    <a:stretch>
                      <a:fillRect r="-63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3344C0F-527E-C825-C0E1-45EA11AA29D0}"/>
                      </a:ext>
                    </a:extLst>
                  </p:cNvPr>
                  <p:cNvSpPr txBox="1"/>
                  <p:nvPr/>
                </p:nvSpPr>
                <p:spPr>
                  <a:xfrm>
                    <a:off x="8357011" y="619258"/>
                    <a:ext cx="870341" cy="399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1" name="文本框 140">
                    <a:extLst>
                      <a:ext uri="{FF2B5EF4-FFF2-40B4-BE49-F238E27FC236}">
                        <a16:creationId xmlns:a16="http://schemas.microsoft.com/office/drawing/2014/main" id="{13344C0F-527E-C825-C0E1-45EA11AA29D0}"/>
                      </a:ext>
                    </a:extLst>
                  </p:cNvPr>
                  <p:cNvSpPr txBox="1">
                    <a:spLocks noRot="1" noChangeAspect="1" noMove="1" noResize="1" noEditPoints="1" noAdjustHandles="1" noChangeArrowheads="1" noChangeShapeType="1" noTextEdit="1"/>
                  </p:cNvSpPr>
                  <p:nvPr/>
                </p:nvSpPr>
                <p:spPr>
                  <a:xfrm>
                    <a:off x="8357011" y="619258"/>
                    <a:ext cx="870341" cy="39908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39A3E01-2694-381D-43CE-348737870B0E}"/>
                      </a:ext>
                    </a:extLst>
                  </p:cNvPr>
                  <p:cNvSpPr txBox="1"/>
                  <p:nvPr/>
                </p:nvSpPr>
                <p:spPr>
                  <a:xfrm>
                    <a:off x="9576731" y="619258"/>
                    <a:ext cx="8703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2" name="文本框 141">
                    <a:extLst>
                      <a:ext uri="{FF2B5EF4-FFF2-40B4-BE49-F238E27FC236}">
                        <a16:creationId xmlns:a16="http://schemas.microsoft.com/office/drawing/2014/main" id="{D39A3E01-2694-381D-43CE-348737870B0E}"/>
                      </a:ext>
                    </a:extLst>
                  </p:cNvPr>
                  <p:cNvSpPr txBox="1">
                    <a:spLocks noRot="1" noChangeAspect="1" noMove="1" noResize="1" noEditPoints="1" noAdjustHandles="1" noChangeArrowheads="1" noChangeShapeType="1" noTextEdit="1"/>
                  </p:cNvSpPr>
                  <p:nvPr/>
                </p:nvSpPr>
                <p:spPr>
                  <a:xfrm>
                    <a:off x="9576731" y="619258"/>
                    <a:ext cx="870341" cy="369332"/>
                  </a:xfrm>
                  <a:prstGeom prst="rect">
                    <a:avLst/>
                  </a:prstGeom>
                  <a:blipFill>
                    <a:blip r:embed="rId2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54349078-196D-FD95-8353-94CD8C5D4735}"/>
                      </a:ext>
                    </a:extLst>
                  </p:cNvPr>
                  <p:cNvSpPr txBox="1"/>
                  <p:nvPr/>
                </p:nvSpPr>
                <p:spPr>
                  <a:xfrm>
                    <a:off x="3124033" y="597639"/>
                    <a:ext cx="870341" cy="3976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3" name="文本框 142">
                    <a:extLst>
                      <a:ext uri="{FF2B5EF4-FFF2-40B4-BE49-F238E27FC236}">
                        <a16:creationId xmlns:a16="http://schemas.microsoft.com/office/drawing/2014/main" id="{54349078-196D-FD95-8353-94CD8C5D4735}"/>
                      </a:ext>
                    </a:extLst>
                  </p:cNvPr>
                  <p:cNvSpPr txBox="1">
                    <a:spLocks noRot="1" noChangeAspect="1" noMove="1" noResize="1" noEditPoints="1" noAdjustHandles="1" noChangeArrowheads="1" noChangeShapeType="1" noTextEdit="1"/>
                  </p:cNvSpPr>
                  <p:nvPr/>
                </p:nvSpPr>
                <p:spPr>
                  <a:xfrm>
                    <a:off x="3124033" y="597639"/>
                    <a:ext cx="870341" cy="397673"/>
                  </a:xfrm>
                  <a:prstGeom prst="rect">
                    <a:avLst/>
                  </a:prstGeom>
                  <a:blipFill>
                    <a:blip r:embed="rId22"/>
                    <a:stretch>
                      <a:fillRect b="-1538"/>
                    </a:stretch>
                  </a:blipFill>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572318A2-705C-A447-6A5E-E53A4CED080D}"/>
                  </a:ext>
                </a:extLst>
              </p:cNvPr>
              <p:cNvCxnSpPr>
                <a:cxnSpLocks/>
                <a:endCxn id="50" idx="1"/>
              </p:cNvCxnSpPr>
              <p:nvPr/>
            </p:nvCxnSpPr>
            <p:spPr>
              <a:xfrm>
                <a:off x="3124033" y="3336322"/>
                <a:ext cx="732864" cy="23011"/>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604A3F47-E27D-04CF-1645-D2D1F452C9C5}"/>
                  </a:ext>
                </a:extLst>
              </p:cNvPr>
              <p:cNvCxnSpPr>
                <a:cxnSpLocks/>
                <a:stCxn id="86" idx="3"/>
              </p:cNvCxnSpPr>
              <p:nvPr/>
            </p:nvCxnSpPr>
            <p:spPr>
              <a:xfrm flipV="1">
                <a:off x="9629330" y="3354518"/>
                <a:ext cx="647898" cy="1"/>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1509E08E-9E66-DC8C-258B-56C77E9B1E7A}"/>
                    </a:ext>
                  </a:extLst>
                </p:cNvPr>
                <p:cNvSpPr txBox="1"/>
                <p:nvPr/>
              </p:nvSpPr>
              <p:spPr>
                <a:xfrm>
                  <a:off x="2235533"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3" name="文本框 152">
                  <a:extLst>
                    <a:ext uri="{FF2B5EF4-FFF2-40B4-BE49-F238E27FC236}">
                      <a16:creationId xmlns:a16="http://schemas.microsoft.com/office/drawing/2014/main" id="{1509E08E-9E66-DC8C-258B-56C77E9B1E7A}"/>
                    </a:ext>
                  </a:extLst>
                </p:cNvPr>
                <p:cNvSpPr txBox="1">
                  <a:spLocks noRot="1" noChangeAspect="1" noMove="1" noResize="1" noEditPoints="1" noAdjustHandles="1" noChangeArrowheads="1" noChangeShapeType="1" noTextEdit="1"/>
                </p:cNvSpPr>
                <p:nvPr/>
              </p:nvSpPr>
              <p:spPr>
                <a:xfrm>
                  <a:off x="2235533" y="5672083"/>
                  <a:ext cx="1203666" cy="369332"/>
                </a:xfrm>
                <a:prstGeom prst="rect">
                  <a:avLst/>
                </a:prstGeom>
                <a:blipFill>
                  <a:blip r:embed="rId23"/>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4227656B-D785-01F0-1E3E-37C51D52019C}"/>
                    </a:ext>
                  </a:extLst>
                </p:cNvPr>
                <p:cNvSpPr txBox="1"/>
                <p:nvPr/>
              </p:nvSpPr>
              <p:spPr>
                <a:xfrm>
                  <a:off x="7412437"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4" name="文本框 153">
                  <a:extLst>
                    <a:ext uri="{FF2B5EF4-FFF2-40B4-BE49-F238E27FC236}">
                      <a16:creationId xmlns:a16="http://schemas.microsoft.com/office/drawing/2014/main" id="{4227656B-D785-01F0-1E3E-37C51D52019C}"/>
                    </a:ext>
                  </a:extLst>
                </p:cNvPr>
                <p:cNvSpPr txBox="1">
                  <a:spLocks noRot="1" noChangeAspect="1" noMove="1" noResize="1" noEditPoints="1" noAdjustHandles="1" noChangeArrowheads="1" noChangeShapeType="1" noTextEdit="1"/>
                </p:cNvSpPr>
                <p:nvPr/>
              </p:nvSpPr>
              <p:spPr>
                <a:xfrm>
                  <a:off x="7412437" y="5672083"/>
                  <a:ext cx="1203666" cy="369332"/>
                </a:xfrm>
                <a:prstGeom prst="rect">
                  <a:avLst/>
                </a:prstGeom>
                <a:blipFill>
                  <a:blip r:embed="rId2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152E1CAA-FDFF-22C4-D8D0-AC29AEB7A139}"/>
                    </a:ext>
                  </a:extLst>
                </p:cNvPr>
                <p:cNvSpPr txBox="1"/>
                <p:nvPr/>
              </p:nvSpPr>
              <p:spPr>
                <a:xfrm>
                  <a:off x="5000215" y="5672083"/>
                  <a:ext cx="614527"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oMath>
                  </a14:m>
                  <a:r>
                    <a:rPr lang="zh-CN" altLang="en-US" dirty="0"/>
                    <a:t>层</a:t>
                  </a:r>
                </a:p>
              </p:txBody>
            </p:sp>
          </mc:Choice>
          <mc:Fallback xmlns="">
            <p:sp>
              <p:nvSpPr>
                <p:cNvPr id="155" name="文本框 154">
                  <a:extLst>
                    <a:ext uri="{FF2B5EF4-FFF2-40B4-BE49-F238E27FC236}">
                      <a16:creationId xmlns:a16="http://schemas.microsoft.com/office/drawing/2014/main" id="{152E1CAA-FDFF-22C4-D8D0-AC29AEB7A139}"/>
                    </a:ext>
                  </a:extLst>
                </p:cNvPr>
                <p:cNvSpPr txBox="1">
                  <a:spLocks noRot="1" noChangeAspect="1" noMove="1" noResize="1" noEditPoints="1" noAdjustHandles="1" noChangeArrowheads="1" noChangeShapeType="1" noTextEdit="1"/>
                </p:cNvSpPr>
                <p:nvPr/>
              </p:nvSpPr>
              <p:spPr>
                <a:xfrm>
                  <a:off x="5000215" y="5672083"/>
                  <a:ext cx="614527" cy="369332"/>
                </a:xfrm>
                <a:prstGeom prst="rect">
                  <a:avLst/>
                </a:prstGeom>
                <a:blipFill>
                  <a:blip r:embed="rId25"/>
                  <a:stretch>
                    <a:fillRect t="-8197" r="-396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C06F3667-1086-2722-EFD3-9F9D17DAA632}"/>
                    </a:ext>
                  </a:extLst>
                </p:cNvPr>
                <p:cNvSpPr txBox="1"/>
                <p:nvPr/>
              </p:nvSpPr>
              <p:spPr>
                <a:xfrm>
                  <a:off x="4965830" y="1843007"/>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6" name="文本框 155">
                  <a:extLst>
                    <a:ext uri="{FF2B5EF4-FFF2-40B4-BE49-F238E27FC236}">
                      <a16:creationId xmlns:a16="http://schemas.microsoft.com/office/drawing/2014/main" id="{C06F3667-1086-2722-EFD3-9F9D17DAA632}"/>
                    </a:ext>
                  </a:extLst>
                </p:cNvPr>
                <p:cNvSpPr txBox="1">
                  <a:spLocks noRot="1" noChangeAspect="1" noMove="1" noResize="1" noEditPoints="1" noAdjustHandles="1" noChangeArrowheads="1" noChangeShapeType="1" noTextEdit="1"/>
                </p:cNvSpPr>
                <p:nvPr/>
              </p:nvSpPr>
              <p:spPr>
                <a:xfrm>
                  <a:off x="4965830" y="1843007"/>
                  <a:ext cx="531469" cy="762709"/>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A8360121-8B53-5D64-06CB-27F239723A4E}"/>
                    </a:ext>
                  </a:extLst>
                </p:cNvPr>
                <p:cNvSpPr txBox="1"/>
                <p:nvPr/>
              </p:nvSpPr>
              <p:spPr>
                <a:xfrm>
                  <a:off x="4984323" y="3455580"/>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7" name="文本框 156">
                  <a:extLst>
                    <a:ext uri="{FF2B5EF4-FFF2-40B4-BE49-F238E27FC236}">
                      <a16:creationId xmlns:a16="http://schemas.microsoft.com/office/drawing/2014/main" id="{A8360121-8B53-5D64-06CB-27F239723A4E}"/>
                    </a:ext>
                  </a:extLst>
                </p:cNvPr>
                <p:cNvSpPr txBox="1">
                  <a:spLocks noRot="1" noChangeAspect="1" noMove="1" noResize="1" noEditPoints="1" noAdjustHandles="1" noChangeArrowheads="1" noChangeShapeType="1" noTextEdit="1"/>
                </p:cNvSpPr>
                <p:nvPr/>
              </p:nvSpPr>
              <p:spPr>
                <a:xfrm>
                  <a:off x="4984323" y="3455580"/>
                  <a:ext cx="531469" cy="762709"/>
                </a:xfrm>
                <a:prstGeom prst="rect">
                  <a:avLst/>
                </a:prstGeom>
                <a:blipFill>
                  <a:blip r:embed="rId27"/>
                  <a:stretch>
                    <a:fillRect/>
                  </a:stretch>
                </a:blipFill>
              </p:spPr>
              <p:txBody>
                <a:bodyPr/>
                <a:lstStyle/>
                <a:p>
                  <a:r>
                    <a:rPr lang="zh-CN" altLang="en-US">
                      <a:noFill/>
                    </a:rPr>
                    <a:t> </a:t>
                  </a:r>
                </a:p>
              </p:txBody>
            </p:sp>
          </mc:Fallback>
        </mc:AlternateContent>
      </p:grpSp>
      <p:cxnSp>
        <p:nvCxnSpPr>
          <p:cNvPr id="159" name="直接箭头连接符 158">
            <a:extLst>
              <a:ext uri="{FF2B5EF4-FFF2-40B4-BE49-F238E27FC236}">
                <a16:creationId xmlns:a16="http://schemas.microsoft.com/office/drawing/2014/main" id="{B21DF530-CF8E-1A0B-FC64-852D31BE5278}"/>
              </a:ext>
            </a:extLst>
          </p:cNvPr>
          <p:cNvCxnSpPr>
            <a:cxnSpLocks/>
            <a:stCxn id="60" idx="3"/>
            <a:endCxn id="71" idx="1"/>
          </p:cNvCxnSpPr>
          <p:nvPr/>
        </p:nvCxnSpPr>
        <p:spPr>
          <a:xfrm>
            <a:off x="1418511" y="2893470"/>
            <a:ext cx="2018194" cy="565617"/>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grpSp>
        <p:nvGrpSpPr>
          <p:cNvPr id="162" name="组合 161">
            <a:extLst>
              <a:ext uri="{FF2B5EF4-FFF2-40B4-BE49-F238E27FC236}">
                <a16:creationId xmlns:a16="http://schemas.microsoft.com/office/drawing/2014/main" id="{A0362C11-95F7-F3EC-835C-B9745E43DCE6}"/>
              </a:ext>
            </a:extLst>
          </p:cNvPr>
          <p:cNvGrpSpPr/>
          <p:nvPr/>
        </p:nvGrpSpPr>
        <p:grpSpPr>
          <a:xfrm>
            <a:off x="8509557" y="1422858"/>
            <a:ext cx="3745471" cy="4238589"/>
            <a:chOff x="366329" y="1934654"/>
            <a:chExt cx="3924609" cy="4238589"/>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4B8EB4CC-0A8D-969E-CEAA-6A00C3B1FA59}"/>
                    </a:ext>
                  </a:extLst>
                </p:cNvPr>
                <p:cNvSpPr txBox="1"/>
                <p:nvPr/>
              </p:nvSpPr>
              <p:spPr>
                <a:xfrm>
                  <a:off x="366329" y="1934654"/>
                  <a:ext cx="3470707" cy="439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163" name="文本框 162">
                  <a:extLst>
                    <a:ext uri="{FF2B5EF4-FFF2-40B4-BE49-F238E27FC236}">
                      <a16:creationId xmlns:a16="http://schemas.microsoft.com/office/drawing/2014/main" id="{4B8EB4CC-0A8D-969E-CEAA-6A00C3B1FA59}"/>
                    </a:ext>
                  </a:extLst>
                </p:cNvPr>
                <p:cNvSpPr txBox="1">
                  <a:spLocks noRot="1" noChangeAspect="1" noMove="1" noResize="1" noEditPoints="1" noAdjustHandles="1" noChangeArrowheads="1" noChangeShapeType="1" noTextEdit="1"/>
                </p:cNvSpPr>
                <p:nvPr/>
              </p:nvSpPr>
              <p:spPr>
                <a:xfrm>
                  <a:off x="366329" y="1934654"/>
                  <a:ext cx="3470707" cy="439866"/>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39185175-971D-C6E6-FFEE-901C1741D5FE}"/>
                    </a:ext>
                  </a:extLst>
                </p:cNvPr>
                <p:cNvSpPr txBox="1"/>
                <p:nvPr/>
              </p:nvSpPr>
              <p:spPr>
                <a:xfrm>
                  <a:off x="417129" y="5674965"/>
                  <a:ext cx="3797933"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m:oMathPara>
                  </a14:m>
                  <a:endParaRPr lang="zh-CN" altLang="en-US" dirty="0"/>
                </a:p>
              </p:txBody>
            </p:sp>
          </mc:Choice>
          <mc:Fallback xmlns="">
            <p:sp>
              <p:nvSpPr>
                <p:cNvPr id="164" name="文本框 163">
                  <a:extLst>
                    <a:ext uri="{FF2B5EF4-FFF2-40B4-BE49-F238E27FC236}">
                      <a16:creationId xmlns:a16="http://schemas.microsoft.com/office/drawing/2014/main" id="{39185175-971D-C6E6-FFEE-901C1741D5FE}"/>
                    </a:ext>
                  </a:extLst>
                </p:cNvPr>
                <p:cNvSpPr txBox="1">
                  <a:spLocks noRot="1" noChangeAspect="1" noMove="1" noResize="1" noEditPoints="1" noAdjustHandles="1" noChangeArrowheads="1" noChangeShapeType="1" noTextEdit="1"/>
                </p:cNvSpPr>
                <p:nvPr/>
              </p:nvSpPr>
              <p:spPr>
                <a:xfrm>
                  <a:off x="417129" y="5674965"/>
                  <a:ext cx="3797933" cy="498278"/>
                </a:xfrm>
                <a:prstGeom prst="rect">
                  <a:avLst/>
                </a:prstGeom>
                <a:blipFill>
                  <a:blip r:embed="rId29"/>
                  <a:stretch>
                    <a:fillRect/>
                  </a:stretch>
                </a:blipFill>
              </p:spPr>
              <p:txBody>
                <a:bodyPr/>
                <a:lstStyle/>
                <a:p>
                  <a:r>
                    <a:rPr lang="zh-CN" altLang="en-US">
                      <a:noFill/>
                    </a:rPr>
                    <a:t> </a:t>
                  </a:r>
                </a:p>
              </p:txBody>
            </p:sp>
          </mc:Fallback>
        </mc:AlternateContent>
        <p:grpSp>
          <p:nvGrpSpPr>
            <p:cNvPr id="165" name="组合 164">
              <a:extLst>
                <a:ext uri="{FF2B5EF4-FFF2-40B4-BE49-F238E27FC236}">
                  <a16:creationId xmlns:a16="http://schemas.microsoft.com/office/drawing/2014/main" id="{A1615A95-B919-A6D4-F4E5-A524747FBFE7}"/>
                </a:ext>
              </a:extLst>
            </p:cNvPr>
            <p:cNvGrpSpPr/>
            <p:nvPr/>
          </p:nvGrpSpPr>
          <p:grpSpPr>
            <a:xfrm>
              <a:off x="493005" y="2645229"/>
              <a:ext cx="3797933" cy="2786742"/>
              <a:chOff x="493005" y="2645229"/>
              <a:chExt cx="3797933" cy="2786742"/>
            </a:xfrm>
          </p:grpSpPr>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A47E1BE7-E405-F07A-8209-FA176D10C44D}"/>
                      </a:ext>
                    </a:extLst>
                  </p:cNvPr>
                  <p:cNvSpPr txBox="1"/>
                  <p:nvPr/>
                </p:nvSpPr>
                <p:spPr>
                  <a:xfrm>
                    <a:off x="493005" y="2800258"/>
                    <a:ext cx="1572001"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166" name="文本框 165">
                    <a:extLst>
                      <a:ext uri="{FF2B5EF4-FFF2-40B4-BE49-F238E27FC236}">
                        <a16:creationId xmlns:a16="http://schemas.microsoft.com/office/drawing/2014/main" id="{A47E1BE7-E405-F07A-8209-FA176D10C44D}"/>
                      </a:ext>
                    </a:extLst>
                  </p:cNvPr>
                  <p:cNvSpPr txBox="1">
                    <a:spLocks noRot="1" noChangeAspect="1" noMove="1" noResize="1" noEditPoints="1" noAdjustHandles="1" noChangeArrowheads="1" noChangeShapeType="1" noTextEdit="1"/>
                  </p:cNvSpPr>
                  <p:nvPr/>
                </p:nvSpPr>
                <p:spPr>
                  <a:xfrm>
                    <a:off x="493005" y="2800258"/>
                    <a:ext cx="1572001" cy="758734"/>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5139FDB7-690A-80D3-1167-276832306E83}"/>
                      </a:ext>
                    </a:extLst>
                  </p:cNvPr>
                  <p:cNvSpPr txBox="1"/>
                  <p:nvPr/>
                </p:nvSpPr>
                <p:spPr>
                  <a:xfrm>
                    <a:off x="493005" y="3970603"/>
                    <a:ext cx="3797933"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67" name="文本框 166">
                    <a:extLst>
                      <a:ext uri="{FF2B5EF4-FFF2-40B4-BE49-F238E27FC236}">
                        <a16:creationId xmlns:a16="http://schemas.microsoft.com/office/drawing/2014/main" id="{5139FDB7-690A-80D3-1167-276832306E83}"/>
                      </a:ext>
                    </a:extLst>
                  </p:cNvPr>
                  <p:cNvSpPr txBox="1">
                    <a:spLocks noRot="1" noChangeAspect="1" noMove="1" noResize="1" noEditPoints="1" noAdjustHandles="1" noChangeArrowheads="1" noChangeShapeType="1" noTextEdit="1"/>
                  </p:cNvSpPr>
                  <p:nvPr/>
                </p:nvSpPr>
                <p:spPr>
                  <a:xfrm>
                    <a:off x="493005" y="3970603"/>
                    <a:ext cx="3797933" cy="44057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A3FC9FE1-6920-503C-AF61-29BBFB4F080C}"/>
                      </a:ext>
                    </a:extLst>
                  </p:cNvPr>
                  <p:cNvSpPr txBox="1"/>
                  <p:nvPr/>
                </p:nvSpPr>
                <p:spPr>
                  <a:xfrm>
                    <a:off x="493005" y="4822784"/>
                    <a:ext cx="3654452"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微软雅黑" panose="020B0503020204020204" pitchFamily="34" charset="-122"/>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微软雅黑" panose="020B0503020204020204" pitchFamily="34" charset="-122"/>
                                  <a:cs typeface="微软雅黑" panose="020B0503020204020204" pitchFamily="34" charset="-122"/>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sz="2000" dirty="0"/>
                  </a:p>
                </p:txBody>
              </p:sp>
            </mc:Choice>
            <mc:Fallback xmlns="">
              <p:sp>
                <p:nvSpPr>
                  <p:cNvPr id="168" name="文本框 167">
                    <a:extLst>
                      <a:ext uri="{FF2B5EF4-FFF2-40B4-BE49-F238E27FC236}">
                        <a16:creationId xmlns:a16="http://schemas.microsoft.com/office/drawing/2014/main" id="{A3FC9FE1-6920-503C-AF61-29BBFB4F080C}"/>
                      </a:ext>
                    </a:extLst>
                  </p:cNvPr>
                  <p:cNvSpPr txBox="1">
                    <a:spLocks noRot="1" noChangeAspect="1" noMove="1" noResize="1" noEditPoints="1" noAdjustHandles="1" noChangeArrowheads="1" noChangeShapeType="1" noTextEdit="1"/>
                  </p:cNvSpPr>
                  <p:nvPr/>
                </p:nvSpPr>
                <p:spPr>
                  <a:xfrm>
                    <a:off x="493005" y="4822784"/>
                    <a:ext cx="3654452" cy="440570"/>
                  </a:xfrm>
                  <a:prstGeom prst="rect">
                    <a:avLst/>
                  </a:prstGeom>
                  <a:blipFill>
                    <a:blip r:embed="rId32"/>
                    <a:stretch>
                      <a:fillRect b="-2778"/>
                    </a:stretch>
                  </a:blipFill>
                </p:spPr>
                <p:txBody>
                  <a:bodyPr/>
                  <a:lstStyle/>
                  <a:p>
                    <a:r>
                      <a:rPr lang="zh-CN" altLang="en-US">
                        <a:noFill/>
                      </a:rPr>
                      <a:t> </a:t>
                    </a:r>
                  </a:p>
                </p:txBody>
              </p:sp>
            </mc:Fallback>
          </mc:AlternateContent>
          <p:sp>
            <p:nvSpPr>
              <p:cNvPr id="169" name="矩形 168">
                <a:extLst>
                  <a:ext uri="{FF2B5EF4-FFF2-40B4-BE49-F238E27FC236}">
                    <a16:creationId xmlns:a16="http://schemas.microsoft.com/office/drawing/2014/main" id="{1E8AB411-7BE9-1E96-DEFB-EDBE074E8EBC}"/>
                  </a:ext>
                </a:extLst>
              </p:cNvPr>
              <p:cNvSpPr/>
              <p:nvPr/>
            </p:nvSpPr>
            <p:spPr>
              <a:xfrm>
                <a:off x="493005" y="2645229"/>
                <a:ext cx="3646183" cy="2786742"/>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0" name="矩形 169">
                <a:extLst>
                  <a:ext uri="{FF2B5EF4-FFF2-40B4-BE49-F238E27FC236}">
                    <a16:creationId xmlns:a16="http://schemas.microsoft.com/office/drawing/2014/main" id="{84509420-188C-ACF9-D2F2-BF4B4589A205}"/>
                  </a:ext>
                </a:extLst>
              </p:cNvPr>
              <p:cNvSpPr/>
              <p:nvPr/>
            </p:nvSpPr>
            <p:spPr>
              <a:xfrm>
                <a:off x="675196" y="2951667"/>
                <a:ext cx="424261" cy="4559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77" name="文本框 76">
            <a:extLst>
              <a:ext uri="{FF2B5EF4-FFF2-40B4-BE49-F238E27FC236}">
                <a16:creationId xmlns:a16="http://schemas.microsoft.com/office/drawing/2014/main" id="{C8AEBC36-EFE2-2A83-E8DE-CC6E66A4162B}"/>
              </a:ext>
            </a:extLst>
          </p:cNvPr>
          <p:cNvSpPr txBox="1"/>
          <p:nvPr/>
        </p:nvSpPr>
        <p:spPr>
          <a:xfrm>
            <a:off x="96637" y="-34716"/>
            <a:ext cx="5424982"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a:t>
            </a:r>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算法中各变量符号的含义</a:t>
            </a:r>
            <a:endParaRPr lang="zh-CN" altLang="en-US" dirty="0"/>
          </a:p>
        </p:txBody>
      </p:sp>
      <p:sp>
        <p:nvSpPr>
          <p:cNvPr id="78" name="文本框 77">
            <a:extLst>
              <a:ext uri="{FF2B5EF4-FFF2-40B4-BE49-F238E27FC236}">
                <a16:creationId xmlns:a16="http://schemas.microsoft.com/office/drawing/2014/main" id="{0A82F811-9737-84C9-3D7F-29D3E3C14355}"/>
              </a:ext>
            </a:extLst>
          </p:cNvPr>
          <p:cNvSpPr txBox="1"/>
          <p:nvPr/>
        </p:nvSpPr>
        <p:spPr>
          <a:xfrm>
            <a:off x="10561623" y="2133433"/>
            <a:ext cx="1581151"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a:t>
            </a:r>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算法</a:t>
            </a:r>
            <a:endParaRPr lang="zh-CN" altLang="en-US" dirty="0"/>
          </a:p>
        </p:txBody>
      </p:sp>
    </p:spTree>
    <p:extLst>
      <p:ext uri="{BB962C8B-B14F-4D97-AF65-F5344CB8AC3E}">
        <p14:creationId xmlns:p14="http://schemas.microsoft.com/office/powerpoint/2010/main" val="1889485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E35E2BBD-1974-0729-1467-FDBE0A90B583}"/>
              </a:ext>
            </a:extLst>
          </p:cNvPr>
          <p:cNvSpPr txBox="1"/>
          <p:nvPr/>
        </p:nvSpPr>
        <p:spPr>
          <a:xfrm>
            <a:off x="11246775" y="4979888"/>
            <a:ext cx="1036921" cy="369332"/>
          </a:xfrm>
          <a:prstGeom prst="rect">
            <a:avLst/>
          </a:prstGeom>
          <a:noFill/>
        </p:spPr>
        <p:txBody>
          <a:bodyPr wrap="square">
            <a:spAutoFit/>
          </a:bodyPr>
          <a:lstStyle/>
          <a:p>
            <a:r>
              <a:rPr lang="zh-CN" altLang="en-US" dirty="0"/>
              <a:t>参考值</a:t>
            </a:r>
          </a:p>
        </p:txBody>
      </p:sp>
      <p:grpSp>
        <p:nvGrpSpPr>
          <p:cNvPr id="84" name="组合 83">
            <a:extLst>
              <a:ext uri="{FF2B5EF4-FFF2-40B4-BE49-F238E27FC236}">
                <a16:creationId xmlns:a16="http://schemas.microsoft.com/office/drawing/2014/main" id="{C997D2E1-2BA3-47F6-85E8-1F403A351439}"/>
              </a:ext>
            </a:extLst>
          </p:cNvPr>
          <p:cNvGrpSpPr/>
          <p:nvPr/>
        </p:nvGrpSpPr>
        <p:grpSpPr>
          <a:xfrm>
            <a:off x="309773" y="770551"/>
            <a:ext cx="11604821" cy="4578669"/>
            <a:chOff x="309773" y="770551"/>
            <a:chExt cx="11604821" cy="4578669"/>
          </a:xfrm>
        </p:grpSpPr>
        <p:cxnSp>
          <p:nvCxnSpPr>
            <p:cNvPr id="7" name="直接箭头连接符 6">
              <a:extLst>
                <a:ext uri="{FF2B5EF4-FFF2-40B4-BE49-F238E27FC236}">
                  <a16:creationId xmlns:a16="http://schemas.microsoft.com/office/drawing/2014/main" id="{55BDB46B-8185-79E4-9232-E6AF379E32BC}"/>
                </a:ext>
              </a:extLst>
            </p:cNvPr>
            <p:cNvCxnSpPr>
              <a:cxnSpLocks/>
              <a:stCxn id="12" idx="3"/>
              <a:endCxn id="14" idx="1"/>
            </p:cNvCxnSpPr>
            <p:nvPr/>
          </p:nvCxnSpPr>
          <p:spPr>
            <a:xfrm>
              <a:off x="2712380" y="3420150"/>
              <a:ext cx="1048736"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126B62B9-811F-F159-EC3E-5E4A93F79C56}"/>
                </a:ext>
              </a:extLst>
            </p:cNvPr>
            <p:cNvSpPr/>
            <p:nvPr/>
          </p:nvSpPr>
          <p:spPr>
            <a:xfrm>
              <a:off x="2044561" y="2032283"/>
              <a:ext cx="667819" cy="277573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3CEECDA-A08A-171F-EF4E-B0B8C16319C6}"/>
                </a:ext>
              </a:extLst>
            </p:cNvPr>
            <p:cNvSpPr/>
            <p:nvPr/>
          </p:nvSpPr>
          <p:spPr>
            <a:xfrm>
              <a:off x="3761116" y="2032283"/>
              <a:ext cx="667819" cy="277573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6479503-C8E3-C6CE-2B8F-82536F830AAB}"/>
                </a:ext>
              </a:extLst>
            </p:cNvPr>
            <p:cNvSpPr/>
            <p:nvPr/>
          </p:nvSpPr>
          <p:spPr>
            <a:xfrm>
              <a:off x="5465856" y="2032283"/>
              <a:ext cx="741284" cy="277573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2EC275D2-950E-EFDE-8C71-CFB8874E5D58}"/>
                </a:ext>
              </a:extLst>
            </p:cNvPr>
            <p:cNvCxnSpPr>
              <a:cxnSpLocks/>
              <a:stCxn id="14" idx="3"/>
              <a:endCxn id="15" idx="1"/>
            </p:cNvCxnSpPr>
            <p:nvPr/>
          </p:nvCxnSpPr>
          <p:spPr>
            <a:xfrm>
              <a:off x="4428935" y="3420150"/>
              <a:ext cx="1036921"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6D14695E-0605-7024-0512-FD8ACD5ABDBF}"/>
                </a:ext>
              </a:extLst>
            </p:cNvPr>
            <p:cNvCxnSpPr>
              <a:cxnSpLocks/>
              <a:endCxn id="12" idx="1"/>
            </p:cNvCxnSpPr>
            <p:nvPr/>
          </p:nvCxnSpPr>
          <p:spPr>
            <a:xfrm flipV="1">
              <a:off x="1109612" y="3420150"/>
              <a:ext cx="934949" cy="885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B04383EA-97D6-6FC8-A682-618813A891BC}"/>
                </a:ext>
              </a:extLst>
            </p:cNvPr>
            <p:cNvCxnSpPr>
              <a:cxnSpLocks/>
              <a:stCxn id="15" idx="3"/>
            </p:cNvCxnSpPr>
            <p:nvPr/>
          </p:nvCxnSpPr>
          <p:spPr>
            <a:xfrm>
              <a:off x="6207140" y="3420150"/>
              <a:ext cx="799839"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066884D-BD49-A786-B9E9-3D23D310AAFC}"/>
                    </a:ext>
                  </a:extLst>
                </p:cNvPr>
                <p:cNvSpPr txBox="1"/>
                <p:nvPr/>
              </p:nvSpPr>
              <p:spPr>
                <a:xfrm rot="5400000">
                  <a:off x="425393" y="3047645"/>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1" name="文本框 40">
                  <a:extLst>
                    <a:ext uri="{FF2B5EF4-FFF2-40B4-BE49-F238E27FC236}">
                      <a16:creationId xmlns:a16="http://schemas.microsoft.com/office/drawing/2014/main" id="{1066884D-BD49-A786-B9E9-3D23D310AAFC}"/>
                    </a:ext>
                  </a:extLst>
                </p:cNvPr>
                <p:cNvSpPr txBox="1">
                  <a:spLocks noRot="1" noChangeAspect="1" noMove="1" noResize="1" noEditPoints="1" noAdjustHandles="1" noChangeArrowheads="1" noChangeShapeType="1" noTextEdit="1"/>
                </p:cNvSpPr>
                <p:nvPr/>
              </p:nvSpPr>
              <p:spPr>
                <a:xfrm rot="5400000">
                  <a:off x="425393" y="3047645"/>
                  <a:ext cx="531469" cy="762709"/>
                </a:xfrm>
                <a:prstGeom prst="rect">
                  <a:avLst/>
                </a:prstGeom>
                <a:blipFill>
                  <a:blip r:embed="rId2"/>
                  <a:stretch>
                    <a:fillRect/>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CCAD94CB-DFAD-9F13-E12B-F31D3C2FE491}"/>
                </a:ext>
              </a:extLst>
            </p:cNvPr>
            <p:cNvSpPr/>
            <p:nvPr/>
          </p:nvSpPr>
          <p:spPr>
            <a:xfrm>
              <a:off x="8393048" y="2032283"/>
              <a:ext cx="667819" cy="27757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AF848D2B-FB9A-BEBA-5787-4D1FA6027932}"/>
                </a:ext>
              </a:extLst>
            </p:cNvPr>
            <p:cNvCxnSpPr>
              <a:cxnSpLocks/>
              <a:endCxn id="43" idx="1"/>
            </p:cNvCxnSpPr>
            <p:nvPr/>
          </p:nvCxnSpPr>
          <p:spPr>
            <a:xfrm>
              <a:off x="7685070" y="3420150"/>
              <a:ext cx="707978"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0BD9F15-19D9-F7C0-366B-1C0DCD963BBB}"/>
                    </a:ext>
                  </a:extLst>
                </p:cNvPr>
                <p:cNvSpPr txBox="1"/>
                <p:nvPr/>
              </p:nvSpPr>
              <p:spPr>
                <a:xfrm rot="5400000">
                  <a:off x="7114980" y="3056495"/>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8" name="文本框 47">
                  <a:extLst>
                    <a:ext uri="{FF2B5EF4-FFF2-40B4-BE49-F238E27FC236}">
                      <a16:creationId xmlns:a16="http://schemas.microsoft.com/office/drawing/2014/main" id="{10BD9F15-19D9-F7C0-366B-1C0DCD963BBB}"/>
                    </a:ext>
                  </a:extLst>
                </p:cNvPr>
                <p:cNvSpPr txBox="1">
                  <a:spLocks noRot="1" noChangeAspect="1" noMove="1" noResize="1" noEditPoints="1" noAdjustHandles="1" noChangeArrowheads="1" noChangeShapeType="1" noTextEdit="1"/>
                </p:cNvSpPr>
                <p:nvPr/>
              </p:nvSpPr>
              <p:spPr>
                <a:xfrm rot="5400000">
                  <a:off x="7114980" y="3056495"/>
                  <a:ext cx="531469" cy="762709"/>
                </a:xfrm>
                <a:prstGeom prst="rect">
                  <a:avLst/>
                </a:prstGeom>
                <a:blipFill>
                  <a:blip r:embed="rId3"/>
                  <a:stretch>
                    <a:fillRect/>
                  </a:stretch>
                </a:blipFill>
              </p:spPr>
              <p:txBody>
                <a:bodyPr/>
                <a:lstStyle/>
                <a:p>
                  <a:r>
                    <a:rPr lang="zh-CN" altLang="en-US">
                      <a:noFill/>
                    </a:rPr>
                    <a:t> </a:t>
                  </a:r>
                </a:p>
              </p:txBody>
            </p:sp>
          </mc:Fallback>
        </mc:AlternateContent>
        <p:sp>
          <p:nvSpPr>
            <p:cNvPr id="49" name="矩形 48">
              <a:extLst>
                <a:ext uri="{FF2B5EF4-FFF2-40B4-BE49-F238E27FC236}">
                  <a16:creationId xmlns:a16="http://schemas.microsoft.com/office/drawing/2014/main" id="{05341E2B-F6AE-93A2-87F2-E06145C5BEEE}"/>
                </a:ext>
              </a:extLst>
            </p:cNvPr>
            <p:cNvSpPr/>
            <p:nvPr/>
          </p:nvSpPr>
          <p:spPr>
            <a:xfrm>
              <a:off x="11246775" y="2032283"/>
              <a:ext cx="667819" cy="27757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D3B4F412-55BA-AD3B-38EC-C87447ED612D}"/>
                </a:ext>
              </a:extLst>
            </p:cNvPr>
            <p:cNvCxnSpPr>
              <a:cxnSpLocks/>
            </p:cNvCxnSpPr>
            <p:nvPr/>
          </p:nvCxnSpPr>
          <p:spPr>
            <a:xfrm>
              <a:off x="9060867" y="3405595"/>
              <a:ext cx="707978"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58987680-0705-8850-A757-55F339BA433E}"/>
                </a:ext>
              </a:extLst>
            </p:cNvPr>
            <p:cNvCxnSpPr>
              <a:cxnSpLocks/>
              <a:stCxn id="49" idx="1"/>
            </p:cNvCxnSpPr>
            <p:nvPr/>
          </p:nvCxnSpPr>
          <p:spPr>
            <a:xfrm flipH="1" flipV="1">
              <a:off x="10578956" y="3405595"/>
              <a:ext cx="667819" cy="14555"/>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BA59393E-BEEF-CB47-BCC8-3E05E14176F2}"/>
                    </a:ext>
                  </a:extLst>
                </p:cNvPr>
                <p:cNvSpPr txBox="1"/>
                <p:nvPr/>
              </p:nvSpPr>
              <p:spPr>
                <a:xfrm>
                  <a:off x="3814408" y="4979888"/>
                  <a:ext cx="614527"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oMath>
                  </a14:m>
                  <a:r>
                    <a:rPr lang="zh-CN" altLang="en-US" dirty="0"/>
                    <a:t>层</a:t>
                  </a:r>
                </a:p>
              </p:txBody>
            </p:sp>
          </mc:Choice>
          <mc:Fallback xmlns="">
            <p:sp>
              <p:nvSpPr>
                <p:cNvPr id="54" name="文本框 53">
                  <a:extLst>
                    <a:ext uri="{FF2B5EF4-FFF2-40B4-BE49-F238E27FC236}">
                      <a16:creationId xmlns:a16="http://schemas.microsoft.com/office/drawing/2014/main" id="{BA59393E-BEEF-CB47-BCC8-3E05E14176F2}"/>
                    </a:ext>
                  </a:extLst>
                </p:cNvPr>
                <p:cNvSpPr txBox="1">
                  <a:spLocks noRot="1" noChangeAspect="1" noMove="1" noResize="1" noEditPoints="1" noAdjustHandles="1" noChangeArrowheads="1" noChangeShapeType="1" noTextEdit="1"/>
                </p:cNvSpPr>
                <p:nvPr/>
              </p:nvSpPr>
              <p:spPr>
                <a:xfrm>
                  <a:off x="3814408" y="4979888"/>
                  <a:ext cx="614527" cy="369332"/>
                </a:xfrm>
                <a:prstGeom prst="rect">
                  <a:avLst/>
                </a:prstGeom>
                <a:blipFill>
                  <a:blip r:embed="rId4"/>
                  <a:stretch>
                    <a:fillRect t="-10000" r="-297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E27D8AC-F306-DEAC-FFBB-000E6C37EEEC}"/>
                    </a:ext>
                  </a:extLst>
                </p:cNvPr>
                <p:cNvSpPr txBox="1"/>
                <p:nvPr/>
              </p:nvSpPr>
              <p:spPr>
                <a:xfrm>
                  <a:off x="1942948" y="4979888"/>
                  <a:ext cx="871043"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t>1</a:t>
                  </a:r>
                  <a:r>
                    <a:rPr lang="zh-CN" altLang="en-US" dirty="0"/>
                    <a:t>层</a:t>
                  </a:r>
                </a:p>
              </p:txBody>
            </p:sp>
          </mc:Choice>
          <mc:Fallback xmlns="">
            <p:sp>
              <p:nvSpPr>
                <p:cNvPr id="55" name="文本框 54">
                  <a:extLst>
                    <a:ext uri="{FF2B5EF4-FFF2-40B4-BE49-F238E27FC236}">
                      <a16:creationId xmlns:a16="http://schemas.microsoft.com/office/drawing/2014/main" id="{6E27D8AC-F306-DEAC-FFBB-000E6C37EEEC}"/>
                    </a:ext>
                  </a:extLst>
                </p:cNvPr>
                <p:cNvSpPr txBox="1">
                  <a:spLocks noRot="1" noChangeAspect="1" noMove="1" noResize="1" noEditPoints="1" noAdjustHandles="1" noChangeArrowheads="1" noChangeShapeType="1" noTextEdit="1"/>
                </p:cNvSpPr>
                <p:nvPr/>
              </p:nvSpPr>
              <p:spPr>
                <a:xfrm>
                  <a:off x="1942948" y="4979888"/>
                  <a:ext cx="871043"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10F698EA-21C6-E1A7-D369-126F4504FE20}"/>
                    </a:ext>
                  </a:extLst>
                </p:cNvPr>
                <p:cNvSpPr txBox="1"/>
                <p:nvPr/>
              </p:nvSpPr>
              <p:spPr>
                <a:xfrm>
                  <a:off x="5429352" y="4979888"/>
                  <a:ext cx="1036921"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t>1</a:t>
                  </a:r>
                  <a:r>
                    <a:rPr lang="zh-CN" altLang="en-US" dirty="0"/>
                    <a:t>层</a:t>
                  </a:r>
                </a:p>
              </p:txBody>
            </p:sp>
          </mc:Choice>
          <mc:Fallback xmlns="">
            <p:sp>
              <p:nvSpPr>
                <p:cNvPr id="56" name="文本框 55">
                  <a:extLst>
                    <a:ext uri="{FF2B5EF4-FFF2-40B4-BE49-F238E27FC236}">
                      <a16:creationId xmlns:a16="http://schemas.microsoft.com/office/drawing/2014/main" id="{10F698EA-21C6-E1A7-D369-126F4504FE20}"/>
                    </a:ext>
                  </a:extLst>
                </p:cNvPr>
                <p:cNvSpPr txBox="1">
                  <a:spLocks noRot="1" noChangeAspect="1" noMove="1" noResize="1" noEditPoints="1" noAdjustHandles="1" noChangeArrowheads="1" noChangeShapeType="1" noTextEdit="1"/>
                </p:cNvSpPr>
                <p:nvPr/>
              </p:nvSpPr>
              <p:spPr>
                <a:xfrm>
                  <a:off x="5429352" y="4979888"/>
                  <a:ext cx="1036921" cy="369332"/>
                </a:xfrm>
                <a:prstGeom prst="rect">
                  <a:avLst/>
                </a:prstGeom>
                <a:blipFill>
                  <a:blip r:embed="rId6"/>
                  <a:stretch>
                    <a:fillRect t="-10000" b="-26667"/>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8CE4ACA7-4A84-CB50-9CF0-C63DAD880CBC}"/>
                </a:ext>
              </a:extLst>
            </p:cNvPr>
            <p:cNvSpPr txBox="1"/>
            <p:nvPr/>
          </p:nvSpPr>
          <p:spPr>
            <a:xfrm>
              <a:off x="8356063" y="4979888"/>
              <a:ext cx="1036921" cy="369332"/>
            </a:xfrm>
            <a:prstGeom prst="rect">
              <a:avLst/>
            </a:prstGeom>
            <a:noFill/>
          </p:spPr>
          <p:txBody>
            <a:bodyPr wrap="square">
              <a:spAutoFit/>
            </a:bodyPr>
            <a:lstStyle/>
            <a:p>
              <a:r>
                <a:rPr lang="zh-CN" altLang="en-US" dirty="0"/>
                <a:t>输出层</a:t>
              </a: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B615B20-9978-C331-38C9-347B9EB0B189}"/>
                    </a:ext>
                  </a:extLst>
                </p:cNvPr>
                <p:cNvSpPr txBox="1"/>
                <p:nvPr/>
              </p:nvSpPr>
              <p:spPr>
                <a:xfrm>
                  <a:off x="9911137" y="2853401"/>
                  <a:ext cx="597267"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5400" b="0" i="1" smtClean="0">
                            <a:latin typeface="Cambria Math" panose="02040503050406030204" pitchFamily="18" charset="0"/>
                          </a:rPr>
                          <m:t>𝑒</m:t>
                        </m:r>
                      </m:oMath>
                    </m:oMathPara>
                  </a14:m>
                  <a:endParaRPr lang="zh-CN" altLang="en-US" sz="5400" dirty="0"/>
                </a:p>
              </p:txBody>
            </p:sp>
          </mc:Choice>
          <mc:Fallback xmlns="">
            <p:sp>
              <p:nvSpPr>
                <p:cNvPr id="59" name="文本框 58">
                  <a:extLst>
                    <a:ext uri="{FF2B5EF4-FFF2-40B4-BE49-F238E27FC236}">
                      <a16:creationId xmlns:a16="http://schemas.microsoft.com/office/drawing/2014/main" id="{FB615B20-9978-C331-38C9-347B9EB0B189}"/>
                    </a:ext>
                  </a:extLst>
                </p:cNvPr>
                <p:cNvSpPr txBox="1">
                  <a:spLocks noRot="1" noChangeAspect="1" noMove="1" noResize="1" noEditPoints="1" noAdjustHandles="1" noChangeArrowheads="1" noChangeShapeType="1" noTextEdit="1"/>
                </p:cNvSpPr>
                <p:nvPr/>
              </p:nvSpPr>
              <p:spPr>
                <a:xfrm>
                  <a:off x="9911137" y="2853401"/>
                  <a:ext cx="597267" cy="92333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08C8B86-70E5-D53B-6CF5-1FE31489182F}"/>
                    </a:ext>
                  </a:extLst>
                </p:cNvPr>
                <p:cNvSpPr txBox="1"/>
                <p:nvPr/>
              </p:nvSpPr>
              <p:spPr>
                <a:xfrm>
                  <a:off x="3076411" y="2853401"/>
                  <a:ext cx="578710" cy="5467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800"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8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8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60" name="文本框 59">
                  <a:extLst>
                    <a:ext uri="{FF2B5EF4-FFF2-40B4-BE49-F238E27FC236}">
                      <a16:creationId xmlns:a16="http://schemas.microsoft.com/office/drawing/2014/main" id="{E08C8B86-70E5-D53B-6CF5-1FE31489182F}"/>
                    </a:ext>
                  </a:extLst>
                </p:cNvPr>
                <p:cNvSpPr txBox="1">
                  <a:spLocks noRot="1" noChangeAspect="1" noMove="1" noResize="1" noEditPoints="1" noAdjustHandles="1" noChangeArrowheads="1" noChangeShapeType="1" noTextEdit="1"/>
                </p:cNvSpPr>
                <p:nvPr/>
              </p:nvSpPr>
              <p:spPr>
                <a:xfrm>
                  <a:off x="3076411" y="2853401"/>
                  <a:ext cx="578710" cy="54675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BE7B061-62C1-20AA-1B52-597C468FB4BB}"/>
                    </a:ext>
                  </a:extLst>
                </p:cNvPr>
                <p:cNvSpPr txBox="1"/>
                <p:nvPr/>
              </p:nvSpPr>
              <p:spPr>
                <a:xfrm>
                  <a:off x="1164713" y="2853400"/>
                  <a:ext cx="578710" cy="546753"/>
                </a:xfrm>
                <a:prstGeom prst="rect">
                  <a:avLst/>
                </a:prstGeom>
                <a:noFill/>
              </p:spPr>
              <p:txBody>
                <a:bodyPr wrap="square">
                  <a:spAutoFit/>
                </a:bodyPr>
                <a:lstStyle>
                  <a:defPPr>
                    <a:defRPr lang="zh-CN"/>
                  </a:defPPr>
                  <a:lvl1pPr>
                    <a:defRPr sz="2800" i="1" kern="100">
                      <a:effectLst/>
                      <a:latin typeface="Cambria Math" panose="02040503050406030204" pitchFamily="18" charset="0"/>
                      <a:ea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zh-CN" altLang="zh-CN" i="1" smtClean="0">
                                <a:solidFill>
                                  <a:srgbClr val="FFC000"/>
                                </a:solidFill>
                                <a:latin typeface="Cambria Math" panose="02040503050406030204" pitchFamily="18" charset="0"/>
                              </a:rPr>
                            </m:ctrlPr>
                          </m:sSubSupPr>
                          <m:e>
                            <m:r>
                              <a:rPr lang="en-US" altLang="zh-CN">
                                <a:solidFill>
                                  <a:srgbClr val="FFC000"/>
                                </a:solidFill>
                                <a:latin typeface="Cambria Math" panose="02040503050406030204" pitchFamily="18" charset="0"/>
                              </a:rPr>
                              <m:t>𝑆</m:t>
                            </m:r>
                          </m:e>
                          <m:sub>
                            <m:r>
                              <a:rPr lang="en-US" altLang="zh-CN">
                                <a:solidFill>
                                  <a:srgbClr val="FFC000"/>
                                </a:solidFill>
                                <a:latin typeface="Cambria Math" panose="02040503050406030204" pitchFamily="18" charset="0"/>
                              </a:rPr>
                              <m:t>𝑖𝑛</m:t>
                            </m:r>
                          </m:sub>
                          <m:sup>
                            <m:r>
                              <a:rPr lang="en-US" altLang="zh-CN">
                                <a:solidFill>
                                  <a:srgbClr val="FFC000"/>
                                </a:solidFill>
                                <a:latin typeface="Cambria Math" panose="02040503050406030204" pitchFamily="18" charset="0"/>
                              </a:rPr>
                              <m:t>𝐻</m:t>
                            </m:r>
                            <m:r>
                              <a:rPr lang="en-US" altLang="zh-CN">
                                <a:solidFill>
                                  <a:srgbClr val="FFC000"/>
                                </a:solidFill>
                                <a:latin typeface="Cambria Math" panose="02040503050406030204" pitchFamily="18" charset="0"/>
                              </a:rPr>
                              <m:t>−1</m:t>
                            </m:r>
                          </m:sup>
                        </m:sSubSup>
                      </m:oMath>
                    </m:oMathPara>
                  </a14:m>
                  <a:endParaRPr lang="zh-CN" altLang="en-US" dirty="0"/>
                </a:p>
              </p:txBody>
            </p:sp>
          </mc:Choice>
          <mc:Fallback xmlns="">
            <p:sp>
              <p:nvSpPr>
                <p:cNvPr id="61" name="文本框 60">
                  <a:extLst>
                    <a:ext uri="{FF2B5EF4-FFF2-40B4-BE49-F238E27FC236}">
                      <a16:creationId xmlns:a16="http://schemas.microsoft.com/office/drawing/2014/main" id="{6BE7B061-62C1-20AA-1B52-597C468FB4BB}"/>
                    </a:ext>
                  </a:extLst>
                </p:cNvPr>
                <p:cNvSpPr txBox="1">
                  <a:spLocks noRot="1" noChangeAspect="1" noMove="1" noResize="1" noEditPoints="1" noAdjustHandles="1" noChangeArrowheads="1" noChangeShapeType="1" noTextEdit="1"/>
                </p:cNvSpPr>
                <p:nvPr/>
              </p:nvSpPr>
              <p:spPr>
                <a:xfrm>
                  <a:off x="1164713" y="2853400"/>
                  <a:ext cx="578710" cy="546753"/>
                </a:xfrm>
                <a:prstGeom prst="rect">
                  <a:avLst/>
                </a:prstGeom>
                <a:blipFill>
                  <a:blip r:embed="rId9"/>
                  <a:stretch>
                    <a:fillRect r="-4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F7CA08F-F30A-E0AD-211E-6728FF3F4617}"/>
                    </a:ext>
                  </a:extLst>
                </p:cNvPr>
                <p:cNvSpPr txBox="1"/>
                <p:nvPr/>
              </p:nvSpPr>
              <p:spPr>
                <a:xfrm>
                  <a:off x="4637379" y="2853399"/>
                  <a:ext cx="578710" cy="546753"/>
                </a:xfrm>
                <a:prstGeom prst="rect">
                  <a:avLst/>
                </a:prstGeom>
                <a:noFill/>
              </p:spPr>
              <p:txBody>
                <a:bodyPr wrap="square">
                  <a:spAutoFit/>
                </a:bodyPr>
                <a:lstStyle>
                  <a:defPPr>
                    <a:defRPr lang="zh-CN"/>
                  </a:defPPr>
                  <a:lvl1pPr>
                    <a:defRPr sz="2800" i="1" kern="100">
                      <a:effectLst/>
                      <a:latin typeface="Cambria Math" panose="02040503050406030204" pitchFamily="18" charset="0"/>
                      <a:ea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zh-CN" altLang="zh-CN" i="1" smtClean="0">
                                <a:solidFill>
                                  <a:srgbClr val="00B050"/>
                                </a:solidFill>
                                <a:latin typeface="Cambria Math" panose="02040503050406030204" pitchFamily="18" charset="0"/>
                              </a:rPr>
                            </m:ctrlPr>
                          </m:sSubSupPr>
                          <m:e>
                            <m:r>
                              <a:rPr lang="en-US" altLang="zh-CN">
                                <a:solidFill>
                                  <a:srgbClr val="00B050"/>
                                </a:solidFill>
                                <a:latin typeface="Cambria Math" panose="02040503050406030204" pitchFamily="18" charset="0"/>
                              </a:rPr>
                              <m:t>𝑆</m:t>
                            </m:r>
                          </m:e>
                          <m:sub>
                            <m:r>
                              <a:rPr lang="en-US" altLang="zh-CN">
                                <a:solidFill>
                                  <a:srgbClr val="00B050"/>
                                </a:solidFill>
                                <a:latin typeface="Cambria Math" panose="02040503050406030204" pitchFamily="18" charset="0"/>
                              </a:rPr>
                              <m:t>𝑖𝑛</m:t>
                            </m:r>
                          </m:sub>
                          <m:sup>
                            <m:r>
                              <a:rPr lang="en-US" altLang="zh-CN">
                                <a:solidFill>
                                  <a:srgbClr val="00B050"/>
                                </a:solidFill>
                                <a:latin typeface="Cambria Math" panose="02040503050406030204" pitchFamily="18" charset="0"/>
                              </a:rPr>
                              <m:t>𝐻</m:t>
                            </m:r>
                            <m:r>
                              <a:rPr lang="en-US" altLang="zh-CN" b="0" i="1" smtClean="0">
                                <a:solidFill>
                                  <a:srgbClr val="00B050"/>
                                </a:solidFill>
                                <a:latin typeface="Cambria Math" panose="02040503050406030204" pitchFamily="18" charset="0"/>
                              </a:rPr>
                              <m:t>+</m:t>
                            </m:r>
                            <m:r>
                              <a:rPr lang="en-US" altLang="zh-CN">
                                <a:solidFill>
                                  <a:srgbClr val="00B050"/>
                                </a:solidFill>
                                <a:latin typeface="Cambria Math" panose="02040503050406030204" pitchFamily="18" charset="0"/>
                              </a:rPr>
                              <m:t>1</m:t>
                            </m:r>
                          </m:sup>
                        </m:sSubSup>
                      </m:oMath>
                    </m:oMathPara>
                  </a14:m>
                  <a:endParaRPr lang="zh-CN" altLang="en-US" dirty="0"/>
                </a:p>
              </p:txBody>
            </p:sp>
          </mc:Choice>
          <mc:Fallback xmlns="">
            <p:sp>
              <p:nvSpPr>
                <p:cNvPr id="62" name="文本框 61">
                  <a:extLst>
                    <a:ext uri="{FF2B5EF4-FFF2-40B4-BE49-F238E27FC236}">
                      <a16:creationId xmlns:a16="http://schemas.microsoft.com/office/drawing/2014/main" id="{BF7CA08F-F30A-E0AD-211E-6728FF3F4617}"/>
                    </a:ext>
                  </a:extLst>
                </p:cNvPr>
                <p:cNvSpPr txBox="1">
                  <a:spLocks noRot="1" noChangeAspect="1" noMove="1" noResize="1" noEditPoints="1" noAdjustHandles="1" noChangeArrowheads="1" noChangeShapeType="1" noTextEdit="1"/>
                </p:cNvSpPr>
                <p:nvPr/>
              </p:nvSpPr>
              <p:spPr>
                <a:xfrm>
                  <a:off x="4637379" y="2853399"/>
                  <a:ext cx="578710" cy="546753"/>
                </a:xfrm>
                <a:prstGeom prst="rect">
                  <a:avLst/>
                </a:prstGeom>
                <a:blipFill>
                  <a:blip r:embed="rId10"/>
                  <a:stretch>
                    <a:fillRect r="-41053"/>
                  </a:stretch>
                </a:blipFill>
              </p:spPr>
              <p:txBody>
                <a:bodyPr/>
                <a:lstStyle/>
                <a:p>
                  <a:r>
                    <a:rPr lang="zh-CN" altLang="en-US">
                      <a:noFill/>
                    </a:rPr>
                    <a:t> </a:t>
                  </a:r>
                </a:p>
              </p:txBody>
            </p:sp>
          </mc:Fallback>
        </mc:AlternateContent>
        <p:cxnSp>
          <p:nvCxnSpPr>
            <p:cNvPr id="64" name="连接符: 肘形 63">
              <a:extLst>
                <a:ext uri="{FF2B5EF4-FFF2-40B4-BE49-F238E27FC236}">
                  <a16:creationId xmlns:a16="http://schemas.microsoft.com/office/drawing/2014/main" id="{F44D97E3-5B90-D5EB-F658-36B4D600DA39}"/>
                </a:ext>
              </a:extLst>
            </p:cNvPr>
            <p:cNvCxnSpPr>
              <a:cxnSpLocks/>
              <a:endCxn id="62" idx="0"/>
            </p:cNvCxnSpPr>
            <p:nvPr/>
          </p:nvCxnSpPr>
          <p:spPr>
            <a:xfrm rot="10800000">
              <a:off x="4926735" y="2853400"/>
              <a:ext cx="5220705" cy="232777"/>
            </a:xfrm>
            <a:prstGeom prst="bentConnector4">
              <a:avLst>
                <a:gd name="adj1" fmla="val -2"/>
                <a:gd name="adj2" fmla="val 630752"/>
              </a:avLst>
            </a:prstGeom>
            <a:ln w="28575">
              <a:solidFill>
                <a:srgbClr val="00B050"/>
              </a:solidFill>
              <a:prstDash val="lgDash"/>
              <a:tailEnd type="arrow" w="med" len="lg"/>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7287B9C1-4557-C5D2-C782-427589596C74}"/>
                </a:ext>
              </a:extLst>
            </p:cNvPr>
            <p:cNvCxnSpPr>
              <a:cxnSpLocks/>
              <a:endCxn id="60" idx="0"/>
            </p:cNvCxnSpPr>
            <p:nvPr/>
          </p:nvCxnSpPr>
          <p:spPr>
            <a:xfrm rot="10800000">
              <a:off x="3365766" y="2853402"/>
              <a:ext cx="6844004" cy="202327"/>
            </a:xfrm>
            <a:prstGeom prst="bentConnector4">
              <a:avLst>
                <a:gd name="adj1" fmla="val -2"/>
                <a:gd name="adj2" fmla="val 944217"/>
              </a:avLst>
            </a:prstGeom>
            <a:ln w="28575">
              <a:solidFill>
                <a:srgbClr val="00B0F0"/>
              </a:solidFill>
              <a:prstDash val="lgDash"/>
              <a:tailEnd type="arrow" w="med" len="lg"/>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F90F3FBD-5A06-FACC-B82B-8416D13F7ACA}"/>
                </a:ext>
              </a:extLst>
            </p:cNvPr>
            <p:cNvCxnSpPr>
              <a:cxnSpLocks/>
              <a:endCxn id="61" idx="0"/>
            </p:cNvCxnSpPr>
            <p:nvPr/>
          </p:nvCxnSpPr>
          <p:spPr>
            <a:xfrm rot="10800000">
              <a:off x="1454069" y="2853400"/>
              <a:ext cx="8845775" cy="385178"/>
            </a:xfrm>
            <a:prstGeom prst="bentConnector4">
              <a:avLst>
                <a:gd name="adj1" fmla="val 511"/>
                <a:gd name="adj2" fmla="val 652814"/>
              </a:avLst>
            </a:prstGeom>
            <a:ln w="28575">
              <a:solidFill>
                <a:srgbClr val="FFC000"/>
              </a:solidFill>
              <a:prstDash val="lgDash"/>
              <a:tailEnd type="arrow"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3ECFD22-B7DE-74F3-FFB6-FA2DF5C7B024}"/>
                    </a:ext>
                  </a:extLst>
                </p:cNvPr>
                <p:cNvSpPr txBox="1"/>
                <p:nvPr/>
              </p:nvSpPr>
              <p:spPr>
                <a:xfrm>
                  <a:off x="3365766" y="1139862"/>
                  <a:ext cx="663722"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0" i="1" kern="100" smtClean="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4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81" name="文本框 80">
                  <a:extLst>
                    <a:ext uri="{FF2B5EF4-FFF2-40B4-BE49-F238E27FC236}">
                      <a16:creationId xmlns:a16="http://schemas.microsoft.com/office/drawing/2014/main" id="{A3ECFD22-B7DE-74F3-FFB6-FA2DF5C7B024}"/>
                    </a:ext>
                  </a:extLst>
                </p:cNvPr>
                <p:cNvSpPr txBox="1">
                  <a:spLocks noRot="1" noChangeAspect="1" noMove="1" noResize="1" noEditPoints="1" noAdjustHandles="1" noChangeArrowheads="1" noChangeShapeType="1" noTextEdit="1"/>
                </p:cNvSpPr>
                <p:nvPr/>
              </p:nvSpPr>
              <p:spPr>
                <a:xfrm>
                  <a:off x="3365766" y="1139862"/>
                  <a:ext cx="663722" cy="481863"/>
                </a:xfrm>
                <a:prstGeom prst="rect">
                  <a:avLst/>
                </a:prstGeom>
                <a:blipFill>
                  <a:blip r:embed="rId11"/>
                  <a:stretch>
                    <a:fillRect b="-3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8B453099-CEF4-F4D4-7FC5-A68D1FCAA4C4}"/>
                    </a:ext>
                  </a:extLst>
                </p:cNvPr>
                <p:cNvSpPr txBox="1"/>
                <p:nvPr/>
              </p:nvSpPr>
              <p:spPr>
                <a:xfrm>
                  <a:off x="1454068" y="770551"/>
                  <a:ext cx="663722"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kern="100">
                                <a:solidFill>
                                  <a:srgbClr val="FFC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𝐻</m:t>
                            </m:r>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82" name="文本框 81">
                  <a:extLst>
                    <a:ext uri="{FF2B5EF4-FFF2-40B4-BE49-F238E27FC236}">
                      <a16:creationId xmlns:a16="http://schemas.microsoft.com/office/drawing/2014/main" id="{8B453099-CEF4-F4D4-7FC5-A68D1FCAA4C4}"/>
                    </a:ext>
                  </a:extLst>
                </p:cNvPr>
                <p:cNvSpPr txBox="1">
                  <a:spLocks noRot="1" noChangeAspect="1" noMove="1" noResize="1" noEditPoints="1" noAdjustHandles="1" noChangeArrowheads="1" noChangeShapeType="1" noTextEdit="1"/>
                </p:cNvSpPr>
                <p:nvPr/>
              </p:nvSpPr>
              <p:spPr>
                <a:xfrm>
                  <a:off x="1454068" y="770551"/>
                  <a:ext cx="663722" cy="481863"/>
                </a:xfrm>
                <a:prstGeom prst="rect">
                  <a:avLst/>
                </a:prstGeom>
                <a:blipFill>
                  <a:blip r:embed="rId12"/>
                  <a:stretch>
                    <a:fillRect l="-2778" r="-23148" b="-5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4CA86DC7-7E3E-5BEF-0B34-16E05CC17436}"/>
                    </a:ext>
                  </a:extLst>
                </p:cNvPr>
                <p:cNvSpPr txBox="1"/>
                <p:nvPr/>
              </p:nvSpPr>
              <p:spPr>
                <a:xfrm>
                  <a:off x="4906416" y="1605233"/>
                  <a:ext cx="663722"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𝐻</m:t>
                            </m:r>
                            <m:r>
                              <a:rPr lang="en-US" altLang="zh-CN" sz="2400" b="0" i="1" kern="100" smtClean="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83" name="文本框 82">
                  <a:extLst>
                    <a:ext uri="{FF2B5EF4-FFF2-40B4-BE49-F238E27FC236}">
                      <a16:creationId xmlns:a16="http://schemas.microsoft.com/office/drawing/2014/main" id="{4CA86DC7-7E3E-5BEF-0B34-16E05CC17436}"/>
                    </a:ext>
                  </a:extLst>
                </p:cNvPr>
                <p:cNvSpPr txBox="1">
                  <a:spLocks noRot="1" noChangeAspect="1" noMove="1" noResize="1" noEditPoints="1" noAdjustHandles="1" noChangeArrowheads="1" noChangeShapeType="1" noTextEdit="1"/>
                </p:cNvSpPr>
                <p:nvPr/>
              </p:nvSpPr>
              <p:spPr>
                <a:xfrm>
                  <a:off x="4906416" y="1605233"/>
                  <a:ext cx="663722" cy="481863"/>
                </a:xfrm>
                <a:prstGeom prst="rect">
                  <a:avLst/>
                </a:prstGeom>
                <a:blipFill>
                  <a:blip r:embed="rId13"/>
                  <a:stretch>
                    <a:fillRect l="-2752" r="-22018" b="-506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C8211ED0-F424-F98B-384A-97E827CDD2DB}"/>
                  </a:ext>
                </a:extLst>
              </p:cNvPr>
              <p:cNvSpPr txBox="1"/>
              <p:nvPr/>
            </p:nvSpPr>
            <p:spPr>
              <a:xfrm>
                <a:off x="3371547" y="5946062"/>
                <a:ext cx="1500247"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85" name="文本框 84">
                <a:extLst>
                  <a:ext uri="{FF2B5EF4-FFF2-40B4-BE49-F238E27FC236}">
                    <a16:creationId xmlns:a16="http://schemas.microsoft.com/office/drawing/2014/main" id="{C8211ED0-F424-F98B-384A-97E827CDD2DB}"/>
                  </a:ext>
                </a:extLst>
              </p:cNvPr>
              <p:cNvSpPr txBox="1">
                <a:spLocks noRot="1" noChangeAspect="1" noMove="1" noResize="1" noEditPoints="1" noAdjustHandles="1" noChangeArrowheads="1" noChangeShapeType="1" noTextEdit="1"/>
              </p:cNvSpPr>
              <p:nvPr/>
            </p:nvSpPr>
            <p:spPr>
              <a:xfrm>
                <a:off x="3371547" y="5946062"/>
                <a:ext cx="1500247" cy="758734"/>
              </a:xfrm>
              <a:prstGeom prst="rect">
                <a:avLst/>
              </a:prstGeom>
              <a:blipFill>
                <a:blip r:embed="rId1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0CF1022B-1AF2-7AD8-FDA3-29B26959F8B2}"/>
              </a:ext>
            </a:extLst>
          </p:cNvPr>
          <p:cNvSpPr txBox="1"/>
          <p:nvPr/>
        </p:nvSpPr>
        <p:spPr>
          <a:xfrm>
            <a:off x="78146" y="-33447"/>
            <a:ext cx="3330553"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局部梯度的定义</a:t>
            </a:r>
            <a:endParaRPr lang="zh-CN" altLang="en-US" dirty="0"/>
          </a:p>
        </p:txBody>
      </p:sp>
    </p:spTree>
    <p:extLst>
      <p:ext uri="{BB962C8B-B14F-4D97-AF65-F5344CB8AC3E}">
        <p14:creationId xmlns:p14="http://schemas.microsoft.com/office/powerpoint/2010/main" val="1727209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a:extLst>
              <a:ext uri="{FF2B5EF4-FFF2-40B4-BE49-F238E27FC236}">
                <a16:creationId xmlns:a16="http://schemas.microsoft.com/office/drawing/2014/main" id="{E710CA07-1756-7B6B-EEAF-23AB82C68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96" y="145407"/>
            <a:ext cx="6309180" cy="3412012"/>
          </a:xfrm>
          <a:prstGeom prst="rect">
            <a:avLst/>
          </a:prstGeom>
        </p:spPr>
      </p:pic>
      <p:grpSp>
        <p:nvGrpSpPr>
          <p:cNvPr id="88" name="组合 87">
            <a:extLst>
              <a:ext uri="{FF2B5EF4-FFF2-40B4-BE49-F238E27FC236}">
                <a16:creationId xmlns:a16="http://schemas.microsoft.com/office/drawing/2014/main" id="{9BB8436B-D404-916B-368C-B530411BAAA0}"/>
              </a:ext>
            </a:extLst>
          </p:cNvPr>
          <p:cNvGrpSpPr/>
          <p:nvPr/>
        </p:nvGrpSpPr>
        <p:grpSpPr>
          <a:xfrm>
            <a:off x="2248882" y="3711926"/>
            <a:ext cx="2375482" cy="3018355"/>
            <a:chOff x="180596" y="3807451"/>
            <a:chExt cx="2375482" cy="3018355"/>
          </a:xfrm>
        </p:grpSpPr>
        <p:grpSp>
          <p:nvGrpSpPr>
            <p:cNvPr id="84" name="组合 83">
              <a:extLst>
                <a:ext uri="{FF2B5EF4-FFF2-40B4-BE49-F238E27FC236}">
                  <a16:creationId xmlns:a16="http://schemas.microsoft.com/office/drawing/2014/main" id="{86F67342-8D4E-5F0E-BA74-0E93F49A7C7D}"/>
                </a:ext>
              </a:extLst>
            </p:cNvPr>
            <p:cNvGrpSpPr/>
            <p:nvPr/>
          </p:nvGrpSpPr>
          <p:grpSpPr>
            <a:xfrm>
              <a:off x="180596" y="4443320"/>
              <a:ext cx="2375482" cy="2382486"/>
              <a:chOff x="648784" y="629898"/>
              <a:chExt cx="2375482" cy="2382486"/>
            </a:xfrm>
          </p:grpSpPr>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4613780A-CD17-96F2-E747-23110BC5161D}"/>
                      </a:ext>
                    </a:extLst>
                  </p:cNvPr>
                  <p:cNvSpPr txBox="1"/>
                  <p:nvPr/>
                </p:nvSpPr>
                <p:spPr>
                  <a:xfrm>
                    <a:off x="786248" y="1193165"/>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h</m:t>
                              </m:r>
                            </m:e>
                            <m:sub>
                              <m:r>
                                <a:rPr lang="en-US" altLang="zh-CN" sz="2000" b="0" i="1" smtClean="0">
                                  <a:latin typeface="Cambria Math" panose="02040503050406030204" pitchFamily="18" charset="0"/>
                                </a:rPr>
                                <m:t>𝑜𝑢𝑡</m:t>
                              </m:r>
                            </m:sub>
                          </m:sSub>
                          <m:r>
                            <a:rPr lang="en-US" altLang="zh-CN" sz="2000" b="0" i="0" smtClean="0">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𝜎</m:t>
                              </m:r>
                            </m:e>
                            <m:sub>
                              <m:r>
                                <a:rPr lang="en-US" altLang="zh-CN" sz="2000" b="0" i="1" smtClean="0">
                                  <a:solidFill>
                                    <a:schemeClr val="tx1"/>
                                  </a:solidFill>
                                  <a:latin typeface="Cambria Math" panose="02040503050406030204" pitchFamily="18" charset="0"/>
                                </a:rPr>
                                <m:t>h</m:t>
                              </m:r>
                            </m:sub>
                          </m:sSub>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h</m:t>
                                  </m:r>
                                </m:e>
                                <m:sub>
                                  <m:r>
                                    <a:rPr lang="en-US" altLang="zh-CN" sz="2000" b="0" i="1" smtClean="0">
                                      <a:solidFill>
                                        <a:schemeClr val="tx1"/>
                                      </a:solidFill>
                                      <a:latin typeface="Cambria Math" panose="02040503050406030204" pitchFamily="18" charset="0"/>
                                    </a:rPr>
                                    <m:t>𝑖𝑛</m:t>
                                  </m:r>
                                </m:sub>
                              </m:sSub>
                            </m:e>
                          </m:d>
                        </m:oMath>
                      </m:oMathPara>
                    </a14:m>
                    <a:endParaRPr lang="zh-CN" altLang="en-US" dirty="0">
                      <a:solidFill>
                        <a:schemeClr val="tx1"/>
                      </a:solidFill>
                    </a:endParaRPr>
                  </a:p>
                </p:txBody>
              </p:sp>
            </mc:Choice>
            <mc:Fallback xmlns="">
              <p:sp>
                <p:nvSpPr>
                  <p:cNvPr id="79" name="文本框 78">
                    <a:extLst>
                      <a:ext uri="{FF2B5EF4-FFF2-40B4-BE49-F238E27FC236}">
                        <a16:creationId xmlns:a16="http://schemas.microsoft.com/office/drawing/2014/main" id="{4613780A-CD17-96F2-E747-23110BC5161D}"/>
                      </a:ext>
                    </a:extLst>
                  </p:cNvPr>
                  <p:cNvSpPr txBox="1">
                    <a:spLocks noRot="1" noChangeAspect="1" noMove="1" noResize="1" noEditPoints="1" noAdjustHandles="1" noChangeArrowheads="1" noChangeShapeType="1" noTextEdit="1"/>
                  </p:cNvSpPr>
                  <p:nvPr/>
                </p:nvSpPr>
                <p:spPr>
                  <a:xfrm>
                    <a:off x="786248" y="1193165"/>
                    <a:ext cx="1910417" cy="400110"/>
                  </a:xfrm>
                  <a:prstGeom prst="rect">
                    <a:avLst/>
                  </a:prstGeom>
                  <a:blipFill>
                    <a:blip r:embed="rId4"/>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2ADAB3ED-AD0F-463E-38AA-B30D6B9A1D77}"/>
                      </a:ext>
                    </a:extLst>
                  </p:cNvPr>
                  <p:cNvSpPr txBox="1"/>
                  <p:nvPr/>
                </p:nvSpPr>
                <p:spPr>
                  <a:xfrm>
                    <a:off x="648784" y="629898"/>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h</m:t>
                              </m:r>
                            </m:e>
                            <m:sub>
                              <m:r>
                                <a:rPr lang="en-US" altLang="zh-CN" sz="2000" b="0" i="1" smtClean="0">
                                  <a:latin typeface="Cambria Math" panose="02040503050406030204" pitchFamily="18" charset="0"/>
                                </a:rPr>
                                <m:t>𝑖𝑛</m:t>
                              </m:r>
                            </m:sub>
                          </m:sSub>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𝑊𝑋</m:t>
                          </m:r>
                        </m:oMath>
                      </m:oMathPara>
                    </a14:m>
                    <a:endParaRPr lang="zh-CN" altLang="en-US" dirty="0">
                      <a:solidFill>
                        <a:schemeClr val="tx1"/>
                      </a:solidFill>
                    </a:endParaRPr>
                  </a:p>
                </p:txBody>
              </p:sp>
            </mc:Choice>
            <mc:Fallback xmlns="">
              <p:sp>
                <p:nvSpPr>
                  <p:cNvPr id="80" name="文本框 79">
                    <a:extLst>
                      <a:ext uri="{FF2B5EF4-FFF2-40B4-BE49-F238E27FC236}">
                        <a16:creationId xmlns:a16="http://schemas.microsoft.com/office/drawing/2014/main" id="{2ADAB3ED-AD0F-463E-38AA-B30D6B9A1D77}"/>
                      </a:ext>
                    </a:extLst>
                  </p:cNvPr>
                  <p:cNvSpPr txBox="1">
                    <a:spLocks noRot="1" noChangeAspect="1" noMove="1" noResize="1" noEditPoints="1" noAdjustHandles="1" noChangeArrowheads="1" noChangeShapeType="1" noTextEdit="1"/>
                  </p:cNvSpPr>
                  <p:nvPr/>
                </p:nvSpPr>
                <p:spPr>
                  <a:xfrm>
                    <a:off x="648784" y="629898"/>
                    <a:ext cx="1910417" cy="400110"/>
                  </a:xfrm>
                  <a:prstGeom prst="rect">
                    <a:avLst/>
                  </a:prstGeom>
                  <a:blipFill>
                    <a:blip r:embed="rId5"/>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E7458C1F-7AFE-0760-3A96-DD2A79816F4A}"/>
                      </a:ext>
                    </a:extLst>
                  </p:cNvPr>
                  <p:cNvSpPr txBox="1"/>
                  <p:nvPr/>
                </p:nvSpPr>
                <p:spPr>
                  <a:xfrm>
                    <a:off x="758689" y="1713472"/>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𝑖𝑛</m:t>
                              </m:r>
                            </m:sub>
                          </m:sSub>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𝑉</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h</m:t>
                              </m:r>
                            </m:e>
                            <m:sub>
                              <m:r>
                                <a:rPr lang="en-US" altLang="zh-CN" sz="2000" b="0" i="1" smtClean="0">
                                  <a:solidFill>
                                    <a:schemeClr val="tx1"/>
                                  </a:solidFill>
                                  <a:latin typeface="Cambria Math" panose="02040503050406030204" pitchFamily="18" charset="0"/>
                                </a:rPr>
                                <m:t>𝑜𝑢𝑡</m:t>
                              </m:r>
                            </m:sub>
                          </m:sSub>
                        </m:oMath>
                      </m:oMathPara>
                    </a14:m>
                    <a:endParaRPr lang="zh-CN" altLang="en-US" dirty="0">
                      <a:solidFill>
                        <a:schemeClr val="tx1"/>
                      </a:solidFill>
                    </a:endParaRPr>
                  </a:p>
                </p:txBody>
              </p:sp>
            </mc:Choice>
            <mc:Fallback xmlns="">
              <p:sp>
                <p:nvSpPr>
                  <p:cNvPr id="81" name="文本框 80">
                    <a:extLst>
                      <a:ext uri="{FF2B5EF4-FFF2-40B4-BE49-F238E27FC236}">
                        <a16:creationId xmlns:a16="http://schemas.microsoft.com/office/drawing/2014/main" id="{E7458C1F-7AFE-0760-3A96-DD2A79816F4A}"/>
                      </a:ext>
                    </a:extLst>
                  </p:cNvPr>
                  <p:cNvSpPr txBox="1">
                    <a:spLocks noRot="1" noChangeAspect="1" noMove="1" noResize="1" noEditPoints="1" noAdjustHandles="1" noChangeArrowheads="1" noChangeShapeType="1" noTextEdit="1"/>
                  </p:cNvSpPr>
                  <p:nvPr/>
                </p:nvSpPr>
                <p:spPr>
                  <a:xfrm>
                    <a:off x="758689" y="1713472"/>
                    <a:ext cx="1910417" cy="400110"/>
                  </a:xfrm>
                  <a:prstGeom prst="rect">
                    <a:avLst/>
                  </a:prstGeom>
                  <a:blipFill>
                    <a:blip r:embed="rId6"/>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A7226524-E8BB-F8AA-5A48-A3997A3CA611}"/>
                      </a:ext>
                    </a:extLst>
                  </p:cNvPr>
                  <p:cNvSpPr txBox="1"/>
                  <p:nvPr/>
                </p:nvSpPr>
                <p:spPr>
                  <a:xfrm>
                    <a:off x="773601" y="2186466"/>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𝑜𝑢𝑡</m:t>
                              </m:r>
                            </m:sub>
                          </m:sSub>
                          <m:r>
                            <a:rPr lang="en-US" altLang="zh-CN" sz="2000" b="0" i="0" smtClean="0">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𝜎</m:t>
                              </m:r>
                            </m:e>
                            <m:sub>
                              <m:r>
                                <a:rPr lang="en-US" altLang="zh-CN" sz="2000" b="0" i="1" smtClean="0">
                                  <a:solidFill>
                                    <a:schemeClr val="tx1"/>
                                  </a:solidFill>
                                  <a:latin typeface="Cambria Math" panose="02040503050406030204" pitchFamily="18" charset="0"/>
                                </a:rPr>
                                <m:t>𝑂</m:t>
                              </m:r>
                            </m:sub>
                          </m:sSub>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𝑖𝑛</m:t>
                                  </m:r>
                                </m:sub>
                              </m:sSub>
                            </m:e>
                          </m:d>
                        </m:oMath>
                      </m:oMathPara>
                    </a14:m>
                    <a:endParaRPr lang="zh-CN" altLang="en-US" dirty="0">
                      <a:solidFill>
                        <a:schemeClr val="tx1"/>
                      </a:solidFill>
                    </a:endParaRPr>
                  </a:p>
                </p:txBody>
              </p:sp>
            </mc:Choice>
            <mc:Fallback xmlns="">
              <p:sp>
                <p:nvSpPr>
                  <p:cNvPr id="82" name="文本框 81">
                    <a:extLst>
                      <a:ext uri="{FF2B5EF4-FFF2-40B4-BE49-F238E27FC236}">
                        <a16:creationId xmlns:a16="http://schemas.microsoft.com/office/drawing/2014/main" id="{A7226524-E8BB-F8AA-5A48-A3997A3CA611}"/>
                      </a:ext>
                    </a:extLst>
                  </p:cNvPr>
                  <p:cNvSpPr txBox="1">
                    <a:spLocks noRot="1" noChangeAspect="1" noMove="1" noResize="1" noEditPoints="1" noAdjustHandles="1" noChangeArrowheads="1" noChangeShapeType="1" noTextEdit="1"/>
                  </p:cNvSpPr>
                  <p:nvPr/>
                </p:nvSpPr>
                <p:spPr>
                  <a:xfrm>
                    <a:off x="773601" y="2186466"/>
                    <a:ext cx="1910417" cy="400110"/>
                  </a:xfrm>
                  <a:prstGeom prst="rect">
                    <a:avLst/>
                  </a:prstGeom>
                  <a:blipFill>
                    <a:blip r:embed="rId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302FDB51-0EF2-DD90-8986-8D860BA50D41}"/>
                      </a:ext>
                    </a:extLst>
                  </p:cNvPr>
                  <p:cNvSpPr txBox="1"/>
                  <p:nvPr/>
                </p:nvSpPr>
                <p:spPr>
                  <a:xfrm>
                    <a:off x="1113849" y="2612274"/>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𝑒</m:t>
                          </m:r>
                          <m:r>
                            <a:rPr lang="en-US" altLang="zh-CN" sz="2000" b="0" i="0"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𝑟𝑒𝑓</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𝑜𝑢𝑡</m:t>
                              </m:r>
                            </m:sub>
                          </m:sSub>
                        </m:oMath>
                      </m:oMathPara>
                    </a14:m>
                    <a:endParaRPr lang="zh-CN" altLang="en-US" dirty="0">
                      <a:solidFill>
                        <a:schemeClr val="tx1"/>
                      </a:solidFill>
                    </a:endParaRPr>
                  </a:p>
                </p:txBody>
              </p:sp>
            </mc:Choice>
            <mc:Fallback xmlns="">
              <p:sp>
                <p:nvSpPr>
                  <p:cNvPr id="83" name="文本框 82">
                    <a:extLst>
                      <a:ext uri="{FF2B5EF4-FFF2-40B4-BE49-F238E27FC236}">
                        <a16:creationId xmlns:a16="http://schemas.microsoft.com/office/drawing/2014/main" id="{302FDB51-0EF2-DD90-8986-8D860BA50D41}"/>
                      </a:ext>
                    </a:extLst>
                  </p:cNvPr>
                  <p:cNvSpPr txBox="1">
                    <a:spLocks noRot="1" noChangeAspect="1" noMove="1" noResize="1" noEditPoints="1" noAdjustHandles="1" noChangeArrowheads="1" noChangeShapeType="1" noTextEdit="1"/>
                  </p:cNvSpPr>
                  <p:nvPr/>
                </p:nvSpPr>
                <p:spPr>
                  <a:xfrm>
                    <a:off x="1113849" y="2612274"/>
                    <a:ext cx="1910417" cy="400110"/>
                  </a:xfrm>
                  <a:prstGeom prst="rect">
                    <a:avLst/>
                  </a:prstGeom>
                  <a:blipFill>
                    <a:blip r:embed="rId8"/>
                    <a:stretch>
                      <a:fillRect b="-13636"/>
                    </a:stretch>
                  </a:blipFill>
                </p:spPr>
                <p:txBody>
                  <a:bodyPr/>
                  <a:lstStyle/>
                  <a:p>
                    <a:r>
                      <a:rPr lang="zh-CN" altLang="en-US">
                        <a:noFill/>
                      </a:rPr>
                      <a:t> </a:t>
                    </a:r>
                  </a:p>
                </p:txBody>
              </p:sp>
            </mc:Fallback>
          </mc:AlternateContent>
        </p:grpSp>
        <p:sp>
          <p:nvSpPr>
            <p:cNvPr id="85" name="文本框 84">
              <a:extLst>
                <a:ext uri="{FF2B5EF4-FFF2-40B4-BE49-F238E27FC236}">
                  <a16:creationId xmlns:a16="http://schemas.microsoft.com/office/drawing/2014/main" id="{23B040BC-478D-792E-A28D-D693AD38426A}"/>
                </a:ext>
              </a:extLst>
            </p:cNvPr>
            <p:cNvSpPr txBox="1"/>
            <p:nvPr/>
          </p:nvSpPr>
          <p:spPr>
            <a:xfrm>
              <a:off x="284194" y="3807451"/>
              <a:ext cx="1689985"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前向计算过程</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7" name="组合 86">
            <a:extLst>
              <a:ext uri="{FF2B5EF4-FFF2-40B4-BE49-F238E27FC236}">
                <a16:creationId xmlns:a16="http://schemas.microsoft.com/office/drawing/2014/main" id="{82865D45-B103-E6F2-D2F8-66CE561471E8}"/>
              </a:ext>
            </a:extLst>
          </p:cNvPr>
          <p:cNvGrpSpPr/>
          <p:nvPr/>
        </p:nvGrpSpPr>
        <p:grpSpPr>
          <a:xfrm>
            <a:off x="6850766" y="145407"/>
            <a:ext cx="5160638" cy="3905298"/>
            <a:chOff x="6839635" y="2952702"/>
            <a:chExt cx="5160638" cy="3905298"/>
          </a:xfrm>
        </p:grpSpPr>
        <p:grpSp>
          <p:nvGrpSpPr>
            <p:cNvPr id="78" name="组合 77">
              <a:extLst>
                <a:ext uri="{FF2B5EF4-FFF2-40B4-BE49-F238E27FC236}">
                  <a16:creationId xmlns:a16="http://schemas.microsoft.com/office/drawing/2014/main" id="{AF5E6635-7C5F-F58C-C465-500939B3D92E}"/>
                </a:ext>
              </a:extLst>
            </p:cNvPr>
            <p:cNvGrpSpPr/>
            <p:nvPr/>
          </p:nvGrpSpPr>
          <p:grpSpPr>
            <a:xfrm>
              <a:off x="6917511" y="3491595"/>
              <a:ext cx="5082762" cy="3366405"/>
              <a:chOff x="0" y="2906015"/>
              <a:chExt cx="5082762" cy="3366405"/>
            </a:xfrm>
          </p:grpSpPr>
          <p:grpSp>
            <p:nvGrpSpPr>
              <p:cNvPr id="65" name="组合 64">
                <a:extLst>
                  <a:ext uri="{FF2B5EF4-FFF2-40B4-BE49-F238E27FC236}">
                    <a16:creationId xmlns:a16="http://schemas.microsoft.com/office/drawing/2014/main" id="{1B354854-0BB8-F2C5-241B-8E0F9B7381D7}"/>
                  </a:ext>
                </a:extLst>
              </p:cNvPr>
              <p:cNvGrpSpPr/>
              <p:nvPr/>
            </p:nvGrpSpPr>
            <p:grpSpPr>
              <a:xfrm>
                <a:off x="0" y="2906015"/>
                <a:ext cx="5082762" cy="730200"/>
                <a:chOff x="239251" y="2906015"/>
                <a:chExt cx="5082762" cy="730200"/>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B02B39B-8D52-821C-94B9-7FD08A0785F1}"/>
                        </a:ext>
                      </a:extLst>
                    </p:cNvPr>
                    <p:cNvSpPr txBox="1"/>
                    <p:nvPr/>
                  </p:nvSpPr>
                  <p:spPr>
                    <a:xfrm>
                      <a:off x="239251" y="2906015"/>
                      <a:ext cx="5082762" cy="7302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r>
                              <a:rPr lang="zh-CN" altLang="en-US" sz="2000" i="0">
                                <a:solidFill>
                                  <a:schemeClr val="tx1"/>
                                </a:solidFill>
                                <a:latin typeface="Cambria Math" panose="02040503050406030204" pitchFamily="18" charset="0"/>
                              </a:rPr>
                              <m:t>=</m:t>
                            </m:r>
                            <m:r>
                              <a:rPr lang="en-US" altLang="zh-CN" sz="2000" b="0" i="0"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𝜂</m:t>
                            </m:r>
                            <m:r>
                              <a:rPr lang="en-US" altLang="zh-CN" sz="2000" b="0" i="1" smtClean="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𝑜𝑢𝑡</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𝑖𝑛</m:t>
                                    </m:r>
                                  </m:sub>
                                </m:sSub>
                              </m:num>
                              <m:den>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𝑜𝑢𝑡</m:t>
                                    </m:r>
                                  </m:sub>
                                </m:sSub>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𝑜𝑢𝑡</m:t>
                                    </m:r>
                                  </m:sub>
                                </m:sSub>
                              </m:num>
                              <m:den>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𝑖𝑛</m:t>
                                    </m:r>
                                  </m:sub>
                                </m:sSub>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𝑒</m:t>
                                </m:r>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𝑦</m:t>
                                    </m:r>
                                  </m:e>
                                  <m:sub>
                                    <m:r>
                                      <a:rPr lang="zh-CN" altLang="en-US" sz="2000" i="1">
                                        <a:solidFill>
                                          <a:schemeClr val="tx1"/>
                                        </a:solidFill>
                                        <a:latin typeface="Cambria Math" panose="02040503050406030204" pitchFamily="18" charset="0"/>
                                      </a:rPr>
                                      <m:t>𝑜𝑢𝑡</m:t>
                                    </m:r>
                                  </m:sub>
                                </m:sSub>
                              </m:den>
                            </m:f>
                          </m:oMath>
                        </m:oMathPara>
                      </a14:m>
                      <a:endParaRPr lang="zh-CN" altLang="en-US" dirty="0">
                        <a:solidFill>
                          <a:schemeClr val="tx1"/>
                        </a:solidFill>
                      </a:endParaRPr>
                    </a:p>
                  </p:txBody>
                </p:sp>
              </mc:Choice>
              <mc:Fallback xmlns="">
                <p:sp>
                  <p:nvSpPr>
                    <p:cNvPr id="34" name="文本框 33">
                      <a:extLst>
                        <a:ext uri="{FF2B5EF4-FFF2-40B4-BE49-F238E27FC236}">
                          <a16:creationId xmlns:a16="http://schemas.microsoft.com/office/drawing/2014/main" id="{DB02B39B-8D52-821C-94B9-7FD08A0785F1}"/>
                        </a:ext>
                      </a:extLst>
                    </p:cNvPr>
                    <p:cNvSpPr txBox="1">
                      <a:spLocks noRot="1" noChangeAspect="1" noMove="1" noResize="1" noEditPoints="1" noAdjustHandles="1" noChangeArrowheads="1" noChangeShapeType="1" noTextEdit="1"/>
                    </p:cNvSpPr>
                    <p:nvPr/>
                  </p:nvSpPr>
                  <p:spPr>
                    <a:xfrm>
                      <a:off x="239251" y="2906015"/>
                      <a:ext cx="5082762" cy="730200"/>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C87305C5-BF36-42C7-71DE-05246C5336AC}"/>
                    </a:ext>
                  </a:extLst>
                </p:cNvPr>
                <p:cNvSpPr/>
                <p:nvPr/>
              </p:nvSpPr>
              <p:spPr>
                <a:xfrm>
                  <a:off x="2178121" y="2906015"/>
                  <a:ext cx="3051425" cy="729559"/>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4C66E57A-3EC2-E443-143D-5C036B0C6920}"/>
                  </a:ext>
                </a:extLst>
              </p:cNvPr>
              <p:cNvGrpSpPr/>
              <p:nvPr/>
            </p:nvGrpSpPr>
            <p:grpSpPr>
              <a:xfrm>
                <a:off x="0" y="4319424"/>
                <a:ext cx="2718411" cy="729559"/>
                <a:chOff x="186460" y="3916208"/>
                <a:chExt cx="2718411" cy="729559"/>
              </a:xfrm>
            </p:grpSpPr>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356F912-1829-8A90-CDC8-68EBA15E10D6}"/>
                        </a:ext>
                      </a:extLst>
                    </p:cNvPr>
                    <p:cNvSpPr txBox="1"/>
                    <p:nvPr/>
                  </p:nvSpPr>
                  <p:spPr>
                    <a:xfrm>
                      <a:off x="186460" y="3916208"/>
                      <a:ext cx="2718411"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r>
                              <a:rPr lang="zh-CN" altLang="en-US" sz="2000" i="0">
                                <a:solidFill>
                                  <a:schemeClr val="tx1"/>
                                </a:solidFill>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𝜂</m:t>
                            </m:r>
                            <m:r>
                              <a:rPr lang="en-US" altLang="zh-CN" sz="2000" i="1">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𝑒</m:t>
                                </m:r>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den>
                            </m:f>
                          </m:oMath>
                        </m:oMathPara>
                      </a14:m>
                      <a:endParaRPr lang="zh-CN" altLang="en-US" dirty="0"/>
                    </a:p>
                  </p:txBody>
                </p:sp>
              </mc:Choice>
              <mc:Fallback xmlns="">
                <p:sp>
                  <p:nvSpPr>
                    <p:cNvPr id="35" name="文本框 34">
                      <a:extLst>
                        <a:ext uri="{FF2B5EF4-FFF2-40B4-BE49-F238E27FC236}">
                          <a16:creationId xmlns:a16="http://schemas.microsoft.com/office/drawing/2014/main" id="{7356F912-1829-8A90-CDC8-68EBA15E10D6}"/>
                        </a:ext>
                      </a:extLst>
                    </p:cNvPr>
                    <p:cNvSpPr txBox="1">
                      <a:spLocks noRot="1" noChangeAspect="1" noMove="1" noResize="1" noEditPoints="1" noAdjustHandles="1" noChangeArrowheads="1" noChangeShapeType="1" noTextEdit="1"/>
                    </p:cNvSpPr>
                    <p:nvPr/>
                  </p:nvSpPr>
                  <p:spPr>
                    <a:xfrm>
                      <a:off x="186460" y="3916208"/>
                      <a:ext cx="2718411" cy="729559"/>
                    </a:xfrm>
                    <a:prstGeom prst="rect">
                      <a:avLst/>
                    </a:prstGeom>
                    <a:blipFill>
                      <a:blip r:embed="rId10"/>
                      <a:stretch>
                        <a:fillRect/>
                      </a:stretch>
                    </a:blipFill>
                  </p:spPr>
                  <p:txBody>
                    <a:bodyPr/>
                    <a:lstStyle/>
                    <a:p>
                      <a:r>
                        <a:rPr lang="zh-CN" altLang="en-US">
                          <a:noFill/>
                        </a:rPr>
                        <a:t> </a:t>
                      </a:r>
                    </a:p>
                  </p:txBody>
                </p:sp>
              </mc:Fallback>
            </mc:AlternateContent>
            <p:sp>
              <p:nvSpPr>
                <p:cNvPr id="61" name="矩形 60">
                  <a:extLst>
                    <a:ext uri="{FF2B5EF4-FFF2-40B4-BE49-F238E27FC236}">
                      <a16:creationId xmlns:a16="http://schemas.microsoft.com/office/drawing/2014/main" id="{1368559C-4358-40DD-10A2-2CB9493A58D3}"/>
                    </a:ext>
                  </a:extLst>
                </p:cNvPr>
                <p:cNvSpPr/>
                <p:nvPr/>
              </p:nvSpPr>
              <p:spPr>
                <a:xfrm>
                  <a:off x="2178121" y="3916208"/>
                  <a:ext cx="585628" cy="729559"/>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24125A44-B038-7856-8497-9435BD6589B0}"/>
                  </a:ext>
                </a:extLst>
              </p:cNvPr>
              <p:cNvGrpSpPr/>
              <p:nvPr/>
            </p:nvGrpSpPr>
            <p:grpSpPr>
              <a:xfrm>
                <a:off x="41098" y="5594862"/>
                <a:ext cx="2450750" cy="677558"/>
                <a:chOff x="71142" y="4838341"/>
                <a:chExt cx="2820088" cy="677558"/>
              </a:xfrm>
            </p:grpSpPr>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8F40D7B-AAF0-59FC-6533-CB2779BB2B7D}"/>
                        </a:ext>
                      </a:extLst>
                    </p:cNvPr>
                    <p:cNvSpPr txBox="1"/>
                    <p:nvPr/>
                  </p:nvSpPr>
                  <p:spPr>
                    <a:xfrm>
                      <a:off x="71142" y="4838341"/>
                      <a:ext cx="2820088" cy="677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r>
                              <a:rPr lang="zh-CN" altLang="en-US" sz="2000" i="0">
                                <a:solidFill>
                                  <a:schemeClr val="tx1"/>
                                </a:solidFill>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𝜂</m:t>
                            </m:r>
                            <m:r>
                              <a:rPr lang="en-US" altLang="zh-CN" sz="2000" i="1">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den>
                            </m:f>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𝛿</m:t>
                                </m:r>
                              </m:e>
                              <m:sub>
                                <m:r>
                                  <a:rPr lang="zh-CN" altLang="en-US" sz="2000" i="1">
                                    <a:solidFill>
                                      <a:schemeClr val="tx1"/>
                                    </a:solidFill>
                                    <a:latin typeface="Cambria Math" panose="02040503050406030204" pitchFamily="18" charset="0"/>
                                  </a:rPr>
                                  <m:t>𝑖𝑛</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58F40D7B-AAF0-59FC-6533-CB2779BB2B7D}"/>
                        </a:ext>
                      </a:extLst>
                    </p:cNvPr>
                    <p:cNvSpPr txBox="1">
                      <a:spLocks noRot="1" noChangeAspect="1" noMove="1" noResize="1" noEditPoints="1" noAdjustHandles="1" noChangeArrowheads="1" noChangeShapeType="1" noTextEdit="1"/>
                    </p:cNvSpPr>
                    <p:nvPr/>
                  </p:nvSpPr>
                  <p:spPr>
                    <a:xfrm>
                      <a:off x="71142" y="4838341"/>
                      <a:ext cx="2820088" cy="677558"/>
                    </a:xfrm>
                    <a:prstGeom prst="rect">
                      <a:avLst/>
                    </a:prstGeom>
                    <a:blipFill>
                      <a:blip r:embed="rId11"/>
                      <a:stretch>
                        <a:fillRect/>
                      </a:stretch>
                    </a:blipFill>
                  </p:spPr>
                  <p:txBody>
                    <a:bodyPr/>
                    <a:lstStyle/>
                    <a:p>
                      <a:r>
                        <a:rPr lang="zh-CN" altLang="en-US">
                          <a:noFill/>
                        </a:rPr>
                        <a:t> </a:t>
                      </a:r>
                    </a:p>
                  </p:txBody>
                </p:sp>
              </mc:Fallback>
            </mc:AlternateContent>
            <p:sp>
              <p:nvSpPr>
                <p:cNvPr id="62" name="矩形 61">
                  <a:extLst>
                    <a:ext uri="{FF2B5EF4-FFF2-40B4-BE49-F238E27FC236}">
                      <a16:creationId xmlns:a16="http://schemas.microsoft.com/office/drawing/2014/main" id="{25C0FF4D-CBFE-7BCA-CDF5-2458E5756D6F}"/>
                    </a:ext>
                  </a:extLst>
                </p:cNvPr>
                <p:cNvSpPr/>
                <p:nvPr/>
              </p:nvSpPr>
              <p:spPr>
                <a:xfrm>
                  <a:off x="2333776" y="5013789"/>
                  <a:ext cx="435180" cy="35959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9" name="连接符: 肘形 68">
                <a:extLst>
                  <a:ext uri="{FF2B5EF4-FFF2-40B4-BE49-F238E27FC236}">
                    <a16:creationId xmlns:a16="http://schemas.microsoft.com/office/drawing/2014/main" id="{16508961-CE83-D8E3-AD3E-F83AA9EA4A8E}"/>
                  </a:ext>
                </a:extLst>
              </p:cNvPr>
              <p:cNvCxnSpPr>
                <a:cxnSpLocks/>
                <a:stCxn id="60" idx="2"/>
                <a:endCxn id="61" idx="0"/>
              </p:cNvCxnSpPr>
              <p:nvPr/>
            </p:nvCxnSpPr>
            <p:spPr>
              <a:xfrm rot="5400000">
                <a:off x="2532604" y="3387445"/>
                <a:ext cx="683850" cy="1180108"/>
              </a:xfrm>
              <a:prstGeom prst="bentConnector3">
                <a:avLst>
                  <a:gd name="adj1" fmla="val 50000"/>
                </a:avLst>
              </a:prstGeom>
              <a:ln w="19050">
                <a:solidFill>
                  <a:srgbClr val="00B0F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B1D2F4D-7D2F-CBFF-E854-D93567192E57}"/>
                  </a:ext>
                </a:extLst>
              </p:cNvPr>
              <p:cNvCxnSpPr>
                <a:stCxn id="61" idx="2"/>
              </p:cNvCxnSpPr>
              <p:nvPr/>
            </p:nvCxnSpPr>
            <p:spPr>
              <a:xfrm>
                <a:off x="2284475" y="5048983"/>
                <a:ext cx="0" cy="721327"/>
              </a:xfrm>
              <a:prstGeom prst="straightConnector1">
                <a:avLst/>
              </a:prstGeom>
              <a:ln w="19050">
                <a:solidFill>
                  <a:srgbClr val="00B0F0"/>
                </a:solidFill>
                <a:tailEnd type="arrow" w="med" len="lg"/>
              </a:ln>
            </p:spPr>
            <p:style>
              <a:lnRef idx="1">
                <a:schemeClr val="accent1"/>
              </a:lnRef>
              <a:fillRef idx="0">
                <a:schemeClr val="accent1"/>
              </a:fillRef>
              <a:effectRef idx="0">
                <a:schemeClr val="accent1"/>
              </a:effectRef>
              <a:fontRef idx="minor">
                <a:schemeClr val="tx1"/>
              </a:fontRef>
            </p:style>
          </p:cxnSp>
        </p:grpSp>
        <p:sp>
          <p:nvSpPr>
            <p:cNvPr id="86" name="文本框 85">
              <a:extLst>
                <a:ext uri="{FF2B5EF4-FFF2-40B4-BE49-F238E27FC236}">
                  <a16:creationId xmlns:a16="http://schemas.microsoft.com/office/drawing/2014/main" id="{53CCD67A-2B1E-EE08-08D7-93B046553A91}"/>
                </a:ext>
              </a:extLst>
            </p:cNvPr>
            <p:cNvSpPr txBox="1"/>
            <p:nvPr/>
          </p:nvSpPr>
          <p:spPr>
            <a:xfrm>
              <a:off x="6839635" y="2952702"/>
              <a:ext cx="2274371"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误差反向传播过程</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EA71C8D6-B815-AD3C-B0E3-6C3B4E6171B4}"/>
              </a:ext>
            </a:extLst>
          </p:cNvPr>
          <p:cNvSpPr txBox="1"/>
          <p:nvPr/>
        </p:nvSpPr>
        <p:spPr>
          <a:xfrm>
            <a:off x="6489776" y="5643767"/>
            <a:ext cx="5621065" cy="954107"/>
          </a:xfrm>
          <a:prstGeom prst="rect">
            <a:avLst/>
          </a:prstGeom>
          <a:noFill/>
        </p:spPr>
        <p:txBody>
          <a:bodyPr wrap="square">
            <a:spAutoFit/>
          </a:bodyPr>
          <a:lstStyle/>
          <a:p>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受单隐藏层神经网络参数梯度计算过程的启发，引入“局部梯度”</a:t>
            </a:r>
            <a:r>
              <a:rPr lang="zh-CN" altLang="en-US" sz="2800" b="1" dirty="0">
                <a:solidFill>
                  <a:prstClr val="black"/>
                </a:solidFill>
                <a:latin typeface="等线" panose="020F0502020204030204"/>
                <a:ea typeface="等线" panose="02010600030101010101" pitchFamily="2" charset="-122"/>
              </a:rPr>
              <a:t>概念</a:t>
            </a:r>
            <a:endParaRPr lang="zh-CN" altLang="en-US" sz="1600" dirty="0"/>
          </a:p>
        </p:txBody>
      </p:sp>
    </p:spTree>
    <p:extLst>
      <p:ext uri="{BB962C8B-B14F-4D97-AF65-F5344CB8AC3E}">
        <p14:creationId xmlns:p14="http://schemas.microsoft.com/office/powerpoint/2010/main" val="393799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F96322-9C0A-D986-E910-76262D42605A}"/>
              </a:ext>
            </a:extLst>
          </p:cNvPr>
          <p:cNvGrpSpPr/>
          <p:nvPr/>
        </p:nvGrpSpPr>
        <p:grpSpPr>
          <a:xfrm>
            <a:off x="0" y="660878"/>
            <a:ext cx="7233920" cy="5536243"/>
            <a:chOff x="1542302" y="505172"/>
            <a:chExt cx="7233920" cy="5536243"/>
          </a:xfrm>
        </p:grpSpPr>
        <p:cxnSp>
          <p:nvCxnSpPr>
            <p:cNvPr id="13" name="直接箭头连接符 12">
              <a:extLst>
                <a:ext uri="{FF2B5EF4-FFF2-40B4-BE49-F238E27FC236}">
                  <a16:creationId xmlns:a16="http://schemas.microsoft.com/office/drawing/2014/main" id="{CDDCAA54-72AE-DFFC-DB1E-D274F00B153C}"/>
                </a:ext>
              </a:extLst>
            </p:cNvPr>
            <p:cNvCxnSpPr>
              <a:cxnSpLocks/>
              <a:stCxn id="54" idx="3"/>
              <a:endCxn id="71" idx="1"/>
            </p:cNvCxnSpPr>
            <p:nvPr/>
          </p:nvCxnSpPr>
          <p:spPr>
            <a:xfrm flipV="1">
              <a:off x="2916235" y="3101257"/>
              <a:ext cx="2043203" cy="942882"/>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CBCC523-4DBC-753D-70FA-DBEC6D7C609A}"/>
                </a:ext>
              </a:extLst>
            </p:cNvPr>
            <p:cNvCxnSpPr>
              <a:cxnSpLocks/>
              <a:stCxn id="61" idx="6"/>
              <a:endCxn id="70" idx="2"/>
            </p:cNvCxnSpPr>
            <p:nvPr/>
          </p:nvCxnSpPr>
          <p:spPr>
            <a:xfrm>
              <a:off x="2937131" y="898047"/>
              <a:ext cx="2004399" cy="2201382"/>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7C65B0D-FF0E-4D29-7CC4-3988B8B2B780}"/>
                </a:ext>
              </a:extLst>
            </p:cNvPr>
            <p:cNvCxnSpPr>
              <a:cxnSpLocks/>
              <a:stCxn id="57" idx="6"/>
              <a:endCxn id="70" idx="2"/>
            </p:cNvCxnSpPr>
            <p:nvPr/>
          </p:nvCxnSpPr>
          <p:spPr>
            <a:xfrm flipV="1">
              <a:off x="2959028" y="3099429"/>
              <a:ext cx="1982502" cy="1698020"/>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30900B85-6B13-20C8-15AF-ABCA553BBD6C}"/>
                </a:ext>
              </a:extLst>
            </p:cNvPr>
            <p:cNvGrpSpPr/>
            <p:nvPr/>
          </p:nvGrpSpPr>
          <p:grpSpPr>
            <a:xfrm>
              <a:off x="2297595" y="585863"/>
              <a:ext cx="661433" cy="4523770"/>
              <a:chOff x="2772818" y="202343"/>
              <a:chExt cx="661433" cy="4523770"/>
            </a:xfrm>
          </p:grpSpPr>
          <p:grpSp>
            <p:nvGrpSpPr>
              <p:cNvPr id="47" name="组合 46">
                <a:extLst>
                  <a:ext uri="{FF2B5EF4-FFF2-40B4-BE49-F238E27FC236}">
                    <a16:creationId xmlns:a16="http://schemas.microsoft.com/office/drawing/2014/main" id="{FF36BD0D-EC08-4696-1A83-AB6F9A06B6D2}"/>
                  </a:ext>
                </a:extLst>
              </p:cNvPr>
              <p:cNvGrpSpPr/>
              <p:nvPr/>
            </p:nvGrpSpPr>
            <p:grpSpPr>
              <a:xfrm>
                <a:off x="2797829" y="202343"/>
                <a:ext cx="614525" cy="624367"/>
                <a:chOff x="2797829" y="202343"/>
                <a:chExt cx="614525" cy="624367"/>
              </a:xfrm>
            </p:grpSpPr>
            <p:sp>
              <p:nvSpPr>
                <p:cNvPr id="61" name="椭圆 60">
                  <a:extLst>
                    <a:ext uri="{FF2B5EF4-FFF2-40B4-BE49-F238E27FC236}">
                      <a16:creationId xmlns:a16="http://schemas.microsoft.com/office/drawing/2014/main" id="{EDC5745F-B28C-B5B5-C186-B62351999387}"/>
                    </a:ext>
                  </a:extLst>
                </p:cNvPr>
                <p:cNvSpPr/>
                <p:nvPr/>
              </p:nvSpPr>
              <p:spPr>
                <a:xfrm>
                  <a:off x="2797829" y="202343"/>
                  <a:ext cx="614525" cy="62436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30B7738-18F3-5F27-86A5-77F881E631ED}"/>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62" name="文本框 61">
                      <a:extLst>
                        <a:ext uri="{FF2B5EF4-FFF2-40B4-BE49-F238E27FC236}">
                          <a16:creationId xmlns:a16="http://schemas.microsoft.com/office/drawing/2014/main" id="{330B7738-18F3-5F27-86A5-77F881E631ED}"/>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3"/>
                      <a:stretch>
                        <a:fillRect r="-9639"/>
                      </a:stretch>
                    </a:blipFill>
                  </p:spPr>
                  <p:txBody>
                    <a:bodyPr/>
                    <a:lstStyle/>
                    <a:p>
                      <a:r>
                        <a:rPr lang="zh-CN" altLang="en-US">
                          <a:noFill/>
                        </a:rPr>
                        <a:t> </a:t>
                      </a:r>
                    </a:p>
                  </p:txBody>
                </p:sp>
              </mc:Fallback>
            </mc:AlternateContent>
          </p:grpSp>
          <p:grpSp>
            <p:nvGrpSpPr>
              <p:cNvPr id="48" name="组合 47">
                <a:extLst>
                  <a:ext uri="{FF2B5EF4-FFF2-40B4-BE49-F238E27FC236}">
                    <a16:creationId xmlns:a16="http://schemas.microsoft.com/office/drawing/2014/main" id="{E3B6069E-1D28-7793-7971-AF56B93E74C3}"/>
                  </a:ext>
                </a:extLst>
              </p:cNvPr>
              <p:cNvGrpSpPr/>
              <p:nvPr/>
            </p:nvGrpSpPr>
            <p:grpSpPr>
              <a:xfrm>
                <a:off x="2797827" y="1833892"/>
                <a:ext cx="618640" cy="641445"/>
                <a:chOff x="2797827" y="1833892"/>
                <a:chExt cx="618640" cy="641445"/>
              </a:xfrm>
            </p:grpSpPr>
            <p:sp>
              <p:nvSpPr>
                <p:cNvPr id="59" name="椭圆 58">
                  <a:extLst>
                    <a:ext uri="{FF2B5EF4-FFF2-40B4-BE49-F238E27FC236}">
                      <a16:creationId xmlns:a16="http://schemas.microsoft.com/office/drawing/2014/main" id="{F777FEA2-0221-D923-5A92-57B1E7B42B86}"/>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91B68A-0EDC-4996-F419-E7948DAF6FF6}"/>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60" name="文本框 59">
                      <a:extLst>
                        <a:ext uri="{FF2B5EF4-FFF2-40B4-BE49-F238E27FC236}">
                          <a16:creationId xmlns:a16="http://schemas.microsoft.com/office/drawing/2014/main" id="{A491B68A-0EDC-4996-F419-E7948DAF6FF6}"/>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4"/>
                      <a:stretch>
                        <a:fillRect/>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DEBB95F0-9AEA-8A5D-CF33-12EB29D95795}"/>
                  </a:ext>
                </a:extLst>
              </p:cNvPr>
              <p:cNvGrpSpPr/>
              <p:nvPr/>
            </p:nvGrpSpPr>
            <p:grpSpPr>
              <a:xfrm>
                <a:off x="2819725" y="4101745"/>
                <a:ext cx="614526" cy="624368"/>
                <a:chOff x="2819725" y="4101745"/>
                <a:chExt cx="614526" cy="624368"/>
              </a:xfrm>
            </p:grpSpPr>
            <p:sp>
              <p:nvSpPr>
                <p:cNvPr id="57" name="椭圆 56">
                  <a:extLst>
                    <a:ext uri="{FF2B5EF4-FFF2-40B4-BE49-F238E27FC236}">
                      <a16:creationId xmlns:a16="http://schemas.microsoft.com/office/drawing/2014/main" id="{38DD9A40-AC5E-3DDF-8075-3964759871E8}"/>
                    </a:ext>
                  </a:extLst>
                </p:cNvPr>
                <p:cNvSpPr/>
                <p:nvPr/>
              </p:nvSpPr>
              <p:spPr>
                <a:xfrm>
                  <a:off x="2819725" y="4101745"/>
                  <a:ext cx="614526" cy="62436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FA67B12-3942-4403-9181-4A42EC744028}"/>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8" name="文本框 57">
                      <a:extLst>
                        <a:ext uri="{FF2B5EF4-FFF2-40B4-BE49-F238E27FC236}">
                          <a16:creationId xmlns:a16="http://schemas.microsoft.com/office/drawing/2014/main" id="{0FA67B12-3942-4403-9181-4A42EC744028}"/>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5"/>
                      <a:stretch>
                        <a:fillRect r="-2638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26CB859-F720-E655-B4FB-4C52CB735D8A}"/>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49">
                    <a:extLst>
                      <a:ext uri="{FF2B5EF4-FFF2-40B4-BE49-F238E27FC236}">
                        <a16:creationId xmlns:a16="http://schemas.microsoft.com/office/drawing/2014/main" id="{626CB859-F720-E655-B4FB-4C52CB735D8A}"/>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6"/>
                    <a:stretch>
                      <a:fillRect/>
                    </a:stretch>
                  </a:blipFill>
                </p:spPr>
                <p:txBody>
                  <a:bodyPr/>
                  <a:lstStyle/>
                  <a:p>
                    <a:r>
                      <a:rPr lang="zh-CN" altLang="en-US">
                        <a:noFill/>
                      </a:rPr>
                      <a:t> </a:t>
                    </a:r>
                  </a:p>
                </p:txBody>
              </p:sp>
            </mc:Fallback>
          </mc:AlternateContent>
          <p:grpSp>
            <p:nvGrpSpPr>
              <p:cNvPr id="51" name="组合 50">
                <a:extLst>
                  <a:ext uri="{FF2B5EF4-FFF2-40B4-BE49-F238E27FC236}">
                    <a16:creationId xmlns:a16="http://schemas.microsoft.com/office/drawing/2014/main" id="{F6964BFC-4D6C-2EFB-208C-691DE3C840DC}"/>
                  </a:ext>
                </a:extLst>
              </p:cNvPr>
              <p:cNvGrpSpPr/>
              <p:nvPr/>
            </p:nvGrpSpPr>
            <p:grpSpPr>
              <a:xfrm>
                <a:off x="2779920" y="998468"/>
                <a:ext cx="618640" cy="641445"/>
                <a:chOff x="2797827" y="1833892"/>
                <a:chExt cx="618640" cy="641445"/>
              </a:xfrm>
            </p:grpSpPr>
            <p:sp>
              <p:nvSpPr>
                <p:cNvPr id="55" name="椭圆 54">
                  <a:extLst>
                    <a:ext uri="{FF2B5EF4-FFF2-40B4-BE49-F238E27FC236}">
                      <a16:creationId xmlns:a16="http://schemas.microsoft.com/office/drawing/2014/main" id="{26AB240E-1DD8-35AD-C45D-184172CF0D9D}"/>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B607044-0897-FE10-49BE-CA377DB36250}"/>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BB607044-0897-FE10-49BE-CA377DB36250}"/>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52" name="组合 51">
                <a:extLst>
                  <a:ext uri="{FF2B5EF4-FFF2-40B4-BE49-F238E27FC236}">
                    <a16:creationId xmlns:a16="http://schemas.microsoft.com/office/drawing/2014/main" id="{0AEE0446-E3EB-ABFB-A98A-8BCBF9943316}"/>
                  </a:ext>
                </a:extLst>
              </p:cNvPr>
              <p:cNvGrpSpPr/>
              <p:nvPr/>
            </p:nvGrpSpPr>
            <p:grpSpPr>
              <a:xfrm>
                <a:off x="2772818" y="3332117"/>
                <a:ext cx="618640" cy="641445"/>
                <a:chOff x="2797827" y="1833892"/>
                <a:chExt cx="618640" cy="641445"/>
              </a:xfrm>
            </p:grpSpPr>
            <p:sp>
              <p:nvSpPr>
                <p:cNvPr id="53" name="椭圆 52">
                  <a:extLst>
                    <a:ext uri="{FF2B5EF4-FFF2-40B4-BE49-F238E27FC236}">
                      <a16:creationId xmlns:a16="http://schemas.microsoft.com/office/drawing/2014/main" id="{16C9DC51-61EA-FA8F-3CF0-B202D7529D95}"/>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5AF8B4F-EEA4-AC82-3639-2C5850E41381}"/>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54" name="文本框 53">
                      <a:extLst>
                        <a:ext uri="{FF2B5EF4-FFF2-40B4-BE49-F238E27FC236}">
                          <a16:creationId xmlns:a16="http://schemas.microsoft.com/office/drawing/2014/main" id="{35AF8B4F-EEA4-AC82-3639-2C5850E41381}"/>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8"/>
                      <a:stretch>
                        <a:fillRect/>
                      </a:stretch>
                    </a:blipFill>
                  </p:spPr>
                  <p:txBody>
                    <a:bodyPr/>
                    <a:lstStyle/>
                    <a:p>
                      <a:r>
                        <a:rPr lang="zh-CN" altLang="en-US">
                          <a:noFill/>
                        </a:rPr>
                        <a:t> </a:t>
                      </a:r>
                    </a:p>
                  </p:txBody>
                </p:sp>
              </mc:Fallback>
            </mc:AlternateContent>
          </p:grpSp>
        </p:grpSp>
        <p:grpSp>
          <p:nvGrpSpPr>
            <p:cNvPr id="69" name="组合 68">
              <a:extLst>
                <a:ext uri="{FF2B5EF4-FFF2-40B4-BE49-F238E27FC236}">
                  <a16:creationId xmlns:a16="http://schemas.microsoft.com/office/drawing/2014/main" id="{B6850AE4-7788-66E8-C02D-D018F5A2D138}"/>
                </a:ext>
              </a:extLst>
            </p:cNvPr>
            <p:cNvGrpSpPr/>
            <p:nvPr/>
          </p:nvGrpSpPr>
          <p:grpSpPr>
            <a:xfrm>
              <a:off x="4941530" y="2778706"/>
              <a:ext cx="614527" cy="641445"/>
              <a:chOff x="2797827" y="1833892"/>
              <a:chExt cx="614527" cy="641445"/>
            </a:xfrm>
          </p:grpSpPr>
          <p:sp>
            <p:nvSpPr>
              <p:cNvPr id="70" name="椭圆 69">
                <a:extLst>
                  <a:ext uri="{FF2B5EF4-FFF2-40B4-BE49-F238E27FC236}">
                    <a16:creationId xmlns:a16="http://schemas.microsoft.com/office/drawing/2014/main" id="{E4A8DD77-DA0B-148E-2EE6-B901878CA604}"/>
                  </a:ext>
                </a:extLst>
              </p:cNvPr>
              <p:cNvSpPr/>
              <p:nvPr/>
            </p:nvSpPr>
            <p:spPr>
              <a:xfrm>
                <a:off x="2797827" y="1833892"/>
                <a:ext cx="614527" cy="6414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0E8EC51-2C50-A662-25B8-22B505E76F65}"/>
                      </a:ext>
                    </a:extLst>
                  </p:cNvPr>
                  <p:cNvSpPr txBox="1"/>
                  <p:nvPr/>
                </p:nvSpPr>
                <p:spPr>
                  <a:xfrm>
                    <a:off x="2815735" y="1971777"/>
                    <a:ext cx="57871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71" name="文本框 70">
                    <a:extLst>
                      <a:ext uri="{FF2B5EF4-FFF2-40B4-BE49-F238E27FC236}">
                        <a16:creationId xmlns:a16="http://schemas.microsoft.com/office/drawing/2014/main" id="{50E8EC51-2C50-A662-25B8-22B505E76F65}"/>
                      </a:ext>
                    </a:extLst>
                  </p:cNvPr>
                  <p:cNvSpPr txBox="1">
                    <a:spLocks noRot="1" noChangeAspect="1" noMove="1" noResize="1" noEditPoints="1" noAdjustHandles="1" noChangeArrowheads="1" noChangeShapeType="1" noTextEdit="1"/>
                  </p:cNvSpPr>
                  <p:nvPr/>
                </p:nvSpPr>
                <p:spPr>
                  <a:xfrm>
                    <a:off x="2815735" y="1971777"/>
                    <a:ext cx="578710" cy="369332"/>
                  </a:xfrm>
                  <a:prstGeom prst="rect">
                    <a:avLst/>
                  </a:prstGeom>
                  <a:blipFill>
                    <a:blip r:embed="rId9"/>
                    <a:stretch>
                      <a:fillRect/>
                    </a:stretch>
                  </a:blipFill>
                  <a:ln>
                    <a:noFill/>
                  </a:ln>
                </p:spPr>
                <p:txBody>
                  <a:bodyPr/>
                  <a:lstStyle/>
                  <a:p>
                    <a:r>
                      <a:rPr lang="zh-CN" altLang="en-US">
                        <a:noFill/>
                      </a:rPr>
                      <a:t> </a:t>
                    </a:r>
                  </a:p>
                </p:txBody>
              </p:sp>
            </mc:Fallback>
          </mc:AlternateContent>
        </p:grpSp>
        <p:grpSp>
          <p:nvGrpSpPr>
            <p:cNvPr id="82" name="组合 81">
              <a:extLst>
                <a:ext uri="{FF2B5EF4-FFF2-40B4-BE49-F238E27FC236}">
                  <a16:creationId xmlns:a16="http://schemas.microsoft.com/office/drawing/2014/main" id="{8D51D97A-49FA-6C36-F574-26989A8612E0}"/>
                </a:ext>
              </a:extLst>
            </p:cNvPr>
            <p:cNvGrpSpPr/>
            <p:nvPr/>
          </p:nvGrpSpPr>
          <p:grpSpPr>
            <a:xfrm>
              <a:off x="7538559" y="581049"/>
              <a:ext cx="661433" cy="4523770"/>
              <a:chOff x="2772818" y="202343"/>
              <a:chExt cx="661433" cy="4523770"/>
            </a:xfrm>
          </p:grpSpPr>
          <p:grpSp>
            <p:nvGrpSpPr>
              <p:cNvPr id="83" name="组合 82">
                <a:extLst>
                  <a:ext uri="{FF2B5EF4-FFF2-40B4-BE49-F238E27FC236}">
                    <a16:creationId xmlns:a16="http://schemas.microsoft.com/office/drawing/2014/main" id="{D5350BAE-AB62-4DAC-9171-D8B1CB585D35}"/>
                  </a:ext>
                </a:extLst>
              </p:cNvPr>
              <p:cNvGrpSpPr/>
              <p:nvPr/>
            </p:nvGrpSpPr>
            <p:grpSpPr>
              <a:xfrm>
                <a:off x="2797829" y="202343"/>
                <a:ext cx="614525" cy="624367"/>
                <a:chOff x="2797829" y="202343"/>
                <a:chExt cx="614525" cy="624367"/>
              </a:xfrm>
            </p:grpSpPr>
            <p:sp>
              <p:nvSpPr>
                <p:cNvPr id="97" name="椭圆 96">
                  <a:extLst>
                    <a:ext uri="{FF2B5EF4-FFF2-40B4-BE49-F238E27FC236}">
                      <a16:creationId xmlns:a16="http://schemas.microsoft.com/office/drawing/2014/main" id="{736E79B3-1504-7D90-FBBD-255E090786FE}"/>
                    </a:ext>
                  </a:extLst>
                </p:cNvPr>
                <p:cNvSpPr/>
                <p:nvPr/>
              </p:nvSpPr>
              <p:spPr>
                <a:xfrm>
                  <a:off x="2797829" y="202343"/>
                  <a:ext cx="614525" cy="62436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693ECC6-09BD-B0AA-B817-F64BCEEB08BE}"/>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8" name="文本框 97">
                      <a:extLst>
                        <a:ext uri="{FF2B5EF4-FFF2-40B4-BE49-F238E27FC236}">
                          <a16:creationId xmlns:a16="http://schemas.microsoft.com/office/drawing/2014/main" id="{6693ECC6-09BD-B0AA-B817-F64BCEEB08BE}"/>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10"/>
                      <a:stretch>
                        <a:fillRect r="-8333"/>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0D977E58-59C8-86E8-8D96-83DFE3A3035A}"/>
                  </a:ext>
                </a:extLst>
              </p:cNvPr>
              <p:cNvGrpSpPr/>
              <p:nvPr/>
            </p:nvGrpSpPr>
            <p:grpSpPr>
              <a:xfrm>
                <a:off x="2797827" y="1833892"/>
                <a:ext cx="618640" cy="641445"/>
                <a:chOff x="2797827" y="1833892"/>
                <a:chExt cx="618640" cy="641445"/>
              </a:xfrm>
            </p:grpSpPr>
            <p:sp>
              <p:nvSpPr>
                <p:cNvPr id="95" name="椭圆 94">
                  <a:extLst>
                    <a:ext uri="{FF2B5EF4-FFF2-40B4-BE49-F238E27FC236}">
                      <a16:creationId xmlns:a16="http://schemas.microsoft.com/office/drawing/2014/main" id="{0915C293-F3CB-5BA0-2F7B-1C6A9415892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0E658CF-6D09-C454-CBD2-3EEFA3D1DC39}"/>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6" name="文本框 95">
                      <a:extLst>
                        <a:ext uri="{FF2B5EF4-FFF2-40B4-BE49-F238E27FC236}">
                          <a16:creationId xmlns:a16="http://schemas.microsoft.com/office/drawing/2014/main" id="{30E658CF-6D09-C454-CBD2-3EEFA3D1DC39}"/>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11"/>
                      <a:stretch>
                        <a:fillRect/>
                      </a:stretch>
                    </a:blipFill>
                  </p:spPr>
                  <p:txBody>
                    <a:bodyPr/>
                    <a:lstStyle/>
                    <a:p>
                      <a:r>
                        <a:rPr lang="zh-CN" altLang="en-US">
                          <a:noFill/>
                        </a:rPr>
                        <a:t> </a:t>
                      </a:r>
                    </a:p>
                  </p:txBody>
                </p:sp>
              </mc:Fallback>
            </mc:AlternateContent>
          </p:grpSp>
          <p:grpSp>
            <p:nvGrpSpPr>
              <p:cNvPr id="85" name="组合 84">
                <a:extLst>
                  <a:ext uri="{FF2B5EF4-FFF2-40B4-BE49-F238E27FC236}">
                    <a16:creationId xmlns:a16="http://schemas.microsoft.com/office/drawing/2014/main" id="{6A918FF0-878B-82C4-648C-B6EE0E406E9D}"/>
                  </a:ext>
                </a:extLst>
              </p:cNvPr>
              <p:cNvGrpSpPr/>
              <p:nvPr/>
            </p:nvGrpSpPr>
            <p:grpSpPr>
              <a:xfrm>
                <a:off x="2819725" y="4101745"/>
                <a:ext cx="614526" cy="624368"/>
                <a:chOff x="2819725" y="4101745"/>
                <a:chExt cx="614526" cy="624368"/>
              </a:xfrm>
            </p:grpSpPr>
            <p:sp>
              <p:nvSpPr>
                <p:cNvPr id="93" name="椭圆 92">
                  <a:extLst>
                    <a:ext uri="{FF2B5EF4-FFF2-40B4-BE49-F238E27FC236}">
                      <a16:creationId xmlns:a16="http://schemas.microsoft.com/office/drawing/2014/main" id="{1CD27D3A-156E-FCEA-F9BC-034D99B42087}"/>
                    </a:ext>
                  </a:extLst>
                </p:cNvPr>
                <p:cNvSpPr/>
                <p:nvPr/>
              </p:nvSpPr>
              <p:spPr>
                <a:xfrm>
                  <a:off x="2819725" y="4101745"/>
                  <a:ext cx="614526" cy="62436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6C34D60-74B8-EFC0-6124-02D50EA49A59}"/>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4" name="文本框 93">
                      <a:extLst>
                        <a:ext uri="{FF2B5EF4-FFF2-40B4-BE49-F238E27FC236}">
                          <a16:creationId xmlns:a16="http://schemas.microsoft.com/office/drawing/2014/main" id="{96C34D60-74B8-EFC0-6124-02D50EA49A59}"/>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12"/>
                      <a:stretch>
                        <a:fillRect r="-25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26FA8BF-73AE-08EE-5ADF-211E30EE6553}"/>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86" name="文本框 85">
                    <a:extLst>
                      <a:ext uri="{FF2B5EF4-FFF2-40B4-BE49-F238E27FC236}">
                        <a16:creationId xmlns:a16="http://schemas.microsoft.com/office/drawing/2014/main" id="{A26FA8BF-73AE-08EE-5ADF-211E30EE6553}"/>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13"/>
                    <a:stretch>
                      <a:fillRect/>
                    </a:stretch>
                  </a:blipFill>
                </p:spPr>
                <p:txBody>
                  <a:bodyPr/>
                  <a:lstStyle/>
                  <a:p>
                    <a:r>
                      <a:rPr lang="zh-CN" altLang="en-US">
                        <a:noFill/>
                      </a:rPr>
                      <a:t> </a:t>
                    </a:r>
                  </a:p>
                </p:txBody>
              </p:sp>
            </mc:Fallback>
          </mc:AlternateContent>
          <p:grpSp>
            <p:nvGrpSpPr>
              <p:cNvPr id="87" name="组合 86">
                <a:extLst>
                  <a:ext uri="{FF2B5EF4-FFF2-40B4-BE49-F238E27FC236}">
                    <a16:creationId xmlns:a16="http://schemas.microsoft.com/office/drawing/2014/main" id="{22A1F845-9868-BF10-5DCA-5957F8C59A12}"/>
                  </a:ext>
                </a:extLst>
              </p:cNvPr>
              <p:cNvGrpSpPr/>
              <p:nvPr/>
            </p:nvGrpSpPr>
            <p:grpSpPr>
              <a:xfrm>
                <a:off x="2779920" y="998468"/>
                <a:ext cx="618640" cy="641445"/>
                <a:chOff x="2797827" y="1833892"/>
                <a:chExt cx="618640" cy="641445"/>
              </a:xfrm>
            </p:grpSpPr>
            <p:sp>
              <p:nvSpPr>
                <p:cNvPr id="91" name="椭圆 90">
                  <a:extLst>
                    <a:ext uri="{FF2B5EF4-FFF2-40B4-BE49-F238E27FC236}">
                      <a16:creationId xmlns:a16="http://schemas.microsoft.com/office/drawing/2014/main" id="{30ED33AB-927E-AEE8-441E-6306D4378A5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14928D06-686D-ED27-96A7-A198B058B454}"/>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2" name="文本框 91">
                      <a:extLst>
                        <a:ext uri="{FF2B5EF4-FFF2-40B4-BE49-F238E27FC236}">
                          <a16:creationId xmlns:a16="http://schemas.microsoft.com/office/drawing/2014/main" id="{14928D06-686D-ED27-96A7-A198B058B454}"/>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14"/>
                      <a:stretch>
                        <a:fillRect/>
                      </a:stretch>
                    </a:blipFill>
                  </p:spPr>
                  <p:txBody>
                    <a:bodyPr/>
                    <a:lstStyle/>
                    <a:p>
                      <a:r>
                        <a:rPr lang="zh-CN" altLang="en-US">
                          <a:noFill/>
                        </a:rPr>
                        <a:t> </a:t>
                      </a:r>
                    </a:p>
                  </p:txBody>
                </p:sp>
              </mc:Fallback>
            </mc:AlternateContent>
          </p:grpSp>
          <p:grpSp>
            <p:nvGrpSpPr>
              <p:cNvPr id="88" name="组合 87">
                <a:extLst>
                  <a:ext uri="{FF2B5EF4-FFF2-40B4-BE49-F238E27FC236}">
                    <a16:creationId xmlns:a16="http://schemas.microsoft.com/office/drawing/2014/main" id="{1736BC47-0326-7D85-B4CD-DF5CC555AADD}"/>
                  </a:ext>
                </a:extLst>
              </p:cNvPr>
              <p:cNvGrpSpPr/>
              <p:nvPr/>
            </p:nvGrpSpPr>
            <p:grpSpPr>
              <a:xfrm>
                <a:off x="2772818" y="3332117"/>
                <a:ext cx="618640" cy="641445"/>
                <a:chOff x="2797827" y="1833892"/>
                <a:chExt cx="618640" cy="641445"/>
              </a:xfrm>
            </p:grpSpPr>
            <p:sp>
              <p:nvSpPr>
                <p:cNvPr id="89" name="椭圆 88">
                  <a:extLst>
                    <a:ext uri="{FF2B5EF4-FFF2-40B4-BE49-F238E27FC236}">
                      <a16:creationId xmlns:a16="http://schemas.microsoft.com/office/drawing/2014/main" id="{192992BD-8150-50BC-0117-120F87419898}"/>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144CA9E9-22C0-8244-AACF-8D2B93746F32}"/>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0" name="文本框 89">
                      <a:extLst>
                        <a:ext uri="{FF2B5EF4-FFF2-40B4-BE49-F238E27FC236}">
                          <a16:creationId xmlns:a16="http://schemas.microsoft.com/office/drawing/2014/main" id="{144CA9E9-22C0-8244-AACF-8D2B93746F32}"/>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15"/>
                      <a:stretch>
                        <a:fillRect/>
                      </a:stretch>
                    </a:blipFill>
                  </p:spPr>
                  <p:txBody>
                    <a:bodyPr/>
                    <a:lstStyle/>
                    <a:p>
                      <a:r>
                        <a:rPr lang="zh-CN" altLang="en-US">
                          <a:noFill/>
                        </a:rPr>
                        <a:t> </a:t>
                      </a:r>
                    </a:p>
                  </p:txBody>
                </p:sp>
              </mc:Fallback>
            </mc:AlternateContent>
          </p:grpSp>
        </p:grpSp>
        <p:cxnSp>
          <p:nvCxnSpPr>
            <p:cNvPr id="100" name="直接箭头连接符 99">
              <a:extLst>
                <a:ext uri="{FF2B5EF4-FFF2-40B4-BE49-F238E27FC236}">
                  <a16:creationId xmlns:a16="http://schemas.microsoft.com/office/drawing/2014/main" id="{E0BFE39D-61D5-5FFF-9218-E9D93E543F62}"/>
                </a:ext>
              </a:extLst>
            </p:cNvPr>
            <p:cNvCxnSpPr>
              <a:cxnSpLocks/>
              <a:stCxn id="56" idx="3"/>
              <a:endCxn id="70" idx="2"/>
            </p:cNvCxnSpPr>
            <p:nvPr/>
          </p:nvCxnSpPr>
          <p:spPr>
            <a:xfrm>
              <a:off x="2923337" y="1720764"/>
              <a:ext cx="2018193" cy="1378665"/>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09" name="直接箭头连接符 108">
              <a:extLst>
                <a:ext uri="{FF2B5EF4-FFF2-40B4-BE49-F238E27FC236}">
                  <a16:creationId xmlns:a16="http://schemas.microsoft.com/office/drawing/2014/main" id="{65B1271A-62F1-24CC-7768-2A0D7E090207}"/>
                </a:ext>
              </a:extLst>
            </p:cNvPr>
            <p:cNvCxnSpPr>
              <a:cxnSpLocks/>
              <a:stCxn id="50" idx="3"/>
              <a:endCxn id="70" idx="2"/>
            </p:cNvCxnSpPr>
            <p:nvPr/>
          </p:nvCxnSpPr>
          <p:spPr>
            <a:xfrm flipV="1">
              <a:off x="2867791" y="3099429"/>
              <a:ext cx="2073739" cy="167437"/>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7BA0435-923D-24DA-5F27-76631BE9871F}"/>
                    </a:ext>
                  </a:extLst>
                </p:cNvPr>
                <p:cNvSpPr txBox="1"/>
                <p:nvPr/>
              </p:nvSpPr>
              <p:spPr>
                <a:xfrm>
                  <a:off x="4636092" y="2458426"/>
                  <a:ext cx="578710"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113" name="文本框 112">
                  <a:extLst>
                    <a:ext uri="{FF2B5EF4-FFF2-40B4-BE49-F238E27FC236}">
                      <a16:creationId xmlns:a16="http://schemas.microsoft.com/office/drawing/2014/main" id="{A7BA0435-923D-24DA-5F27-76631BE9871F}"/>
                    </a:ext>
                  </a:extLst>
                </p:cNvPr>
                <p:cNvSpPr txBox="1">
                  <a:spLocks noRot="1" noChangeAspect="1" noMove="1" noResize="1" noEditPoints="1" noAdjustHandles="1" noChangeArrowheads="1" noChangeShapeType="1" noTextEdit="1"/>
                </p:cNvSpPr>
                <p:nvPr/>
              </p:nvSpPr>
              <p:spPr>
                <a:xfrm>
                  <a:off x="4636092" y="2458426"/>
                  <a:ext cx="578710" cy="384464"/>
                </a:xfrm>
                <a:prstGeom prst="rect">
                  <a:avLst/>
                </a:prstGeom>
                <a:blipFill>
                  <a:blip r:embed="rId16"/>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4683B10-28BC-0418-D81C-FA46A5209C62}"/>
                    </a:ext>
                  </a:extLst>
                </p:cNvPr>
                <p:cNvSpPr txBox="1"/>
                <p:nvPr/>
              </p:nvSpPr>
              <p:spPr>
                <a:xfrm>
                  <a:off x="3690583" y="1536098"/>
                  <a:ext cx="875871" cy="401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1800" b="0" i="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oMath>
                    </m:oMathPara>
                  </a14:m>
                  <a:endParaRPr lang="zh-CN" altLang="en-US" dirty="0"/>
                </a:p>
              </p:txBody>
            </p:sp>
          </mc:Choice>
          <mc:Fallback xmlns="">
            <p:sp>
              <p:nvSpPr>
                <p:cNvPr id="118" name="文本框 117">
                  <a:extLst>
                    <a:ext uri="{FF2B5EF4-FFF2-40B4-BE49-F238E27FC236}">
                      <a16:creationId xmlns:a16="http://schemas.microsoft.com/office/drawing/2014/main" id="{54683B10-28BC-0418-D81C-FA46A5209C62}"/>
                    </a:ext>
                  </a:extLst>
                </p:cNvPr>
                <p:cNvSpPr txBox="1">
                  <a:spLocks noRot="1" noChangeAspect="1" noMove="1" noResize="1" noEditPoints="1" noAdjustHandles="1" noChangeArrowheads="1" noChangeShapeType="1" noTextEdit="1"/>
                </p:cNvSpPr>
                <p:nvPr/>
              </p:nvSpPr>
              <p:spPr>
                <a:xfrm>
                  <a:off x="3690583" y="1536098"/>
                  <a:ext cx="875871" cy="401648"/>
                </a:xfrm>
                <a:prstGeom prst="rect">
                  <a:avLst/>
                </a:prstGeom>
                <a:blipFill>
                  <a:blip r:embed="rId17"/>
                  <a:stretch>
                    <a:fillRect/>
                  </a:stretch>
                </a:blipFill>
              </p:spPr>
              <p:txBody>
                <a:bodyPr/>
                <a:lstStyle/>
                <a:p>
                  <a:r>
                    <a:rPr lang="zh-CN" altLang="en-US">
                      <a:noFill/>
                    </a:rPr>
                    <a:t> </a:t>
                  </a:r>
                </a:p>
              </p:txBody>
            </p:sp>
          </mc:Fallback>
        </mc:AlternateContent>
        <p:cxnSp>
          <p:nvCxnSpPr>
            <p:cNvPr id="120" name="直接箭头连接符 119">
              <a:extLst>
                <a:ext uri="{FF2B5EF4-FFF2-40B4-BE49-F238E27FC236}">
                  <a16:creationId xmlns:a16="http://schemas.microsoft.com/office/drawing/2014/main" id="{189D4A67-ECA6-82AC-0A94-DDEAC3535FBD}"/>
                </a:ext>
              </a:extLst>
            </p:cNvPr>
            <p:cNvCxnSpPr>
              <a:cxnSpLocks/>
              <a:stCxn id="71" idx="3"/>
              <a:endCxn id="97" idx="2"/>
            </p:cNvCxnSpPr>
            <p:nvPr/>
          </p:nvCxnSpPr>
          <p:spPr>
            <a:xfrm flipV="1">
              <a:off x="5538148" y="893233"/>
              <a:ext cx="2025422" cy="2208024"/>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93726FDB-CCE9-B0C8-22DF-0AB05FBED541}"/>
                </a:ext>
              </a:extLst>
            </p:cNvPr>
            <p:cNvCxnSpPr>
              <a:cxnSpLocks/>
              <a:stCxn id="71" idx="3"/>
              <a:endCxn id="91" idx="2"/>
            </p:cNvCxnSpPr>
            <p:nvPr/>
          </p:nvCxnSpPr>
          <p:spPr>
            <a:xfrm flipV="1">
              <a:off x="5538148" y="1697897"/>
              <a:ext cx="2007513" cy="1403360"/>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10FE090F-B8CF-AE1E-65B6-7B9C345F291A}"/>
                </a:ext>
              </a:extLst>
            </p:cNvPr>
            <p:cNvCxnSpPr>
              <a:cxnSpLocks/>
              <a:stCxn id="71" idx="3"/>
              <a:endCxn id="95" idx="2"/>
            </p:cNvCxnSpPr>
            <p:nvPr/>
          </p:nvCxnSpPr>
          <p:spPr>
            <a:xfrm flipV="1">
              <a:off x="5538148" y="2533321"/>
              <a:ext cx="2025420" cy="567936"/>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3E4D3EFB-1D59-E022-977A-96AF4336B163}"/>
                </a:ext>
              </a:extLst>
            </p:cNvPr>
            <p:cNvCxnSpPr>
              <a:cxnSpLocks/>
              <a:stCxn id="71" idx="3"/>
              <a:endCxn id="89" idx="2"/>
            </p:cNvCxnSpPr>
            <p:nvPr/>
          </p:nvCxnSpPr>
          <p:spPr>
            <a:xfrm>
              <a:off x="5538148" y="3101257"/>
              <a:ext cx="2000411" cy="930289"/>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8D1D52EB-1383-5304-FC36-6F7299154694}"/>
                </a:ext>
              </a:extLst>
            </p:cNvPr>
            <p:cNvCxnSpPr>
              <a:cxnSpLocks/>
              <a:stCxn id="71" idx="3"/>
              <a:endCxn id="93" idx="2"/>
            </p:cNvCxnSpPr>
            <p:nvPr/>
          </p:nvCxnSpPr>
          <p:spPr>
            <a:xfrm>
              <a:off x="5538148" y="3101257"/>
              <a:ext cx="2047318" cy="1691378"/>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37" name="直接箭头连接符 136">
              <a:extLst>
                <a:ext uri="{FF2B5EF4-FFF2-40B4-BE49-F238E27FC236}">
                  <a16:creationId xmlns:a16="http://schemas.microsoft.com/office/drawing/2014/main" id="{E54B1210-5F8B-9315-93A0-82C3F27882E0}"/>
                </a:ext>
              </a:extLst>
            </p:cNvPr>
            <p:cNvCxnSpPr>
              <a:cxnSpLocks/>
              <a:stCxn id="70" idx="6"/>
              <a:endCxn id="86" idx="1"/>
            </p:cNvCxnSpPr>
            <p:nvPr/>
          </p:nvCxnSpPr>
          <p:spPr>
            <a:xfrm>
              <a:off x="5556057" y="3099429"/>
              <a:ext cx="2021229" cy="162623"/>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DA7F53A-C6B7-C093-7CE8-A22919D593B5}"/>
                    </a:ext>
                  </a:extLst>
                </p:cNvPr>
                <p:cNvSpPr txBox="1"/>
                <p:nvPr/>
              </p:nvSpPr>
              <p:spPr>
                <a:xfrm>
                  <a:off x="5820645" y="1515126"/>
                  <a:ext cx="875871" cy="401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1800" b="0" i="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1800" b="0" i="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en-US" dirty="0"/>
                </a:p>
              </p:txBody>
            </p:sp>
          </mc:Choice>
          <mc:Fallback xmlns="">
            <p:sp>
              <p:nvSpPr>
                <p:cNvPr id="140" name="文本框 139">
                  <a:extLst>
                    <a:ext uri="{FF2B5EF4-FFF2-40B4-BE49-F238E27FC236}">
                      <a16:creationId xmlns:a16="http://schemas.microsoft.com/office/drawing/2014/main" id="{6DA7F53A-C6B7-C093-7CE8-A22919D593B5}"/>
                    </a:ext>
                  </a:extLst>
                </p:cNvPr>
                <p:cNvSpPr txBox="1">
                  <a:spLocks noRot="1" noChangeAspect="1" noMove="1" noResize="1" noEditPoints="1" noAdjustHandles="1" noChangeArrowheads="1" noChangeShapeType="1" noTextEdit="1"/>
                </p:cNvSpPr>
                <p:nvPr/>
              </p:nvSpPr>
              <p:spPr>
                <a:xfrm>
                  <a:off x="5820645" y="1515126"/>
                  <a:ext cx="875871" cy="40164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3344C0F-527E-C825-C0E1-45EA11AA29D0}"/>
                    </a:ext>
                  </a:extLst>
                </p:cNvPr>
                <p:cNvSpPr txBox="1"/>
                <p:nvPr/>
              </p:nvSpPr>
              <p:spPr>
                <a:xfrm>
                  <a:off x="6836436" y="526791"/>
                  <a:ext cx="870341"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𝛿</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1" name="文本框 140">
                  <a:extLst>
                    <a:ext uri="{FF2B5EF4-FFF2-40B4-BE49-F238E27FC236}">
                      <a16:creationId xmlns:a16="http://schemas.microsoft.com/office/drawing/2014/main" id="{13344C0F-527E-C825-C0E1-45EA11AA29D0}"/>
                    </a:ext>
                  </a:extLst>
                </p:cNvPr>
                <p:cNvSpPr txBox="1">
                  <a:spLocks noRot="1" noChangeAspect="1" noMove="1" noResize="1" noEditPoints="1" noAdjustHandles="1" noChangeArrowheads="1" noChangeShapeType="1" noTextEdit="1"/>
                </p:cNvSpPr>
                <p:nvPr/>
              </p:nvSpPr>
              <p:spPr>
                <a:xfrm>
                  <a:off x="6836436" y="526791"/>
                  <a:ext cx="870341" cy="385875"/>
                </a:xfrm>
                <a:prstGeom prst="rect">
                  <a:avLst/>
                </a:prstGeom>
                <a:blipFill>
                  <a:blip r:embed="rId19"/>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54349078-196D-FD95-8353-94CD8C5D4735}"/>
                    </a:ext>
                  </a:extLst>
                </p:cNvPr>
                <p:cNvSpPr txBox="1"/>
                <p:nvPr/>
              </p:nvSpPr>
              <p:spPr>
                <a:xfrm>
                  <a:off x="1603458" y="505172"/>
                  <a:ext cx="870341" cy="3976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3" name="文本框 142">
                  <a:extLst>
                    <a:ext uri="{FF2B5EF4-FFF2-40B4-BE49-F238E27FC236}">
                      <a16:creationId xmlns:a16="http://schemas.microsoft.com/office/drawing/2014/main" id="{54349078-196D-FD95-8353-94CD8C5D4735}"/>
                    </a:ext>
                  </a:extLst>
                </p:cNvPr>
                <p:cNvSpPr txBox="1">
                  <a:spLocks noRot="1" noChangeAspect="1" noMove="1" noResize="1" noEditPoints="1" noAdjustHandles="1" noChangeArrowheads="1" noChangeShapeType="1" noTextEdit="1"/>
                </p:cNvSpPr>
                <p:nvPr/>
              </p:nvSpPr>
              <p:spPr>
                <a:xfrm>
                  <a:off x="1603458" y="505172"/>
                  <a:ext cx="870341" cy="397673"/>
                </a:xfrm>
                <a:prstGeom prst="rect">
                  <a:avLst/>
                </a:prstGeom>
                <a:blipFill>
                  <a:blip r:embed="rId20"/>
                  <a:stretch>
                    <a:fillRect/>
                  </a:stretch>
                </a:blipFill>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572318A2-705C-A447-6A5E-E53A4CED080D}"/>
                </a:ext>
              </a:extLst>
            </p:cNvPr>
            <p:cNvCxnSpPr>
              <a:cxnSpLocks/>
              <a:endCxn id="50" idx="1"/>
            </p:cNvCxnSpPr>
            <p:nvPr/>
          </p:nvCxnSpPr>
          <p:spPr>
            <a:xfrm>
              <a:off x="1542302" y="3266866"/>
              <a:ext cx="794020" cy="0"/>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604A3F47-E27D-04CF-1645-D2D1F452C9C5}"/>
                </a:ext>
              </a:extLst>
            </p:cNvPr>
            <p:cNvCxnSpPr>
              <a:cxnSpLocks/>
              <a:stCxn id="86" idx="3"/>
            </p:cNvCxnSpPr>
            <p:nvPr/>
          </p:nvCxnSpPr>
          <p:spPr>
            <a:xfrm flipV="1">
              <a:off x="8108755" y="3192318"/>
              <a:ext cx="667467" cy="69734"/>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1509E08E-9E66-DC8C-258B-56C77E9B1E7A}"/>
                    </a:ext>
                  </a:extLst>
                </p:cNvPr>
                <p:cNvSpPr txBox="1"/>
                <p:nvPr/>
              </p:nvSpPr>
              <p:spPr>
                <a:xfrm>
                  <a:off x="2235533"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3" name="文本框 152">
                  <a:extLst>
                    <a:ext uri="{FF2B5EF4-FFF2-40B4-BE49-F238E27FC236}">
                      <a16:creationId xmlns:a16="http://schemas.microsoft.com/office/drawing/2014/main" id="{1509E08E-9E66-DC8C-258B-56C77E9B1E7A}"/>
                    </a:ext>
                  </a:extLst>
                </p:cNvPr>
                <p:cNvSpPr txBox="1">
                  <a:spLocks noRot="1" noChangeAspect="1" noMove="1" noResize="1" noEditPoints="1" noAdjustHandles="1" noChangeArrowheads="1" noChangeShapeType="1" noTextEdit="1"/>
                </p:cNvSpPr>
                <p:nvPr/>
              </p:nvSpPr>
              <p:spPr>
                <a:xfrm>
                  <a:off x="2235533" y="5672083"/>
                  <a:ext cx="1203666" cy="369332"/>
                </a:xfrm>
                <a:prstGeom prst="rect">
                  <a:avLst/>
                </a:prstGeom>
                <a:blipFill>
                  <a:blip r:embed="rId21"/>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4227656B-D785-01F0-1E3E-37C51D52019C}"/>
                    </a:ext>
                  </a:extLst>
                </p:cNvPr>
                <p:cNvSpPr txBox="1"/>
                <p:nvPr/>
              </p:nvSpPr>
              <p:spPr>
                <a:xfrm>
                  <a:off x="7412437"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4" name="文本框 153">
                  <a:extLst>
                    <a:ext uri="{FF2B5EF4-FFF2-40B4-BE49-F238E27FC236}">
                      <a16:creationId xmlns:a16="http://schemas.microsoft.com/office/drawing/2014/main" id="{4227656B-D785-01F0-1E3E-37C51D52019C}"/>
                    </a:ext>
                  </a:extLst>
                </p:cNvPr>
                <p:cNvSpPr txBox="1">
                  <a:spLocks noRot="1" noChangeAspect="1" noMove="1" noResize="1" noEditPoints="1" noAdjustHandles="1" noChangeArrowheads="1" noChangeShapeType="1" noTextEdit="1"/>
                </p:cNvSpPr>
                <p:nvPr/>
              </p:nvSpPr>
              <p:spPr>
                <a:xfrm>
                  <a:off x="7412437" y="5672083"/>
                  <a:ext cx="1203666" cy="369332"/>
                </a:xfrm>
                <a:prstGeom prst="rect">
                  <a:avLst/>
                </a:prstGeom>
                <a:blipFill>
                  <a:blip r:embed="rId22"/>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152E1CAA-FDFF-22C4-D8D0-AC29AEB7A139}"/>
                    </a:ext>
                  </a:extLst>
                </p:cNvPr>
                <p:cNvSpPr txBox="1"/>
                <p:nvPr/>
              </p:nvSpPr>
              <p:spPr>
                <a:xfrm>
                  <a:off x="5000215" y="5672083"/>
                  <a:ext cx="614527"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oMath>
                  </a14:m>
                  <a:r>
                    <a:rPr lang="zh-CN" altLang="en-US" dirty="0"/>
                    <a:t>层</a:t>
                  </a:r>
                </a:p>
              </p:txBody>
            </p:sp>
          </mc:Choice>
          <mc:Fallback xmlns="">
            <p:sp>
              <p:nvSpPr>
                <p:cNvPr id="155" name="文本框 154">
                  <a:extLst>
                    <a:ext uri="{FF2B5EF4-FFF2-40B4-BE49-F238E27FC236}">
                      <a16:creationId xmlns:a16="http://schemas.microsoft.com/office/drawing/2014/main" id="{152E1CAA-FDFF-22C4-D8D0-AC29AEB7A139}"/>
                    </a:ext>
                  </a:extLst>
                </p:cNvPr>
                <p:cNvSpPr txBox="1">
                  <a:spLocks noRot="1" noChangeAspect="1" noMove="1" noResize="1" noEditPoints="1" noAdjustHandles="1" noChangeArrowheads="1" noChangeShapeType="1" noTextEdit="1"/>
                </p:cNvSpPr>
                <p:nvPr/>
              </p:nvSpPr>
              <p:spPr>
                <a:xfrm>
                  <a:off x="5000215" y="5672083"/>
                  <a:ext cx="614527" cy="369332"/>
                </a:xfrm>
                <a:prstGeom prst="rect">
                  <a:avLst/>
                </a:prstGeom>
                <a:blipFill>
                  <a:blip r:embed="rId23"/>
                  <a:stretch>
                    <a:fillRect t="-8197" r="-396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C06F3667-1086-2722-EFD3-9F9D17DAA632}"/>
                    </a:ext>
                  </a:extLst>
                </p:cNvPr>
                <p:cNvSpPr txBox="1"/>
                <p:nvPr/>
              </p:nvSpPr>
              <p:spPr>
                <a:xfrm>
                  <a:off x="4965830" y="1843007"/>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6" name="文本框 155">
                  <a:extLst>
                    <a:ext uri="{FF2B5EF4-FFF2-40B4-BE49-F238E27FC236}">
                      <a16:creationId xmlns:a16="http://schemas.microsoft.com/office/drawing/2014/main" id="{C06F3667-1086-2722-EFD3-9F9D17DAA632}"/>
                    </a:ext>
                  </a:extLst>
                </p:cNvPr>
                <p:cNvSpPr txBox="1">
                  <a:spLocks noRot="1" noChangeAspect="1" noMove="1" noResize="1" noEditPoints="1" noAdjustHandles="1" noChangeArrowheads="1" noChangeShapeType="1" noTextEdit="1"/>
                </p:cNvSpPr>
                <p:nvPr/>
              </p:nvSpPr>
              <p:spPr>
                <a:xfrm>
                  <a:off x="4965830" y="1843007"/>
                  <a:ext cx="531469" cy="76270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A8360121-8B53-5D64-06CB-27F239723A4E}"/>
                    </a:ext>
                  </a:extLst>
                </p:cNvPr>
                <p:cNvSpPr txBox="1"/>
                <p:nvPr/>
              </p:nvSpPr>
              <p:spPr>
                <a:xfrm>
                  <a:off x="4984323" y="3455580"/>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7" name="文本框 156">
                  <a:extLst>
                    <a:ext uri="{FF2B5EF4-FFF2-40B4-BE49-F238E27FC236}">
                      <a16:creationId xmlns:a16="http://schemas.microsoft.com/office/drawing/2014/main" id="{A8360121-8B53-5D64-06CB-27F239723A4E}"/>
                    </a:ext>
                  </a:extLst>
                </p:cNvPr>
                <p:cNvSpPr txBox="1">
                  <a:spLocks noRot="1" noChangeAspect="1" noMove="1" noResize="1" noEditPoints="1" noAdjustHandles="1" noChangeArrowheads="1" noChangeShapeType="1" noTextEdit="1"/>
                </p:cNvSpPr>
                <p:nvPr/>
              </p:nvSpPr>
              <p:spPr>
                <a:xfrm>
                  <a:off x="4984323" y="3455580"/>
                  <a:ext cx="531469" cy="762709"/>
                </a:xfrm>
                <a:prstGeom prst="rect">
                  <a:avLst/>
                </a:prstGeom>
                <a:blipFill>
                  <a:blip r:embed="rId25"/>
                  <a:stretch>
                    <a:fillRect/>
                  </a:stretch>
                </a:blipFill>
              </p:spPr>
              <p:txBody>
                <a:bodyPr/>
                <a:lstStyle/>
                <a:p>
                  <a:r>
                    <a:rPr lang="zh-CN" altLang="en-US">
                      <a:noFill/>
                    </a:rPr>
                    <a:t> </a:t>
                  </a:r>
                </a:p>
              </p:txBody>
            </p:sp>
          </mc:Fallback>
        </mc:AlternateContent>
        <p:cxnSp>
          <p:nvCxnSpPr>
            <p:cNvPr id="67" name="直接箭头连接符 66">
              <a:extLst>
                <a:ext uri="{FF2B5EF4-FFF2-40B4-BE49-F238E27FC236}">
                  <a16:creationId xmlns:a16="http://schemas.microsoft.com/office/drawing/2014/main" id="{27D5355F-950E-199E-46D4-6E2299AA34DE}"/>
                </a:ext>
              </a:extLst>
            </p:cNvPr>
            <p:cNvCxnSpPr>
              <a:cxnSpLocks/>
              <a:stCxn id="60" idx="3"/>
              <a:endCxn id="71" idx="1"/>
            </p:cNvCxnSpPr>
            <p:nvPr/>
          </p:nvCxnSpPr>
          <p:spPr>
            <a:xfrm>
              <a:off x="2941244" y="2535640"/>
              <a:ext cx="2018194" cy="565617"/>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grpSp>
      <p:grpSp>
        <p:nvGrpSpPr>
          <p:cNvPr id="73" name="组合 72">
            <a:extLst>
              <a:ext uri="{FF2B5EF4-FFF2-40B4-BE49-F238E27FC236}">
                <a16:creationId xmlns:a16="http://schemas.microsoft.com/office/drawing/2014/main" id="{0B7D8A28-BE4B-336D-0937-6CC4822E6616}"/>
              </a:ext>
            </a:extLst>
          </p:cNvPr>
          <p:cNvGrpSpPr/>
          <p:nvPr/>
        </p:nvGrpSpPr>
        <p:grpSpPr>
          <a:xfrm>
            <a:off x="8376392" y="145922"/>
            <a:ext cx="3673058" cy="4238589"/>
            <a:chOff x="366329" y="1934654"/>
            <a:chExt cx="3848733" cy="4238589"/>
          </a:xfrm>
        </p:grpSpPr>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821E14D-6A35-39C1-D54B-B5B3EE1EB917}"/>
                    </a:ext>
                  </a:extLst>
                </p:cNvPr>
                <p:cNvSpPr txBox="1"/>
                <p:nvPr/>
              </p:nvSpPr>
              <p:spPr>
                <a:xfrm>
                  <a:off x="366329" y="1934654"/>
                  <a:ext cx="3470707" cy="439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74" name="文本框 73">
                  <a:extLst>
                    <a:ext uri="{FF2B5EF4-FFF2-40B4-BE49-F238E27FC236}">
                      <a16:creationId xmlns:a16="http://schemas.microsoft.com/office/drawing/2014/main" id="{3821E14D-6A35-39C1-D54B-B5B3EE1EB917}"/>
                    </a:ext>
                  </a:extLst>
                </p:cNvPr>
                <p:cNvSpPr txBox="1">
                  <a:spLocks noRot="1" noChangeAspect="1" noMove="1" noResize="1" noEditPoints="1" noAdjustHandles="1" noChangeArrowheads="1" noChangeShapeType="1" noTextEdit="1"/>
                </p:cNvSpPr>
                <p:nvPr/>
              </p:nvSpPr>
              <p:spPr>
                <a:xfrm>
                  <a:off x="366329" y="1934654"/>
                  <a:ext cx="3470707" cy="439866"/>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C6DB429-25F3-16EB-94B1-5B30F310E172}"/>
                    </a:ext>
                  </a:extLst>
                </p:cNvPr>
                <p:cNvSpPr txBox="1"/>
                <p:nvPr/>
              </p:nvSpPr>
              <p:spPr>
                <a:xfrm>
                  <a:off x="417129" y="5674965"/>
                  <a:ext cx="3797933"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m:oMathPara>
                  </a14:m>
                  <a:endParaRPr lang="zh-CN" altLang="en-US" dirty="0"/>
                </a:p>
              </p:txBody>
            </p:sp>
          </mc:Choice>
          <mc:Fallback xmlns="">
            <p:sp>
              <p:nvSpPr>
                <p:cNvPr id="75" name="文本框 74">
                  <a:extLst>
                    <a:ext uri="{FF2B5EF4-FFF2-40B4-BE49-F238E27FC236}">
                      <a16:creationId xmlns:a16="http://schemas.microsoft.com/office/drawing/2014/main" id="{6C6DB429-25F3-16EB-94B1-5B30F310E172}"/>
                    </a:ext>
                  </a:extLst>
                </p:cNvPr>
                <p:cNvSpPr txBox="1">
                  <a:spLocks noRot="1" noChangeAspect="1" noMove="1" noResize="1" noEditPoints="1" noAdjustHandles="1" noChangeArrowheads="1" noChangeShapeType="1" noTextEdit="1"/>
                </p:cNvSpPr>
                <p:nvPr/>
              </p:nvSpPr>
              <p:spPr>
                <a:xfrm>
                  <a:off x="417129" y="5674965"/>
                  <a:ext cx="3797933" cy="498278"/>
                </a:xfrm>
                <a:prstGeom prst="rect">
                  <a:avLst/>
                </a:prstGeom>
                <a:blipFill>
                  <a:blip r:embed="rId27"/>
                  <a:stretch>
                    <a:fillRect/>
                  </a:stretch>
                </a:blipFill>
              </p:spPr>
              <p:txBody>
                <a:bodyPr/>
                <a:lstStyle/>
                <a:p>
                  <a:r>
                    <a:rPr lang="zh-CN" altLang="en-US">
                      <a:noFill/>
                    </a:rPr>
                    <a:t> </a:t>
                  </a:r>
                </a:p>
              </p:txBody>
            </p:sp>
          </mc:Fallback>
        </mc:AlternateContent>
        <p:grpSp>
          <p:nvGrpSpPr>
            <p:cNvPr id="76" name="组合 75">
              <a:extLst>
                <a:ext uri="{FF2B5EF4-FFF2-40B4-BE49-F238E27FC236}">
                  <a16:creationId xmlns:a16="http://schemas.microsoft.com/office/drawing/2014/main" id="{32F31EB9-58F7-E15D-2369-6FC59D303C3F}"/>
                </a:ext>
              </a:extLst>
            </p:cNvPr>
            <p:cNvGrpSpPr/>
            <p:nvPr/>
          </p:nvGrpSpPr>
          <p:grpSpPr>
            <a:xfrm>
              <a:off x="493005" y="2645229"/>
              <a:ext cx="3654452" cy="2786742"/>
              <a:chOff x="493005" y="2645229"/>
              <a:chExt cx="3654452" cy="2786742"/>
            </a:xfrm>
          </p:grpSpPr>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41A74E0B-EBD0-D9E8-29CB-692712006799}"/>
                      </a:ext>
                    </a:extLst>
                  </p:cNvPr>
                  <p:cNvSpPr txBox="1"/>
                  <p:nvPr/>
                </p:nvSpPr>
                <p:spPr>
                  <a:xfrm>
                    <a:off x="493005" y="2800258"/>
                    <a:ext cx="1572001"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77" name="文本框 76">
                    <a:extLst>
                      <a:ext uri="{FF2B5EF4-FFF2-40B4-BE49-F238E27FC236}">
                        <a16:creationId xmlns:a16="http://schemas.microsoft.com/office/drawing/2014/main" id="{41A74E0B-EBD0-D9E8-29CB-692712006799}"/>
                      </a:ext>
                    </a:extLst>
                  </p:cNvPr>
                  <p:cNvSpPr txBox="1">
                    <a:spLocks noRot="1" noChangeAspect="1" noMove="1" noResize="1" noEditPoints="1" noAdjustHandles="1" noChangeArrowheads="1" noChangeShapeType="1" noTextEdit="1"/>
                  </p:cNvSpPr>
                  <p:nvPr/>
                </p:nvSpPr>
                <p:spPr>
                  <a:xfrm>
                    <a:off x="493005" y="2800258"/>
                    <a:ext cx="1572001" cy="75873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文本框 77">
                    <a:extLst>
                      <a:ext uri="{FF2B5EF4-FFF2-40B4-BE49-F238E27FC236}">
                        <a16:creationId xmlns:a16="http://schemas.microsoft.com/office/drawing/2014/main" id="{3FD56D0C-386F-6A4C-A646-7B833702EF76}"/>
                      </a:ext>
                    </a:extLst>
                  </p:cNvPr>
                  <p:cNvSpPr txBox="1"/>
                  <p:nvPr/>
                </p:nvSpPr>
                <p:spPr>
                  <a:xfrm>
                    <a:off x="493006" y="3970603"/>
                    <a:ext cx="3646183" cy="440570"/>
                  </a:xfrm>
                  <a:prstGeom prst="rect">
                    <a:avLst/>
                  </a:prstGeom>
                  <a:solidFill>
                    <a:srgbClr val="FFC0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2000" b="1"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p:sp>
                <p:nvSpPr>
                  <p:cNvPr id="78" name="文本框 77">
                    <a:extLst>
                      <a:ext uri="{FF2B5EF4-FFF2-40B4-BE49-F238E27FC236}">
                        <a16:creationId xmlns:a16="http://schemas.microsoft.com/office/drawing/2014/main" id="{3FD56D0C-386F-6A4C-A646-7B833702EF76}"/>
                      </a:ext>
                    </a:extLst>
                  </p:cNvPr>
                  <p:cNvSpPr txBox="1">
                    <a:spLocks noRot="1" noChangeAspect="1" noMove="1" noResize="1" noEditPoints="1" noAdjustHandles="1" noChangeArrowheads="1" noChangeShapeType="1" noTextEdit="1"/>
                  </p:cNvSpPr>
                  <p:nvPr/>
                </p:nvSpPr>
                <p:spPr>
                  <a:xfrm>
                    <a:off x="493006" y="3970603"/>
                    <a:ext cx="3646183" cy="44057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A06917C-5BAA-FF7D-8839-43987CA30CC8}"/>
                      </a:ext>
                    </a:extLst>
                  </p:cNvPr>
                  <p:cNvSpPr txBox="1"/>
                  <p:nvPr/>
                </p:nvSpPr>
                <p:spPr>
                  <a:xfrm>
                    <a:off x="493005" y="4822784"/>
                    <a:ext cx="3654452"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微软雅黑" panose="020B0503020204020204" pitchFamily="34" charset="-122"/>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微软雅黑" panose="020B0503020204020204" pitchFamily="34" charset="-122"/>
                                  <a:cs typeface="微软雅黑" panose="020B0503020204020204" pitchFamily="34" charset="-122"/>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sz="2000" dirty="0"/>
                  </a:p>
                </p:txBody>
              </p:sp>
            </mc:Choice>
            <mc:Fallback xmlns="">
              <p:sp>
                <p:nvSpPr>
                  <p:cNvPr id="79" name="文本框 78">
                    <a:extLst>
                      <a:ext uri="{FF2B5EF4-FFF2-40B4-BE49-F238E27FC236}">
                        <a16:creationId xmlns:a16="http://schemas.microsoft.com/office/drawing/2014/main" id="{7A06917C-5BAA-FF7D-8839-43987CA30CC8}"/>
                      </a:ext>
                    </a:extLst>
                  </p:cNvPr>
                  <p:cNvSpPr txBox="1">
                    <a:spLocks noRot="1" noChangeAspect="1" noMove="1" noResize="1" noEditPoints="1" noAdjustHandles="1" noChangeArrowheads="1" noChangeShapeType="1" noTextEdit="1"/>
                  </p:cNvSpPr>
                  <p:nvPr/>
                </p:nvSpPr>
                <p:spPr>
                  <a:xfrm>
                    <a:off x="493005" y="4822784"/>
                    <a:ext cx="3654452" cy="440570"/>
                  </a:xfrm>
                  <a:prstGeom prst="rect">
                    <a:avLst/>
                  </a:prstGeom>
                  <a:blipFill>
                    <a:blip r:embed="rId30"/>
                    <a:stretch>
                      <a:fillRect b="-1370"/>
                    </a:stretch>
                  </a:blipFill>
                </p:spPr>
                <p:txBody>
                  <a:bodyPr/>
                  <a:lstStyle/>
                  <a:p>
                    <a:r>
                      <a:rPr lang="zh-CN" altLang="en-US">
                        <a:noFill/>
                      </a:rPr>
                      <a:t> </a:t>
                    </a:r>
                  </a:p>
                </p:txBody>
              </p:sp>
            </mc:Fallback>
          </mc:AlternateContent>
          <p:sp>
            <p:nvSpPr>
              <p:cNvPr id="80" name="矩形 79">
                <a:extLst>
                  <a:ext uri="{FF2B5EF4-FFF2-40B4-BE49-F238E27FC236}">
                    <a16:creationId xmlns:a16="http://schemas.microsoft.com/office/drawing/2014/main" id="{CAFF63AD-4179-E1FA-BF3A-22DE4356A32D}"/>
                  </a:ext>
                </a:extLst>
              </p:cNvPr>
              <p:cNvSpPr/>
              <p:nvPr/>
            </p:nvSpPr>
            <p:spPr>
              <a:xfrm>
                <a:off x="493005" y="2645229"/>
                <a:ext cx="3646183" cy="2786742"/>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0E5A4893-427D-0121-1EA3-ABFF4831F871}"/>
                  </a:ext>
                </a:extLst>
              </p:cNvPr>
              <p:cNvSpPr/>
              <p:nvPr/>
            </p:nvSpPr>
            <p:spPr>
              <a:xfrm>
                <a:off x="675196" y="2951667"/>
                <a:ext cx="424261" cy="4559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99" name="文本框 98">
            <a:extLst>
              <a:ext uri="{FF2B5EF4-FFF2-40B4-BE49-F238E27FC236}">
                <a16:creationId xmlns:a16="http://schemas.microsoft.com/office/drawing/2014/main" id="{E614D946-A906-E989-9491-1A4639273AE1}"/>
              </a:ext>
            </a:extLst>
          </p:cNvPr>
          <p:cNvSpPr txBox="1"/>
          <p:nvPr/>
        </p:nvSpPr>
        <p:spPr>
          <a:xfrm>
            <a:off x="7233920" y="4435051"/>
            <a:ext cx="5200897" cy="646331"/>
          </a:xfrm>
          <a:prstGeom prst="rect">
            <a:avLst/>
          </a:prstGeom>
          <a:noFill/>
        </p:spPr>
        <p:txBody>
          <a:bodyPr wrap="square">
            <a:spAutoFit/>
          </a:bodyPr>
          <a:lstStyle/>
          <a:p>
            <a:r>
              <a:rPr kumimoji="0" lang="zh-CN" altLang="en-US"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局部梯度从最靠近输出层的一端反向朝着输出层一端逐层递推计算</a:t>
            </a:r>
            <a:endParaRPr lang="zh-CN" altLang="en-US" sz="1100" dirty="0"/>
          </a:p>
        </p:txBody>
      </p:sp>
      <p:sp>
        <p:nvSpPr>
          <p:cNvPr id="101" name="文本框 100">
            <a:extLst>
              <a:ext uri="{FF2B5EF4-FFF2-40B4-BE49-F238E27FC236}">
                <a16:creationId xmlns:a16="http://schemas.microsoft.com/office/drawing/2014/main" id="{6B2E92F7-E7E1-4EC0-A1FB-E6BE5AFF83BD}"/>
              </a:ext>
            </a:extLst>
          </p:cNvPr>
          <p:cNvSpPr txBox="1"/>
          <p:nvPr/>
        </p:nvSpPr>
        <p:spPr>
          <a:xfrm>
            <a:off x="7233919" y="5233400"/>
            <a:ext cx="5200897" cy="923330"/>
          </a:xfrm>
          <a:prstGeom prst="rect">
            <a:avLst/>
          </a:prstGeom>
          <a:noFill/>
        </p:spPr>
        <p:txBody>
          <a:bodyPr wrap="square">
            <a:spAutoFit/>
          </a:bodyPr>
          <a:lstStyle/>
          <a:p>
            <a:r>
              <a:rPr lang="zh-CN" altLang="en-US" b="1" dirty="0">
                <a:solidFill>
                  <a:prstClr val="black"/>
                </a:solidFill>
                <a:latin typeface="等线" panose="020F0502020204030204"/>
                <a:ea typeface="等线" panose="02010600030101010101" pitchFamily="2" charset="-122"/>
              </a:rPr>
              <a:t>从当前所在层的净输入量出发，反向经过该层与上一层的</a:t>
            </a:r>
            <a:r>
              <a:rPr kumimoji="0" lang="zh-CN" altLang="en-US"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连接边时，就左乘该处权值矩阵的转置矩阵</a:t>
            </a:r>
            <a:endParaRPr lang="zh-CN" altLang="en-US" sz="1100" dirty="0"/>
          </a:p>
        </p:txBody>
      </p:sp>
      <p:sp>
        <p:nvSpPr>
          <p:cNvPr id="102" name="文本框 101">
            <a:extLst>
              <a:ext uri="{FF2B5EF4-FFF2-40B4-BE49-F238E27FC236}">
                <a16:creationId xmlns:a16="http://schemas.microsoft.com/office/drawing/2014/main" id="{6FD2B1C4-3AAB-79FE-6FE7-F08C29D7087E}"/>
              </a:ext>
            </a:extLst>
          </p:cNvPr>
          <p:cNvSpPr txBox="1"/>
          <p:nvPr/>
        </p:nvSpPr>
        <p:spPr>
          <a:xfrm>
            <a:off x="6164475" y="6279420"/>
            <a:ext cx="5898789" cy="646331"/>
          </a:xfrm>
          <a:prstGeom prst="rect">
            <a:avLst/>
          </a:prstGeom>
          <a:noFill/>
        </p:spPr>
        <p:txBody>
          <a:bodyPr wrap="square">
            <a:spAutoFit/>
          </a:bodyPr>
          <a:lstStyle/>
          <a:p>
            <a:r>
              <a:rPr kumimoji="0" lang="zh-CN" altLang="en-US"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反向进入上一层后，继续反向传播将经过此层的激活函数，则按照元素一一对应的乘法规则，乘以激活函数的导数</a:t>
            </a:r>
            <a:endParaRPr lang="zh-CN" altLang="en-US" sz="1100" dirty="0"/>
          </a:p>
        </p:txBody>
      </p:sp>
      <p:sp>
        <p:nvSpPr>
          <p:cNvPr id="104" name="文本框 103">
            <a:extLst>
              <a:ext uri="{FF2B5EF4-FFF2-40B4-BE49-F238E27FC236}">
                <a16:creationId xmlns:a16="http://schemas.microsoft.com/office/drawing/2014/main" id="{CD0D9EB8-9E42-F2B7-5BE5-AE9949624379}"/>
              </a:ext>
            </a:extLst>
          </p:cNvPr>
          <p:cNvSpPr txBox="1"/>
          <p:nvPr/>
        </p:nvSpPr>
        <p:spPr>
          <a:xfrm>
            <a:off x="160185" y="35086"/>
            <a:ext cx="3098022"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局部梯度的计算过程</a:t>
            </a:r>
            <a:endParaRPr lang="zh-CN" altLang="en-US" sz="2400" dirty="0"/>
          </a:p>
        </p:txBody>
      </p:sp>
    </p:spTree>
    <p:extLst>
      <p:ext uri="{BB962C8B-B14F-4D97-AF65-F5344CB8AC3E}">
        <p14:creationId xmlns:p14="http://schemas.microsoft.com/office/powerpoint/2010/main" val="3177764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FBC12F-CC7E-B643-473B-752DA89B9813}"/>
              </a:ext>
            </a:extLst>
          </p:cNvPr>
          <p:cNvSpPr txBox="1"/>
          <p:nvPr/>
        </p:nvSpPr>
        <p:spPr>
          <a:xfrm>
            <a:off x="447040" y="1444154"/>
            <a:ext cx="1521185" cy="413703"/>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符号微分</a:t>
            </a:r>
          </a:p>
        </p:txBody>
      </p:sp>
      <p:pic>
        <p:nvPicPr>
          <p:cNvPr id="5" name="图片 4">
            <a:extLst>
              <a:ext uri="{FF2B5EF4-FFF2-40B4-BE49-F238E27FC236}">
                <a16:creationId xmlns:a16="http://schemas.microsoft.com/office/drawing/2014/main" id="{DA19314E-3584-A0CB-BE11-5305434AE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701" y="3429000"/>
            <a:ext cx="7870695" cy="2588005"/>
          </a:xfrm>
          <a:prstGeom prst="rect">
            <a:avLst/>
          </a:prstGeom>
        </p:spPr>
      </p:pic>
      <p:sp>
        <p:nvSpPr>
          <p:cNvPr id="7" name="文本框 6">
            <a:extLst>
              <a:ext uri="{FF2B5EF4-FFF2-40B4-BE49-F238E27FC236}">
                <a16:creationId xmlns:a16="http://schemas.microsoft.com/office/drawing/2014/main" id="{414AC1B1-2731-DE80-5AC7-132F8A26359B}"/>
              </a:ext>
            </a:extLst>
          </p:cNvPr>
          <p:cNvSpPr txBox="1"/>
          <p:nvPr/>
        </p:nvSpPr>
        <p:spPr>
          <a:xfrm>
            <a:off x="561020" y="2403454"/>
            <a:ext cx="6065520" cy="923330"/>
          </a:xfrm>
          <a:prstGeom prst="rect">
            <a:avLst/>
          </a:prstGeom>
          <a:noFill/>
        </p:spPr>
        <p:txBody>
          <a:bodyPr wrap="square">
            <a:spAutoFit/>
          </a:bodyPr>
          <a:lstStyle/>
          <a:p>
            <a:r>
              <a:rPr lang="zh-CN" altLang="en-US" dirty="0"/>
              <a:t>自动微分的基本原理是所有的数值计算可以分解为一些基本操作，包含 </a:t>
            </a:r>
            <a:r>
              <a:rPr lang="en-US" altLang="zh-CN" dirty="0"/>
              <a:t>+, −, ×, / </a:t>
            </a:r>
            <a:r>
              <a:rPr lang="zh-CN" altLang="en-US" dirty="0"/>
              <a:t>和一些初等函数 </a:t>
            </a:r>
            <a:r>
              <a:rPr lang="en-US" altLang="zh-CN" dirty="0"/>
              <a:t>exp, log</a:t>
            </a:r>
            <a:r>
              <a:rPr lang="zh-CN" altLang="en-US" dirty="0"/>
              <a:t>，</a:t>
            </a:r>
            <a:r>
              <a:rPr lang="en-US" altLang="zh-CN" dirty="0"/>
              <a:t>sin, cos </a:t>
            </a:r>
            <a:r>
              <a:rPr lang="zh-CN" altLang="en-US" dirty="0"/>
              <a:t>等，然后利用链式法则来自动计算一 个复合函数的梯度．</a:t>
            </a:r>
          </a:p>
        </p:txBody>
      </p:sp>
      <p:sp>
        <p:nvSpPr>
          <p:cNvPr id="20" name="文本框 19">
            <a:extLst>
              <a:ext uri="{FF2B5EF4-FFF2-40B4-BE49-F238E27FC236}">
                <a16:creationId xmlns:a16="http://schemas.microsoft.com/office/drawing/2014/main" id="{77113D9E-EF1F-94D1-E15B-54DCC547E496}"/>
              </a:ext>
            </a:extLst>
          </p:cNvPr>
          <p:cNvSpPr txBox="1"/>
          <p:nvPr/>
        </p:nvSpPr>
        <p:spPr>
          <a:xfrm>
            <a:off x="447040" y="790033"/>
            <a:ext cx="1247661" cy="413703"/>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数值微分</a:t>
            </a:r>
          </a:p>
        </p:txBody>
      </p:sp>
      <p:sp>
        <p:nvSpPr>
          <p:cNvPr id="22" name="文本框 21">
            <a:extLst>
              <a:ext uri="{FF2B5EF4-FFF2-40B4-BE49-F238E27FC236}">
                <a16:creationId xmlns:a16="http://schemas.microsoft.com/office/drawing/2014/main" id="{8596278B-3B1A-9210-BAF7-0D4052B1A2D4}"/>
              </a:ext>
            </a:extLst>
          </p:cNvPr>
          <p:cNvSpPr txBox="1"/>
          <p:nvPr/>
        </p:nvSpPr>
        <p:spPr>
          <a:xfrm>
            <a:off x="447039" y="1989751"/>
            <a:ext cx="2516497" cy="413703"/>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6695DB4-7228-D0A5-F1FF-34C33B8E137F}"/>
              </a:ext>
            </a:extLst>
          </p:cNvPr>
          <p:cNvSpPr txBox="1"/>
          <p:nvPr/>
        </p:nvSpPr>
        <p:spPr>
          <a:xfrm>
            <a:off x="199695" y="6519446"/>
            <a:ext cx="6611007" cy="338554"/>
          </a:xfrm>
          <a:prstGeom prst="rect">
            <a:avLst/>
          </a:prstGeom>
          <a:noFill/>
        </p:spPr>
        <p:txBody>
          <a:bodyPr wrap="square">
            <a:spAutoFit/>
          </a:bodyPr>
          <a:lstStyle/>
          <a:p>
            <a:pPr marL="285750" indent="-285750">
              <a:buFont typeface="Wingdings" panose="05000000000000000000" pitchFamily="2" charset="2"/>
              <a:buChar char="l"/>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邱锡鹏</a:t>
            </a:r>
            <a:r>
              <a:rPr lang="en-US" altLang="zh-CN" sz="1600" dirty="0">
                <a:effectLst/>
                <a:latin typeface="Times New Roman" panose="02020603050405020304" pitchFamily="18" charset="0"/>
                <a:ea typeface="宋体" panose="02010600030101010101" pitchFamily="2" charset="-122"/>
              </a:rPr>
              <a:t>.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神经网络与深度学习</a:t>
            </a:r>
            <a:r>
              <a:rPr lang="en-US" altLang="zh-CN" sz="1600" dirty="0">
                <a:effectLst/>
                <a:latin typeface="Times New Roman" panose="02020603050405020304" pitchFamily="18" charset="0"/>
                <a:ea typeface="宋体" panose="02010600030101010101" pitchFamily="2" charset="-122"/>
              </a:rPr>
              <a:t>[M].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600" dirty="0">
                <a:effectLst/>
                <a:latin typeface="Times New Roman" panose="02020603050405020304" pitchFamily="18" charset="0"/>
                <a:ea typeface="宋体" panose="02010600030101010101" pitchFamily="2" charset="-122"/>
              </a:rPr>
              <a:t>: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机械工业出版社</a:t>
            </a:r>
            <a:r>
              <a:rPr lang="en-US" altLang="zh-CN" sz="1600" dirty="0">
                <a:effectLst/>
                <a:latin typeface="Times New Roman" panose="02020603050405020304" pitchFamily="18" charset="0"/>
                <a:ea typeface="宋体" panose="02010600030101010101" pitchFamily="2" charset="-122"/>
              </a:rPr>
              <a:t>, 2020</a:t>
            </a:r>
            <a:endParaRPr lang="zh-CN" altLang="en-US" sz="1600" dirty="0"/>
          </a:p>
        </p:txBody>
      </p:sp>
      <p:sp>
        <p:nvSpPr>
          <p:cNvPr id="9" name="文本框 8">
            <a:extLst>
              <a:ext uri="{FF2B5EF4-FFF2-40B4-BE49-F238E27FC236}">
                <a16:creationId xmlns:a16="http://schemas.microsoft.com/office/drawing/2014/main" id="{7E1F7A0B-76C6-EB8A-D2A1-5F9526CA02E6}"/>
              </a:ext>
            </a:extLst>
          </p:cNvPr>
          <p:cNvSpPr txBox="1"/>
          <p:nvPr/>
        </p:nvSpPr>
        <p:spPr>
          <a:xfrm>
            <a:off x="0" y="28741"/>
            <a:ext cx="4393326" cy="584775"/>
          </a:xfrm>
          <a:prstGeom prst="rect">
            <a:avLst/>
          </a:prstGeom>
          <a:noFill/>
        </p:spPr>
        <p:txBody>
          <a:bodyPr wrap="square">
            <a:spAutoFit/>
          </a:bodyPr>
          <a:lstStyle/>
          <a:p>
            <a:r>
              <a:rPr lang="zh-CN"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en-US"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(AD)</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简介</a:t>
            </a:r>
            <a:endParaRPr lang="zh-CN" altLang="en-US" sz="3200" b="1" dirty="0"/>
          </a:p>
        </p:txBody>
      </p:sp>
    </p:spTree>
    <p:extLst>
      <p:ext uri="{BB962C8B-B14F-4D97-AF65-F5344CB8AC3E}">
        <p14:creationId xmlns:p14="http://schemas.microsoft.com/office/powerpoint/2010/main" val="70584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0A12C97D-9707-4084-88C7-5A5A5E92594B}"/>
              </a:ext>
            </a:extLst>
          </p:cNvPr>
          <p:cNvGrpSpPr/>
          <p:nvPr/>
        </p:nvGrpSpPr>
        <p:grpSpPr>
          <a:xfrm>
            <a:off x="1007240" y="973156"/>
            <a:ext cx="5381625" cy="4989770"/>
            <a:chOff x="2924175" y="1524000"/>
            <a:chExt cx="5381625" cy="4989770"/>
          </a:xfrm>
        </p:grpSpPr>
        <p:grpSp>
          <p:nvGrpSpPr>
            <p:cNvPr id="2" name="Group 5">
              <a:extLst>
                <a:ext uri="{FF2B5EF4-FFF2-40B4-BE49-F238E27FC236}">
                  <a16:creationId xmlns:a16="http://schemas.microsoft.com/office/drawing/2014/main" id="{2B6F48AE-E2B0-1264-77C0-E296C28A4892}"/>
                </a:ext>
              </a:extLst>
            </p:cNvPr>
            <p:cNvGrpSpPr>
              <a:grpSpLocks/>
            </p:cNvGrpSpPr>
            <p:nvPr/>
          </p:nvGrpSpPr>
          <p:grpSpPr bwMode="auto">
            <a:xfrm>
              <a:off x="3386138" y="1524000"/>
              <a:ext cx="1851025" cy="1690688"/>
              <a:chOff x="240" y="737"/>
              <a:chExt cx="1296" cy="1183"/>
            </a:xfrm>
          </p:grpSpPr>
          <p:sp>
            <p:nvSpPr>
              <p:cNvPr id="3" name="Line 6">
                <a:extLst>
                  <a:ext uri="{FF2B5EF4-FFF2-40B4-BE49-F238E27FC236}">
                    <a16:creationId xmlns:a16="http://schemas.microsoft.com/office/drawing/2014/main" id="{153B3353-D454-873B-B926-6B516E9882A6}"/>
                  </a:ext>
                </a:extLst>
              </p:cNvPr>
              <p:cNvSpPr>
                <a:spLocks noChangeShapeType="1"/>
              </p:cNvSpPr>
              <p:nvPr/>
            </p:nvSpPr>
            <p:spPr bwMode="auto">
              <a:xfrm>
                <a:off x="624" y="912"/>
                <a:ext cx="912" cy="1008"/>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sp>
            <p:nvSpPr>
              <p:cNvPr id="4" name="Text Box 7">
                <a:extLst>
                  <a:ext uri="{FF2B5EF4-FFF2-40B4-BE49-F238E27FC236}">
                    <a16:creationId xmlns:a16="http://schemas.microsoft.com/office/drawing/2014/main" id="{B956D3C9-EC65-758F-4626-7EB294E61D26}"/>
                  </a:ext>
                </a:extLst>
              </p:cNvPr>
              <p:cNvSpPr txBox="1">
                <a:spLocks noChangeArrowheads="1"/>
              </p:cNvSpPr>
              <p:nvPr/>
            </p:nvSpPr>
            <p:spPr bwMode="auto">
              <a:xfrm>
                <a:off x="863" y="1071"/>
                <a:ext cx="577" cy="304"/>
              </a:xfrm>
              <a:prstGeom prst="rect">
                <a:avLst/>
              </a:prstGeom>
              <a:noFill/>
              <a:ln w="9525">
                <a:noFill/>
                <a:miter lim="800000"/>
                <a:headEnd/>
                <a:tailEnd/>
              </a:ln>
              <a:effectLst/>
            </p:spPr>
            <p:txBody>
              <a:bodyPr>
                <a:spAutoFit/>
              </a:bodyPr>
              <a:lstStyle/>
              <a:p>
                <a:pPr algn="ctr">
                  <a:lnSpc>
                    <a:spcPct val="80000"/>
                  </a:lnSpc>
                  <a:spcBef>
                    <a:spcPct val="50000"/>
                  </a:spcBef>
                </a:pPr>
                <a:r>
                  <a:rPr lang="ja-JP" altLang="en-US" sz="2800" b="1" i="1" u="sng" dirty="0">
                    <a:solidFill>
                      <a:schemeClr val="accent2"/>
                    </a:solidFill>
                    <a:effectLst>
                      <a:outerShdw blurRad="38100" dist="38100" dir="2700000" algn="tl">
                        <a:srgbClr val="000000"/>
                      </a:outerShdw>
                    </a:effectLst>
                    <a:ea typeface="楷体_GB2312" pitchFamily="49" charset="-122"/>
                  </a:rPr>
                  <a:t>-1</a:t>
                </a:r>
              </a:p>
            </p:txBody>
          </p:sp>
          <mc:AlternateContent xmlns:mc="http://schemas.openxmlformats.org/markup-compatibility/2006" xmlns:a14="http://schemas.microsoft.com/office/drawing/2010/main">
            <mc:Choice Requires="a14">
              <p:sp>
                <p:nvSpPr>
                  <p:cNvPr id="5" name="Text Box 8">
                    <a:extLst>
                      <a:ext uri="{FF2B5EF4-FFF2-40B4-BE49-F238E27FC236}">
                        <a16:creationId xmlns:a16="http://schemas.microsoft.com/office/drawing/2014/main" id="{186E6222-62C3-A9FE-6B31-5EA290E230CD}"/>
                      </a:ext>
                    </a:extLst>
                  </p:cNvPr>
                  <p:cNvSpPr txBox="1">
                    <a:spLocks noChangeArrowheads="1"/>
                  </p:cNvSpPr>
                  <p:nvPr/>
                </p:nvSpPr>
                <p:spPr bwMode="auto">
                  <a:xfrm>
                    <a:off x="240" y="737"/>
                    <a:ext cx="576" cy="329"/>
                  </a:xfrm>
                  <a:prstGeom prst="rect">
                    <a:avLst/>
                  </a:prstGeom>
                  <a:noFill/>
                  <a:ln w="9525">
                    <a:noFill/>
                    <a:miter lim="800000"/>
                    <a:headEnd/>
                    <a:tailEnd/>
                  </a:ln>
                  <a:effectLst/>
                </p:spPr>
                <p:txBody>
                  <a:bodyPr>
                    <a:spAutoFit/>
                  </a:bodyPr>
                  <a:lstStyle/>
                  <a:p>
                    <a:pPr algn="ctr">
                      <a:lnSpc>
                        <a:spcPct val="80000"/>
                      </a:lnSpc>
                      <a:spcBef>
                        <a:spcPct val="50000"/>
                      </a:spcBef>
                    </a:pPr>
                    <a14:m>
                      <m:oMathPara xmlns:m="http://schemas.openxmlformats.org/officeDocument/2006/math">
                        <m:oMathParaPr>
                          <m:jc m:val="centerGroup"/>
                        </m:oMathParaPr>
                        <m:oMath xmlns:m="http://schemas.openxmlformats.org/officeDocument/2006/math">
                          <m:sSub>
                            <m:sSubPr>
                              <m:ctrlPr>
                                <a:rPr lang="en-US" altLang="ja-JP" sz="2800" b="1" i="1" u="sng" dirty="0" smtClean="0">
                                  <a:solidFill>
                                    <a:schemeClr val="accent2"/>
                                  </a:solidFill>
                                  <a:effectLst>
                                    <a:outerShdw blurRad="38100" dist="38100" dir="2700000" algn="tl">
                                      <a:srgbClr val="000000"/>
                                    </a:outerShdw>
                                  </a:effectLst>
                                  <a:latin typeface="Cambria Math" panose="02040503050406030204" pitchFamily="18" charset="0"/>
                                  <a:ea typeface="楷体_GB2312" pitchFamily="49" charset="-122"/>
                                  <a:sym typeface="Symbol" pitchFamily="18" charset="2"/>
                                </a:rPr>
                              </m:ctrlPr>
                            </m:sSubPr>
                            <m:e>
                              <m:r>
                                <a:rPr lang="ja-JP" altLang="en-US" sz="2800" b="1" i="1" u="sng" dirty="0" smtClean="0">
                                  <a:solidFill>
                                    <a:schemeClr val="accent2"/>
                                  </a:solidFill>
                                  <a:effectLst>
                                    <a:outerShdw blurRad="38100" dist="38100" dir="2700000" algn="tl">
                                      <a:srgbClr val="000000"/>
                                    </a:outerShdw>
                                  </a:effectLst>
                                  <a:latin typeface="Cambria Math" panose="02040503050406030204" pitchFamily="18" charset="0"/>
                                  <a:ea typeface="楷体_GB2312" pitchFamily="49" charset="-122"/>
                                  <a:sym typeface="Symbol" pitchFamily="18" charset="2"/>
                                </a:rPr>
                                <m:t></m:t>
                              </m:r>
                            </m:e>
                            <m:sub>
                              <m:r>
                                <a:rPr lang="en-US" altLang="ja-JP" sz="2800" b="1" i="1" u="sng" dirty="0" smtClean="0">
                                  <a:solidFill>
                                    <a:schemeClr val="accent2"/>
                                  </a:solidFill>
                                  <a:effectLst>
                                    <a:outerShdw blurRad="38100" dist="38100" dir="2700000" algn="tl">
                                      <a:srgbClr val="000000"/>
                                    </a:outerShdw>
                                  </a:effectLst>
                                  <a:latin typeface="Cambria Math" panose="02040503050406030204" pitchFamily="18" charset="0"/>
                                  <a:ea typeface="楷体_GB2312" pitchFamily="49" charset="-122"/>
                                  <a:sym typeface="Symbol" pitchFamily="18" charset="2"/>
                                </a:rPr>
                                <m:t>𝒋</m:t>
                              </m:r>
                            </m:sub>
                          </m:sSub>
                        </m:oMath>
                      </m:oMathPara>
                    </a14:m>
                    <a:endParaRPr lang="ja-JP" altLang="en-US" sz="2800" b="1" i="1" u="sng" dirty="0">
                      <a:solidFill>
                        <a:schemeClr val="accent2"/>
                      </a:solidFill>
                      <a:effectLst>
                        <a:outerShdw blurRad="38100" dist="38100" dir="2700000" algn="tl">
                          <a:srgbClr val="000000"/>
                        </a:outerShdw>
                      </a:effectLst>
                      <a:ea typeface="楷体_GB2312" pitchFamily="49" charset="-122"/>
                    </a:endParaRPr>
                  </a:p>
                </p:txBody>
              </p:sp>
            </mc:Choice>
            <mc:Fallback xmlns="">
              <p:sp>
                <p:nvSpPr>
                  <p:cNvPr id="5" name="Text Box 8">
                    <a:extLst>
                      <a:ext uri="{FF2B5EF4-FFF2-40B4-BE49-F238E27FC236}">
                        <a16:creationId xmlns:a16="http://schemas.microsoft.com/office/drawing/2014/main" id="{186E6222-62C3-A9FE-6B31-5EA290E230CD}"/>
                      </a:ext>
                    </a:extLst>
                  </p:cNvPr>
                  <p:cNvSpPr txBox="1">
                    <a:spLocks noRot="1" noChangeAspect="1" noMove="1" noResize="1" noEditPoints="1" noAdjustHandles="1" noChangeArrowheads="1" noChangeShapeType="1" noTextEdit="1"/>
                  </p:cNvSpPr>
                  <p:nvPr/>
                </p:nvSpPr>
                <p:spPr bwMode="auto">
                  <a:xfrm>
                    <a:off x="240" y="737"/>
                    <a:ext cx="576" cy="329"/>
                  </a:xfrm>
                  <a:prstGeom prst="rect">
                    <a:avLst/>
                  </a:prstGeom>
                  <a:blipFill>
                    <a:blip r:embed="rId3"/>
                    <a:stretch>
                      <a:fillRect b="-24675"/>
                    </a:stretch>
                  </a:blipFill>
                  <a:ln w="9525">
                    <a:noFill/>
                    <a:miter lim="800000"/>
                    <a:headEnd/>
                    <a:tailEnd/>
                  </a:ln>
                  <a:effectLst/>
                </p:spPr>
                <p:txBody>
                  <a:bodyPr/>
                  <a:lstStyle/>
                  <a:p>
                    <a:r>
                      <a:rPr lang="zh-CN" altLang="en-US">
                        <a:noFill/>
                      </a:rPr>
                      <a:t> </a:t>
                    </a:r>
                  </a:p>
                </p:txBody>
              </p:sp>
            </mc:Fallback>
          </mc:AlternateContent>
        </p:grpSp>
        <p:grpSp>
          <p:nvGrpSpPr>
            <p:cNvPr id="6" name="Group 46">
              <a:extLst>
                <a:ext uri="{FF2B5EF4-FFF2-40B4-BE49-F238E27FC236}">
                  <a16:creationId xmlns:a16="http://schemas.microsoft.com/office/drawing/2014/main" id="{F80CB9BE-EFC8-D522-0EA6-44A82542C8A6}"/>
                </a:ext>
              </a:extLst>
            </p:cNvPr>
            <p:cNvGrpSpPr>
              <a:grpSpLocks/>
            </p:cNvGrpSpPr>
            <p:nvPr/>
          </p:nvGrpSpPr>
          <p:grpSpPr bwMode="auto">
            <a:xfrm>
              <a:off x="2924175" y="2378075"/>
              <a:ext cx="2125663" cy="1166813"/>
              <a:chOff x="1842" y="1498"/>
              <a:chExt cx="1339" cy="735"/>
            </a:xfrm>
          </p:grpSpPr>
          <p:sp>
            <p:nvSpPr>
              <p:cNvPr id="7" name="Line 10">
                <a:extLst>
                  <a:ext uri="{FF2B5EF4-FFF2-40B4-BE49-F238E27FC236}">
                    <a16:creationId xmlns:a16="http://schemas.microsoft.com/office/drawing/2014/main" id="{E60627EF-00CF-297A-D415-06ECEF940220}"/>
                  </a:ext>
                </a:extLst>
              </p:cNvPr>
              <p:cNvSpPr>
                <a:spLocks noChangeShapeType="1"/>
              </p:cNvSpPr>
              <p:nvPr/>
            </p:nvSpPr>
            <p:spPr bwMode="auto">
              <a:xfrm>
                <a:off x="2360" y="1671"/>
                <a:ext cx="821" cy="562"/>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sp>
            <p:nvSpPr>
              <p:cNvPr id="8" name="Text Box 11">
                <a:extLst>
                  <a:ext uri="{FF2B5EF4-FFF2-40B4-BE49-F238E27FC236}">
                    <a16:creationId xmlns:a16="http://schemas.microsoft.com/office/drawing/2014/main" id="{2C91552C-9536-8E3F-A1CB-494F62AE4E08}"/>
                  </a:ext>
                </a:extLst>
              </p:cNvPr>
              <p:cNvSpPr txBox="1">
                <a:spLocks noChangeArrowheads="1"/>
              </p:cNvSpPr>
              <p:nvPr/>
            </p:nvSpPr>
            <p:spPr bwMode="auto">
              <a:xfrm>
                <a:off x="2317" y="1632"/>
                <a:ext cx="821" cy="242"/>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b="1">
                    <a:solidFill>
                      <a:schemeClr val="accent2"/>
                    </a:solidFill>
                    <a:ea typeface="楷体_GB2312" pitchFamily="49" charset="-122"/>
                  </a:rPr>
                  <a:t>W </a:t>
                </a:r>
                <a:r>
                  <a:rPr lang="en-US" altLang="ja-JP" b="1" baseline="-25000">
                    <a:solidFill>
                      <a:schemeClr val="accent2"/>
                    </a:solidFill>
                    <a:ea typeface="楷体_GB2312" pitchFamily="49" charset="-122"/>
                  </a:rPr>
                  <a:t>j 1</a:t>
                </a:r>
                <a:endParaRPr lang="en-US" altLang="ja-JP" b="1">
                  <a:solidFill>
                    <a:schemeClr val="accent2"/>
                  </a:solidFill>
                  <a:ea typeface="楷体_GB2312" pitchFamily="49" charset="-122"/>
                </a:endParaRPr>
              </a:p>
            </p:txBody>
          </p:sp>
          <p:sp>
            <p:nvSpPr>
              <p:cNvPr id="9" name="Text Box 12">
                <a:extLst>
                  <a:ext uri="{FF2B5EF4-FFF2-40B4-BE49-F238E27FC236}">
                    <a16:creationId xmlns:a16="http://schemas.microsoft.com/office/drawing/2014/main" id="{689EF9B3-EB2A-5331-5070-89C879C5F3A3}"/>
                  </a:ext>
                </a:extLst>
              </p:cNvPr>
              <p:cNvSpPr txBox="1">
                <a:spLocks noChangeArrowheads="1"/>
              </p:cNvSpPr>
              <p:nvPr/>
            </p:nvSpPr>
            <p:spPr bwMode="auto">
              <a:xfrm>
                <a:off x="1842" y="1498"/>
                <a:ext cx="691" cy="273"/>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a:solidFill>
                      <a:schemeClr val="accent2"/>
                    </a:solidFill>
                    <a:ea typeface="楷体_GB2312" pitchFamily="49" charset="-122"/>
                  </a:rPr>
                  <a:t>X</a:t>
                </a:r>
                <a:r>
                  <a:rPr lang="en-US" altLang="ja-JP" sz="2800" b="1" baseline="-25000">
                    <a:solidFill>
                      <a:schemeClr val="accent2"/>
                    </a:solidFill>
                    <a:ea typeface="楷体_GB2312" pitchFamily="49" charset="-122"/>
                  </a:rPr>
                  <a:t>1</a:t>
                </a:r>
                <a:endParaRPr lang="en-US" altLang="ja-JP" sz="2800" b="1">
                  <a:solidFill>
                    <a:schemeClr val="accent2"/>
                  </a:solidFill>
                  <a:ea typeface="楷体_GB2312" pitchFamily="49" charset="-122"/>
                </a:endParaRPr>
              </a:p>
            </p:txBody>
          </p:sp>
        </p:grpSp>
        <p:grpSp>
          <p:nvGrpSpPr>
            <p:cNvPr id="10" name="Group 47">
              <a:extLst>
                <a:ext uri="{FF2B5EF4-FFF2-40B4-BE49-F238E27FC236}">
                  <a16:creationId xmlns:a16="http://schemas.microsoft.com/office/drawing/2014/main" id="{ED7AA735-3EF3-2D50-FC53-489A16F31B43}"/>
                </a:ext>
              </a:extLst>
            </p:cNvPr>
            <p:cNvGrpSpPr>
              <a:grpSpLocks/>
            </p:cNvGrpSpPr>
            <p:nvPr/>
          </p:nvGrpSpPr>
          <p:grpSpPr bwMode="auto">
            <a:xfrm>
              <a:off x="2979738" y="3352800"/>
              <a:ext cx="2057400" cy="655638"/>
              <a:chOff x="1877" y="2112"/>
              <a:chExt cx="1296" cy="413"/>
            </a:xfrm>
          </p:grpSpPr>
          <p:sp>
            <p:nvSpPr>
              <p:cNvPr id="11" name="Line 14">
                <a:extLst>
                  <a:ext uri="{FF2B5EF4-FFF2-40B4-BE49-F238E27FC236}">
                    <a16:creationId xmlns:a16="http://schemas.microsoft.com/office/drawing/2014/main" id="{2032E603-593A-2A5F-BCEB-F808FA358D5C}"/>
                  </a:ext>
                </a:extLst>
              </p:cNvPr>
              <p:cNvSpPr>
                <a:spLocks noChangeShapeType="1"/>
              </p:cNvSpPr>
              <p:nvPr/>
            </p:nvSpPr>
            <p:spPr bwMode="auto">
              <a:xfrm>
                <a:off x="2439" y="2370"/>
                <a:ext cx="734" cy="0"/>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sp>
            <p:nvSpPr>
              <p:cNvPr id="12" name="Text Box 15">
                <a:extLst>
                  <a:ext uri="{FF2B5EF4-FFF2-40B4-BE49-F238E27FC236}">
                    <a16:creationId xmlns:a16="http://schemas.microsoft.com/office/drawing/2014/main" id="{AAFDF22C-4CFA-9EC6-59B7-28C179DC7BE5}"/>
                  </a:ext>
                </a:extLst>
              </p:cNvPr>
              <p:cNvSpPr txBox="1">
                <a:spLocks noChangeArrowheads="1"/>
              </p:cNvSpPr>
              <p:nvPr/>
            </p:nvSpPr>
            <p:spPr bwMode="auto">
              <a:xfrm>
                <a:off x="1877" y="2252"/>
                <a:ext cx="821" cy="273"/>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a:solidFill>
                      <a:schemeClr val="accent2"/>
                    </a:solidFill>
                    <a:ea typeface="楷体_GB2312" pitchFamily="49" charset="-122"/>
                  </a:rPr>
                  <a:t>X</a:t>
                </a:r>
                <a:r>
                  <a:rPr lang="en-US" altLang="ja-JP" sz="2800" b="1" baseline="-25000">
                    <a:solidFill>
                      <a:schemeClr val="accent2"/>
                    </a:solidFill>
                    <a:ea typeface="楷体_GB2312" pitchFamily="49" charset="-122"/>
                  </a:rPr>
                  <a:t>2</a:t>
                </a:r>
                <a:endParaRPr lang="en-US" altLang="ja-JP" sz="2800" b="1">
                  <a:solidFill>
                    <a:schemeClr val="accent2"/>
                  </a:solidFill>
                  <a:ea typeface="楷体_GB2312" pitchFamily="49" charset="-122"/>
                </a:endParaRPr>
              </a:p>
            </p:txBody>
          </p:sp>
          <p:sp>
            <p:nvSpPr>
              <p:cNvPr id="13" name="Text Box 16">
                <a:extLst>
                  <a:ext uri="{FF2B5EF4-FFF2-40B4-BE49-F238E27FC236}">
                    <a16:creationId xmlns:a16="http://schemas.microsoft.com/office/drawing/2014/main" id="{95FE82E9-8A52-785C-5F09-0ACF520EE745}"/>
                  </a:ext>
                </a:extLst>
              </p:cNvPr>
              <p:cNvSpPr txBox="1">
                <a:spLocks noChangeArrowheads="1"/>
              </p:cNvSpPr>
              <p:nvPr/>
            </p:nvSpPr>
            <p:spPr bwMode="auto">
              <a:xfrm>
                <a:off x="2352" y="2112"/>
                <a:ext cx="756" cy="242"/>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b="1">
                    <a:solidFill>
                      <a:schemeClr val="accent2"/>
                    </a:solidFill>
                    <a:ea typeface="楷体_GB2312" pitchFamily="49" charset="-122"/>
                  </a:rPr>
                  <a:t>W</a:t>
                </a:r>
                <a:r>
                  <a:rPr lang="en-US" altLang="ja-JP" b="1" baseline="-25000">
                    <a:solidFill>
                      <a:schemeClr val="accent2"/>
                    </a:solidFill>
                    <a:ea typeface="楷体_GB2312" pitchFamily="49" charset="-122"/>
                  </a:rPr>
                  <a:t>j2</a:t>
                </a:r>
                <a:endParaRPr lang="en-US" altLang="ja-JP" b="1">
                  <a:solidFill>
                    <a:schemeClr val="accent2"/>
                  </a:solidFill>
                  <a:ea typeface="楷体_GB2312" pitchFamily="49" charset="-122"/>
                </a:endParaRPr>
              </a:p>
            </p:txBody>
          </p:sp>
        </p:grpSp>
        <p:grpSp>
          <p:nvGrpSpPr>
            <p:cNvPr id="14" name="Group 50">
              <a:extLst>
                <a:ext uri="{FF2B5EF4-FFF2-40B4-BE49-F238E27FC236}">
                  <a16:creationId xmlns:a16="http://schemas.microsoft.com/office/drawing/2014/main" id="{04C0783A-12D1-9309-C849-F88EFAF52318}"/>
                </a:ext>
              </a:extLst>
            </p:cNvPr>
            <p:cNvGrpSpPr>
              <a:grpSpLocks/>
            </p:cNvGrpSpPr>
            <p:nvPr/>
          </p:nvGrpSpPr>
          <p:grpSpPr bwMode="auto">
            <a:xfrm>
              <a:off x="3935413" y="4243388"/>
              <a:ext cx="1404937" cy="1550987"/>
              <a:chOff x="2479" y="2673"/>
              <a:chExt cx="885" cy="977"/>
            </a:xfrm>
          </p:grpSpPr>
          <p:sp>
            <p:nvSpPr>
              <p:cNvPr id="15" name="Line 18">
                <a:extLst>
                  <a:ext uri="{FF2B5EF4-FFF2-40B4-BE49-F238E27FC236}">
                    <a16:creationId xmlns:a16="http://schemas.microsoft.com/office/drawing/2014/main" id="{277356E5-212C-C36E-3909-C28898C11961}"/>
                  </a:ext>
                </a:extLst>
              </p:cNvPr>
              <p:cNvSpPr>
                <a:spLocks noChangeShapeType="1"/>
              </p:cNvSpPr>
              <p:nvPr/>
            </p:nvSpPr>
            <p:spPr bwMode="auto">
              <a:xfrm flipV="1">
                <a:off x="2954" y="2673"/>
                <a:ext cx="345" cy="691"/>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grpSp>
            <p:nvGrpSpPr>
              <p:cNvPr id="16" name="Group 49">
                <a:extLst>
                  <a:ext uri="{FF2B5EF4-FFF2-40B4-BE49-F238E27FC236}">
                    <a16:creationId xmlns:a16="http://schemas.microsoft.com/office/drawing/2014/main" id="{0835399D-AF7F-D69A-1D2A-D4AB0BE65B23}"/>
                  </a:ext>
                </a:extLst>
              </p:cNvPr>
              <p:cNvGrpSpPr>
                <a:grpSpLocks/>
              </p:cNvGrpSpPr>
              <p:nvPr/>
            </p:nvGrpSpPr>
            <p:grpSpPr bwMode="auto">
              <a:xfrm>
                <a:off x="2479" y="2909"/>
                <a:ext cx="885" cy="741"/>
                <a:chOff x="2479" y="2909"/>
                <a:chExt cx="885" cy="741"/>
              </a:xfrm>
            </p:grpSpPr>
            <p:sp>
              <p:nvSpPr>
                <p:cNvPr id="17" name="Text Box 19">
                  <a:extLst>
                    <a:ext uri="{FF2B5EF4-FFF2-40B4-BE49-F238E27FC236}">
                      <a16:creationId xmlns:a16="http://schemas.microsoft.com/office/drawing/2014/main" id="{49AAADA8-3081-38AF-C294-50123F97A56B}"/>
                    </a:ext>
                  </a:extLst>
                </p:cNvPr>
                <p:cNvSpPr txBox="1">
                  <a:spLocks noChangeArrowheads="1"/>
                </p:cNvSpPr>
                <p:nvPr/>
              </p:nvSpPr>
              <p:spPr bwMode="auto">
                <a:xfrm>
                  <a:off x="2545" y="3377"/>
                  <a:ext cx="819" cy="273"/>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a:solidFill>
                        <a:schemeClr val="accent2"/>
                      </a:solidFill>
                      <a:ea typeface="楷体_GB2312" pitchFamily="49" charset="-122"/>
                    </a:rPr>
                    <a:t>X </a:t>
                  </a:r>
                  <a:r>
                    <a:rPr lang="en-US" altLang="ja-JP" sz="2800" b="1" baseline="-25000">
                      <a:solidFill>
                        <a:schemeClr val="accent2"/>
                      </a:solidFill>
                      <a:ea typeface="楷体_GB2312" pitchFamily="49" charset="-122"/>
                    </a:rPr>
                    <a:t>n</a:t>
                  </a:r>
                  <a:endParaRPr lang="en-US" altLang="ja-JP" sz="2800" b="1">
                    <a:solidFill>
                      <a:schemeClr val="accent2"/>
                    </a:solidFill>
                    <a:ea typeface="楷体_GB2312" pitchFamily="49" charset="-122"/>
                  </a:endParaRPr>
                </a:p>
              </p:txBody>
            </p:sp>
            <p:sp>
              <p:nvSpPr>
                <p:cNvPr id="18" name="Text Box 20">
                  <a:extLst>
                    <a:ext uri="{FF2B5EF4-FFF2-40B4-BE49-F238E27FC236}">
                      <a16:creationId xmlns:a16="http://schemas.microsoft.com/office/drawing/2014/main" id="{29B9334D-6FD9-3CBE-5365-6B1C9D14307B}"/>
                    </a:ext>
                  </a:extLst>
                </p:cNvPr>
                <p:cNvSpPr txBox="1">
                  <a:spLocks noChangeArrowheads="1"/>
                </p:cNvSpPr>
                <p:nvPr/>
              </p:nvSpPr>
              <p:spPr bwMode="auto">
                <a:xfrm>
                  <a:off x="2479" y="2909"/>
                  <a:ext cx="777" cy="241"/>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b="1">
                      <a:solidFill>
                        <a:schemeClr val="accent2"/>
                      </a:solidFill>
                      <a:ea typeface="楷体_GB2312" pitchFamily="49" charset="-122"/>
                    </a:rPr>
                    <a:t>W </a:t>
                  </a:r>
                  <a:r>
                    <a:rPr lang="en-US" altLang="ja-JP" b="1" baseline="-25000">
                      <a:solidFill>
                        <a:schemeClr val="accent2"/>
                      </a:solidFill>
                      <a:ea typeface="楷体_GB2312" pitchFamily="49" charset="-122"/>
                    </a:rPr>
                    <a:t>j n</a:t>
                  </a:r>
                  <a:endParaRPr lang="en-US" altLang="ja-JP" b="1">
                    <a:solidFill>
                      <a:schemeClr val="accent2"/>
                    </a:solidFill>
                    <a:ea typeface="楷体_GB2312" pitchFamily="49" charset="-122"/>
                  </a:endParaRPr>
                </a:p>
              </p:txBody>
            </p:sp>
          </p:grpSp>
        </p:grpSp>
        <p:grpSp>
          <p:nvGrpSpPr>
            <p:cNvPr id="19" name="Group 21">
              <a:extLst>
                <a:ext uri="{FF2B5EF4-FFF2-40B4-BE49-F238E27FC236}">
                  <a16:creationId xmlns:a16="http://schemas.microsoft.com/office/drawing/2014/main" id="{A7526FF6-0838-56E8-B20E-86617AD79361}"/>
                </a:ext>
              </a:extLst>
            </p:cNvPr>
            <p:cNvGrpSpPr>
              <a:grpSpLocks/>
            </p:cNvGrpSpPr>
            <p:nvPr/>
          </p:nvGrpSpPr>
          <p:grpSpPr bwMode="auto">
            <a:xfrm>
              <a:off x="4140200" y="3900488"/>
              <a:ext cx="549275" cy="655637"/>
              <a:chOff x="768" y="2400"/>
              <a:chExt cx="384" cy="459"/>
            </a:xfrm>
          </p:grpSpPr>
          <p:grpSp>
            <p:nvGrpSpPr>
              <p:cNvPr id="20" name="Group 22">
                <a:extLst>
                  <a:ext uri="{FF2B5EF4-FFF2-40B4-BE49-F238E27FC236}">
                    <a16:creationId xmlns:a16="http://schemas.microsoft.com/office/drawing/2014/main" id="{62AE74B8-062E-CF2F-3C8A-C5D695FFF839}"/>
                  </a:ext>
                </a:extLst>
              </p:cNvPr>
              <p:cNvGrpSpPr>
                <a:grpSpLocks/>
              </p:cNvGrpSpPr>
              <p:nvPr/>
            </p:nvGrpSpPr>
            <p:grpSpPr bwMode="auto">
              <a:xfrm>
                <a:off x="768" y="2400"/>
                <a:ext cx="384" cy="459"/>
                <a:chOff x="768" y="2400"/>
                <a:chExt cx="384" cy="459"/>
              </a:xfrm>
            </p:grpSpPr>
            <p:sp>
              <p:nvSpPr>
                <p:cNvPr id="22" name="Text Box 23">
                  <a:extLst>
                    <a:ext uri="{FF2B5EF4-FFF2-40B4-BE49-F238E27FC236}">
                      <a16:creationId xmlns:a16="http://schemas.microsoft.com/office/drawing/2014/main" id="{81D326B1-A64C-9D20-1CB6-9C4C9B8DBDF3}"/>
                    </a:ext>
                  </a:extLst>
                </p:cNvPr>
                <p:cNvSpPr txBox="1">
                  <a:spLocks noChangeArrowheads="1"/>
                </p:cNvSpPr>
                <p:nvPr/>
              </p:nvSpPr>
              <p:spPr bwMode="auto">
                <a:xfrm>
                  <a:off x="816" y="2590"/>
                  <a:ext cx="336" cy="269"/>
                </a:xfrm>
                <a:prstGeom prst="rect">
                  <a:avLst/>
                </a:prstGeom>
                <a:noFill/>
                <a:ln w="38100">
                  <a:noFill/>
                  <a:miter lim="800000"/>
                  <a:headEnd/>
                  <a:tailEnd/>
                </a:ln>
                <a:effectLst/>
              </p:spPr>
              <p:txBody>
                <a:bodyPr>
                  <a:spAutoFit/>
                </a:bodyPr>
                <a:lstStyle/>
                <a:p>
                  <a:pPr algn="ctr">
                    <a:lnSpc>
                      <a:spcPct val="80000"/>
                    </a:lnSpc>
                    <a:spcBef>
                      <a:spcPct val="50000"/>
                    </a:spcBef>
                  </a:pPr>
                  <a:r>
                    <a:rPr lang="ja-JP" altLang="en-US" b="1">
                      <a:solidFill>
                        <a:schemeClr val="accent1"/>
                      </a:solidFill>
                      <a:cs typeface="Times New Roman" pitchFamily="18" charset="0"/>
                    </a:rPr>
                    <a:t>·</a:t>
                  </a:r>
                  <a:endParaRPr lang="ja-JP" altLang="en-US" b="1">
                    <a:solidFill>
                      <a:schemeClr val="accent1"/>
                    </a:solidFill>
                    <a:ea typeface="楷体_GB2312" pitchFamily="49" charset="-122"/>
                  </a:endParaRPr>
                </a:p>
              </p:txBody>
            </p:sp>
            <p:sp>
              <p:nvSpPr>
                <p:cNvPr id="23" name="Text Box 24">
                  <a:extLst>
                    <a:ext uri="{FF2B5EF4-FFF2-40B4-BE49-F238E27FC236}">
                      <a16:creationId xmlns:a16="http://schemas.microsoft.com/office/drawing/2014/main" id="{D651A235-D0E8-77A4-7FF5-99AD3002C936}"/>
                    </a:ext>
                  </a:extLst>
                </p:cNvPr>
                <p:cNvSpPr txBox="1">
                  <a:spLocks noChangeArrowheads="1"/>
                </p:cNvSpPr>
                <p:nvPr/>
              </p:nvSpPr>
              <p:spPr bwMode="auto">
                <a:xfrm>
                  <a:off x="768" y="2446"/>
                  <a:ext cx="384" cy="269"/>
                </a:xfrm>
                <a:prstGeom prst="rect">
                  <a:avLst/>
                </a:prstGeom>
                <a:noFill/>
                <a:ln w="38100">
                  <a:noFill/>
                  <a:miter lim="800000"/>
                  <a:headEnd/>
                  <a:tailEnd/>
                </a:ln>
                <a:effectLst/>
              </p:spPr>
              <p:txBody>
                <a:bodyPr>
                  <a:spAutoFit/>
                </a:bodyPr>
                <a:lstStyle/>
                <a:p>
                  <a:pPr algn="ctr">
                    <a:lnSpc>
                      <a:spcPct val="80000"/>
                    </a:lnSpc>
                    <a:spcBef>
                      <a:spcPct val="50000"/>
                    </a:spcBef>
                  </a:pPr>
                  <a:endParaRPr lang="ja-JP" altLang="en-US" b="1">
                    <a:cs typeface="Times New Roman" pitchFamily="18" charset="0"/>
                  </a:endParaRPr>
                </a:p>
              </p:txBody>
            </p:sp>
            <p:sp>
              <p:nvSpPr>
                <p:cNvPr id="24" name="Text Box 25">
                  <a:extLst>
                    <a:ext uri="{FF2B5EF4-FFF2-40B4-BE49-F238E27FC236}">
                      <a16:creationId xmlns:a16="http://schemas.microsoft.com/office/drawing/2014/main" id="{B6247BDD-D837-479A-6A1D-14B8C0434DB0}"/>
                    </a:ext>
                  </a:extLst>
                </p:cNvPr>
                <p:cNvSpPr txBox="1">
                  <a:spLocks noChangeArrowheads="1"/>
                </p:cNvSpPr>
                <p:nvPr/>
              </p:nvSpPr>
              <p:spPr bwMode="auto">
                <a:xfrm>
                  <a:off x="816" y="2400"/>
                  <a:ext cx="336" cy="269"/>
                </a:xfrm>
                <a:prstGeom prst="rect">
                  <a:avLst/>
                </a:prstGeom>
                <a:noFill/>
                <a:ln w="38100">
                  <a:noFill/>
                  <a:miter lim="800000"/>
                  <a:headEnd/>
                  <a:tailEnd/>
                </a:ln>
                <a:effectLst/>
              </p:spPr>
              <p:txBody>
                <a:bodyPr>
                  <a:spAutoFit/>
                </a:bodyPr>
                <a:lstStyle/>
                <a:p>
                  <a:pPr algn="ctr">
                    <a:lnSpc>
                      <a:spcPct val="80000"/>
                    </a:lnSpc>
                    <a:spcBef>
                      <a:spcPct val="50000"/>
                    </a:spcBef>
                  </a:pPr>
                  <a:r>
                    <a:rPr lang="ja-JP" altLang="en-US" b="1">
                      <a:solidFill>
                        <a:schemeClr val="accent1"/>
                      </a:solidFill>
                      <a:cs typeface="Times New Roman" pitchFamily="18" charset="0"/>
                    </a:rPr>
                    <a:t>·</a:t>
                  </a:r>
                  <a:endParaRPr lang="ja-JP" altLang="en-US" b="1">
                    <a:solidFill>
                      <a:schemeClr val="accent1"/>
                    </a:solidFill>
                    <a:ea typeface="楷体_GB2312" pitchFamily="49" charset="-122"/>
                  </a:endParaRPr>
                </a:p>
              </p:txBody>
            </p:sp>
          </p:grpSp>
          <p:sp>
            <p:nvSpPr>
              <p:cNvPr id="21" name="Text Box 26">
                <a:extLst>
                  <a:ext uri="{FF2B5EF4-FFF2-40B4-BE49-F238E27FC236}">
                    <a16:creationId xmlns:a16="http://schemas.microsoft.com/office/drawing/2014/main" id="{97615C04-606C-84AA-BE9E-93A26E7EE37B}"/>
                  </a:ext>
                </a:extLst>
              </p:cNvPr>
              <p:cNvSpPr txBox="1">
                <a:spLocks noChangeArrowheads="1"/>
              </p:cNvSpPr>
              <p:nvPr/>
            </p:nvSpPr>
            <p:spPr bwMode="auto">
              <a:xfrm>
                <a:off x="816" y="2496"/>
                <a:ext cx="336" cy="269"/>
              </a:xfrm>
              <a:prstGeom prst="rect">
                <a:avLst/>
              </a:prstGeom>
              <a:noFill/>
              <a:ln w="38100">
                <a:noFill/>
                <a:miter lim="800000"/>
                <a:headEnd/>
                <a:tailEnd/>
              </a:ln>
              <a:effectLst/>
            </p:spPr>
            <p:txBody>
              <a:bodyPr>
                <a:spAutoFit/>
              </a:bodyPr>
              <a:lstStyle/>
              <a:p>
                <a:pPr algn="ctr">
                  <a:lnSpc>
                    <a:spcPct val="80000"/>
                  </a:lnSpc>
                  <a:spcBef>
                    <a:spcPct val="50000"/>
                  </a:spcBef>
                </a:pPr>
                <a:r>
                  <a:rPr lang="ja-JP" altLang="en-US" b="1">
                    <a:solidFill>
                      <a:schemeClr val="accent1"/>
                    </a:solidFill>
                    <a:cs typeface="Times New Roman" pitchFamily="18" charset="0"/>
                  </a:rPr>
                  <a:t>·</a:t>
                </a:r>
                <a:endParaRPr lang="ja-JP" altLang="en-US" b="1">
                  <a:solidFill>
                    <a:schemeClr val="accent1"/>
                  </a:solidFill>
                  <a:ea typeface="楷体_GB2312" pitchFamily="49" charset="-122"/>
                </a:endParaRPr>
              </a:p>
            </p:txBody>
          </p:sp>
        </p:grpSp>
        <p:grpSp>
          <p:nvGrpSpPr>
            <p:cNvPr id="25" name="Group 28">
              <a:extLst>
                <a:ext uri="{FF2B5EF4-FFF2-40B4-BE49-F238E27FC236}">
                  <a16:creationId xmlns:a16="http://schemas.microsoft.com/office/drawing/2014/main" id="{985001C6-E8C0-EFDF-B8BC-DCB2A07724A1}"/>
                </a:ext>
              </a:extLst>
            </p:cNvPr>
            <p:cNvGrpSpPr>
              <a:grpSpLocks/>
            </p:cNvGrpSpPr>
            <p:nvPr/>
          </p:nvGrpSpPr>
          <p:grpSpPr bwMode="auto">
            <a:xfrm>
              <a:off x="5035550" y="3021013"/>
              <a:ext cx="1577975" cy="1439862"/>
              <a:chOff x="1440" y="1776"/>
              <a:chExt cx="1104" cy="1008"/>
            </a:xfrm>
          </p:grpSpPr>
          <p:grpSp>
            <p:nvGrpSpPr>
              <p:cNvPr id="26" name="Group 29">
                <a:extLst>
                  <a:ext uri="{FF2B5EF4-FFF2-40B4-BE49-F238E27FC236}">
                    <a16:creationId xmlns:a16="http://schemas.microsoft.com/office/drawing/2014/main" id="{9D9BA7C8-13DC-654F-7556-085A307DF8E3}"/>
                  </a:ext>
                </a:extLst>
              </p:cNvPr>
              <p:cNvGrpSpPr>
                <a:grpSpLocks/>
              </p:cNvGrpSpPr>
              <p:nvPr/>
            </p:nvGrpSpPr>
            <p:grpSpPr bwMode="auto">
              <a:xfrm>
                <a:off x="1440" y="1776"/>
                <a:ext cx="1008" cy="1008"/>
                <a:chOff x="1440" y="1800"/>
                <a:chExt cx="912" cy="1008"/>
              </a:xfrm>
            </p:grpSpPr>
            <p:sp>
              <p:nvSpPr>
                <p:cNvPr id="29" name="Oval 30">
                  <a:extLst>
                    <a:ext uri="{FF2B5EF4-FFF2-40B4-BE49-F238E27FC236}">
                      <a16:creationId xmlns:a16="http://schemas.microsoft.com/office/drawing/2014/main" id="{8DAF5090-4654-1AF8-CEA3-ADF9E27A67D1}"/>
                    </a:ext>
                  </a:extLst>
                </p:cNvPr>
                <p:cNvSpPr>
                  <a:spLocks noChangeArrowheads="1"/>
                </p:cNvSpPr>
                <p:nvPr/>
              </p:nvSpPr>
              <p:spPr bwMode="auto">
                <a:xfrm>
                  <a:off x="1440" y="1800"/>
                  <a:ext cx="912" cy="1008"/>
                </a:xfrm>
                <a:prstGeom prst="ellipse">
                  <a:avLst/>
                </a:prstGeom>
                <a:noFill/>
                <a:ln w="38100">
                  <a:solidFill>
                    <a:schemeClr val="accent1"/>
                  </a:solidFill>
                  <a:round/>
                  <a:headEnd/>
                  <a:tailEnd/>
                </a:ln>
                <a:effectLst/>
              </p:spPr>
              <p:txBody>
                <a:bodyPr anchor="ctr">
                  <a:spAutoFit/>
                </a:bodyPr>
                <a:lstStyle/>
                <a:p>
                  <a:endParaRPr lang="zh-CN" altLang="en-US"/>
                </a:p>
              </p:txBody>
            </p:sp>
            <p:sp>
              <p:nvSpPr>
                <p:cNvPr id="30" name="Line 31">
                  <a:extLst>
                    <a:ext uri="{FF2B5EF4-FFF2-40B4-BE49-F238E27FC236}">
                      <a16:creationId xmlns:a16="http://schemas.microsoft.com/office/drawing/2014/main" id="{D5D73B24-664C-7136-408C-5FED03DA825A}"/>
                    </a:ext>
                  </a:extLst>
                </p:cNvPr>
                <p:cNvSpPr>
                  <a:spLocks noChangeShapeType="1"/>
                </p:cNvSpPr>
                <p:nvPr/>
              </p:nvSpPr>
              <p:spPr bwMode="auto">
                <a:xfrm>
                  <a:off x="1920" y="1800"/>
                  <a:ext cx="0" cy="1008"/>
                </a:xfrm>
                <a:prstGeom prst="line">
                  <a:avLst/>
                </a:prstGeom>
                <a:noFill/>
                <a:ln w="38100">
                  <a:solidFill>
                    <a:schemeClr val="accent1"/>
                  </a:solidFill>
                  <a:round/>
                  <a:headEnd/>
                  <a:tailEnd/>
                </a:ln>
                <a:effectLst/>
              </p:spPr>
              <p:txBody>
                <a:bodyPr anchor="ctr">
                  <a:spAutoFit/>
                </a:bodyPr>
                <a:lstStyle/>
                <a:p>
                  <a:endParaRPr lang="zh-CN" altLang="en-US"/>
                </a:p>
              </p:txBody>
            </p:sp>
          </p:grpSp>
          <p:sp>
            <p:nvSpPr>
              <p:cNvPr id="27" name="Text Box 32">
                <a:extLst>
                  <a:ext uri="{FF2B5EF4-FFF2-40B4-BE49-F238E27FC236}">
                    <a16:creationId xmlns:a16="http://schemas.microsoft.com/office/drawing/2014/main" id="{4B8348D8-41E7-A61B-E3EF-9DF93B218304}"/>
                  </a:ext>
                </a:extLst>
              </p:cNvPr>
              <p:cNvSpPr txBox="1">
                <a:spLocks noChangeArrowheads="1"/>
              </p:cNvSpPr>
              <p:nvPr/>
            </p:nvSpPr>
            <p:spPr bwMode="auto">
              <a:xfrm>
                <a:off x="1440" y="2138"/>
                <a:ext cx="528" cy="338"/>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3200" b="1">
                    <a:solidFill>
                      <a:schemeClr val="accent2"/>
                    </a:solidFill>
                    <a:cs typeface="Times New Roman" pitchFamily="18" charset="0"/>
                  </a:rPr>
                  <a:t>Σ</a:t>
                </a:r>
                <a:endParaRPr lang="en-US" altLang="ja-JP" sz="3200" b="1">
                  <a:solidFill>
                    <a:schemeClr val="accent2"/>
                  </a:solidFill>
                  <a:ea typeface="楷体_GB2312" pitchFamily="49" charset="-122"/>
                </a:endParaRPr>
              </a:p>
            </p:txBody>
          </p:sp>
          <p:sp>
            <p:nvSpPr>
              <p:cNvPr id="28" name="Text Box 33">
                <a:extLst>
                  <a:ext uri="{FF2B5EF4-FFF2-40B4-BE49-F238E27FC236}">
                    <a16:creationId xmlns:a16="http://schemas.microsoft.com/office/drawing/2014/main" id="{C876A82F-7379-105D-0FBB-00004961336A}"/>
                  </a:ext>
                </a:extLst>
              </p:cNvPr>
              <p:cNvSpPr txBox="1">
                <a:spLocks noChangeArrowheads="1"/>
              </p:cNvSpPr>
              <p:nvPr/>
            </p:nvSpPr>
            <p:spPr bwMode="auto">
              <a:xfrm>
                <a:off x="1872" y="2142"/>
                <a:ext cx="672" cy="337"/>
              </a:xfrm>
              <a:prstGeom prst="rect">
                <a:avLst/>
              </a:prstGeom>
              <a:noFill/>
              <a:ln w="9525">
                <a:noFill/>
                <a:miter lim="800000"/>
                <a:headEnd/>
                <a:tailEnd/>
              </a:ln>
              <a:effectLst/>
            </p:spPr>
            <p:txBody>
              <a:bodyPr>
                <a:spAutoFit/>
              </a:bodyPr>
              <a:lstStyle/>
              <a:p>
                <a:pPr algn="ctr">
                  <a:lnSpc>
                    <a:spcPct val="80000"/>
                  </a:lnSpc>
                  <a:spcBef>
                    <a:spcPct val="50000"/>
                  </a:spcBef>
                </a:pPr>
                <a:r>
                  <a:rPr lang="ja-JP" altLang="en-US" sz="3200" b="1" dirty="0">
                    <a:solidFill>
                      <a:schemeClr val="accent2"/>
                    </a:solidFill>
                    <a:ea typeface="楷体_GB2312" pitchFamily="49" charset="-122"/>
                    <a:sym typeface="Symbol" pitchFamily="18" charset="2"/>
                  </a:rPr>
                  <a:t></a:t>
                </a:r>
                <a:r>
                  <a:rPr lang="ja-JP" altLang="en-US" sz="3200" b="1" dirty="0">
                    <a:solidFill>
                      <a:schemeClr val="accent2"/>
                    </a:solidFill>
                    <a:ea typeface="楷体_GB2312" pitchFamily="49" charset="-122"/>
                  </a:rPr>
                  <a:t>( )</a:t>
                </a:r>
              </a:p>
            </p:txBody>
          </p:sp>
        </p:grpSp>
        <p:grpSp>
          <p:nvGrpSpPr>
            <p:cNvPr id="31" name="Group 41">
              <a:extLst>
                <a:ext uri="{FF2B5EF4-FFF2-40B4-BE49-F238E27FC236}">
                  <a16:creationId xmlns:a16="http://schemas.microsoft.com/office/drawing/2014/main" id="{FC26AFDF-B322-60E8-3736-D4561AED8AD5}"/>
                </a:ext>
              </a:extLst>
            </p:cNvPr>
            <p:cNvGrpSpPr>
              <a:grpSpLocks/>
            </p:cNvGrpSpPr>
            <p:nvPr/>
          </p:nvGrpSpPr>
          <p:grpSpPr bwMode="auto">
            <a:xfrm>
              <a:off x="6454775" y="3540126"/>
              <a:ext cx="1851025" cy="446261"/>
              <a:chOff x="4224" y="2131"/>
              <a:chExt cx="1296" cy="312"/>
            </a:xfrm>
          </p:grpSpPr>
          <p:sp>
            <p:nvSpPr>
              <p:cNvPr id="32" name="Line 42">
                <a:extLst>
                  <a:ext uri="{FF2B5EF4-FFF2-40B4-BE49-F238E27FC236}">
                    <a16:creationId xmlns:a16="http://schemas.microsoft.com/office/drawing/2014/main" id="{2B4DD3F0-0CBB-ABC0-7DE7-598C83F2E744}"/>
                  </a:ext>
                </a:extLst>
              </p:cNvPr>
              <p:cNvSpPr>
                <a:spLocks noChangeShapeType="1"/>
              </p:cNvSpPr>
              <p:nvPr/>
            </p:nvSpPr>
            <p:spPr bwMode="auto">
              <a:xfrm>
                <a:off x="4224" y="2268"/>
                <a:ext cx="864" cy="0"/>
              </a:xfrm>
              <a:prstGeom prst="line">
                <a:avLst/>
              </a:prstGeom>
              <a:noFill/>
              <a:ln w="38100">
                <a:solidFill>
                  <a:schemeClr val="accent1"/>
                </a:solidFill>
                <a:round/>
                <a:headEnd/>
                <a:tailEnd type="stealth" w="med" len="med"/>
              </a:ln>
              <a:effectLst/>
            </p:spPr>
            <p:txBody>
              <a:bodyPr wrap="none" anchor="ctr">
                <a:spAutoFit/>
              </a:bodyPr>
              <a:lstStyle/>
              <a:p>
                <a:endParaRPr lang="zh-CN" altLang="en-US"/>
              </a:p>
            </p:txBody>
          </p:sp>
          <p:sp>
            <p:nvSpPr>
              <p:cNvPr id="33" name="Text Box 43">
                <a:extLst>
                  <a:ext uri="{FF2B5EF4-FFF2-40B4-BE49-F238E27FC236}">
                    <a16:creationId xmlns:a16="http://schemas.microsoft.com/office/drawing/2014/main" id="{FC9F82B0-259A-6C27-F213-19296AA3C44A}"/>
                  </a:ext>
                </a:extLst>
              </p:cNvPr>
              <p:cNvSpPr txBox="1">
                <a:spLocks noChangeArrowheads="1"/>
              </p:cNvSpPr>
              <p:nvPr/>
            </p:nvSpPr>
            <p:spPr bwMode="auto">
              <a:xfrm>
                <a:off x="4944" y="2131"/>
                <a:ext cx="576" cy="312"/>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i="1" dirty="0" err="1">
                    <a:solidFill>
                      <a:schemeClr val="accent2"/>
                    </a:solidFill>
                    <a:ea typeface="楷体_GB2312" pitchFamily="49" charset="-122"/>
                  </a:rPr>
                  <a:t>Y</a:t>
                </a:r>
                <a:r>
                  <a:rPr lang="en-US" altLang="ja-JP" sz="2800" b="1" i="1" baseline="-25000" dirty="0" err="1">
                    <a:solidFill>
                      <a:schemeClr val="accent2"/>
                    </a:solidFill>
                    <a:ea typeface="楷体_GB2312" pitchFamily="49" charset="-122"/>
                  </a:rPr>
                  <a:t>j</a:t>
                </a:r>
                <a:endParaRPr lang="en-US" altLang="ja-JP" sz="2800" b="1" i="1" dirty="0">
                  <a:solidFill>
                    <a:schemeClr val="accent2"/>
                  </a:solidFill>
                  <a:ea typeface="楷体_GB2312" pitchFamily="49" charset="-122"/>
                </a:endParaRPr>
              </a:p>
            </p:txBody>
          </p:sp>
        </p:grpSp>
        <p:sp>
          <p:nvSpPr>
            <p:cNvPr id="34" name="Text Box 44">
              <a:extLst>
                <a:ext uri="{FF2B5EF4-FFF2-40B4-BE49-F238E27FC236}">
                  <a16:creationId xmlns:a16="http://schemas.microsoft.com/office/drawing/2014/main" id="{F3A96E9D-2A4D-1CAD-B90F-C34FEF230B17}"/>
                </a:ext>
              </a:extLst>
            </p:cNvPr>
            <p:cNvSpPr txBox="1">
              <a:spLocks noChangeArrowheads="1"/>
            </p:cNvSpPr>
            <p:nvPr/>
          </p:nvSpPr>
          <p:spPr bwMode="auto">
            <a:xfrm>
              <a:off x="4038600" y="5791200"/>
              <a:ext cx="4191000" cy="722570"/>
            </a:xfrm>
            <a:prstGeom prst="rect">
              <a:avLst/>
            </a:prstGeom>
            <a:noFill/>
            <a:ln w="9525">
              <a:noFill/>
              <a:miter lim="800000"/>
              <a:headEnd/>
              <a:tailEnd/>
            </a:ln>
            <a:effectLst/>
          </p:spPr>
          <p:txBody>
            <a:bodyPr>
              <a:spAutoFit/>
            </a:bodyPr>
            <a:lstStyle/>
            <a:p>
              <a:pPr algn="ctr">
                <a:lnSpc>
                  <a:spcPct val="140000"/>
                </a:lnSpc>
                <a:spcBef>
                  <a:spcPct val="20000"/>
                </a:spcBef>
              </a:pPr>
              <a:r>
                <a:rPr lang="zh-CN" altLang="en-US" sz="3200" b="1" dirty="0">
                  <a:ea typeface="华文新魏" pitchFamily="2" charset="-122"/>
                </a:rPr>
                <a:t>神经元模型</a:t>
              </a:r>
            </a:p>
          </p:txBody>
        </p:sp>
      </p:grpSp>
      <p:graphicFrame>
        <p:nvGraphicFramePr>
          <p:cNvPr id="36" name="Object 5">
            <a:extLst>
              <a:ext uri="{FF2B5EF4-FFF2-40B4-BE49-F238E27FC236}">
                <a16:creationId xmlns:a16="http://schemas.microsoft.com/office/drawing/2014/main" id="{789FCE00-339F-54E8-F77B-C958720A0BDD}"/>
              </a:ext>
            </a:extLst>
          </p:cNvPr>
          <p:cNvGraphicFramePr>
            <a:graphicFrameLocks noChangeAspect="1"/>
          </p:cNvGraphicFramePr>
          <p:nvPr>
            <p:extLst>
              <p:ext uri="{D42A27DB-BD31-4B8C-83A1-F6EECF244321}">
                <p14:modId xmlns:p14="http://schemas.microsoft.com/office/powerpoint/2010/main" val="3478717004"/>
              </p:ext>
            </p:extLst>
          </p:nvPr>
        </p:nvGraphicFramePr>
        <p:xfrm>
          <a:off x="7235825" y="2746375"/>
          <a:ext cx="3894138" cy="963613"/>
        </p:xfrm>
        <a:graphic>
          <a:graphicData uri="http://schemas.openxmlformats.org/presentationml/2006/ole">
            <mc:AlternateContent xmlns:mc="http://schemas.openxmlformats.org/markup-compatibility/2006">
              <mc:Choice xmlns:v="urn:schemas-microsoft-com:vml" Requires="v">
                <p:oleObj name="Equation" r:id="rId4" imgW="1460160" imgH="431640" progId="Equation.DSMT4">
                  <p:embed/>
                </p:oleObj>
              </mc:Choice>
              <mc:Fallback>
                <p:oleObj name="Equation" r:id="rId4" imgW="1460160" imgH="431640" progId="Equation.DSMT4">
                  <p:embed/>
                  <p:pic>
                    <p:nvPicPr>
                      <p:cNvPr id="4986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2746375"/>
                        <a:ext cx="3894138" cy="963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08284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7D63ABF-C44A-FCC0-C934-6C380825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51" y="1540216"/>
            <a:ext cx="11742298" cy="3177399"/>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611C11B4-7A9C-E6E9-8787-FAFA491E2542}"/>
                  </a:ext>
                </a:extLst>
              </p:cNvPr>
              <p:cNvSpPr txBox="1"/>
              <p:nvPr/>
            </p:nvSpPr>
            <p:spPr>
              <a:xfrm>
                <a:off x="571414" y="1209260"/>
                <a:ext cx="4018280" cy="661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zh-CN" altLang="en-US" i="0">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r>
                            <m:rPr>
                              <m:sty m:val="p"/>
                            </m:rPr>
                            <a:rPr lang="en-US" altLang="zh-CN">
                              <a:latin typeface="Cambria Math" panose="02040503050406030204" pitchFamily="18" charset="0"/>
                            </a:rPr>
                            <m:t>exp</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𝑤𝑥</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))+1</m:t>
                          </m:r>
                        </m:den>
                      </m:f>
                    </m:oMath>
                  </m:oMathPara>
                </a14:m>
                <a:endParaRPr lang="zh-CN" altLang="en-US" dirty="0"/>
              </a:p>
            </p:txBody>
          </p:sp>
        </mc:Choice>
        <mc:Fallback>
          <p:sp>
            <p:nvSpPr>
              <p:cNvPr id="4" name="文本框 3">
                <a:extLst>
                  <a:ext uri="{FF2B5EF4-FFF2-40B4-BE49-F238E27FC236}">
                    <a16:creationId xmlns:a16="http://schemas.microsoft.com/office/drawing/2014/main" id="{611C11B4-7A9C-E6E9-8787-FAFA491E2542}"/>
                  </a:ext>
                </a:extLst>
              </p:cNvPr>
              <p:cNvSpPr txBox="1">
                <a:spLocks noRot="1" noChangeAspect="1" noMove="1" noResize="1" noEditPoints="1" noAdjustHandles="1" noChangeArrowheads="1" noChangeShapeType="1" noTextEdit="1"/>
              </p:cNvSpPr>
              <p:nvPr/>
            </p:nvSpPr>
            <p:spPr>
              <a:xfrm>
                <a:off x="571414" y="1209260"/>
                <a:ext cx="4018280" cy="661912"/>
              </a:xfrm>
              <a:prstGeom prst="rect">
                <a:avLst/>
              </a:prstGeom>
              <a:blipFill>
                <a:blip r:embed="rId4"/>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2665FAD-9512-B3E5-4A38-E3DAD09E7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71" y="4881305"/>
            <a:ext cx="7421240" cy="1910527"/>
          </a:xfrm>
          <a:prstGeom prst="rect">
            <a:avLst/>
          </a:prstGeom>
        </p:spPr>
      </p:pic>
      <p:sp>
        <p:nvSpPr>
          <p:cNvPr id="6" name="文本框 5">
            <a:extLst>
              <a:ext uri="{FF2B5EF4-FFF2-40B4-BE49-F238E27FC236}">
                <a16:creationId xmlns:a16="http://schemas.microsoft.com/office/drawing/2014/main" id="{C814798A-2F2C-2E59-F84E-DAFE383951F8}"/>
              </a:ext>
            </a:extLst>
          </p:cNvPr>
          <p:cNvSpPr txBox="1"/>
          <p:nvPr/>
        </p:nvSpPr>
        <p:spPr>
          <a:xfrm>
            <a:off x="0" y="28741"/>
            <a:ext cx="4393326" cy="584775"/>
          </a:xfrm>
          <a:prstGeom prst="rect">
            <a:avLst/>
          </a:prstGeom>
          <a:noFill/>
        </p:spPr>
        <p:txBody>
          <a:bodyPr wrap="square">
            <a:spAutoFit/>
          </a:bodyPr>
          <a:lstStyle/>
          <a:p>
            <a:r>
              <a:rPr lang="zh-CN"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zh-CN" altLang="en-US" sz="3200" b="1" kern="100" dirty="0">
                <a:effectLst/>
                <a:latin typeface="Times New Roman" panose="02020603050405020304" pitchFamily="18" charset="0"/>
                <a:ea typeface="宋体" panose="02010600030101010101" pitchFamily="2" charset="-122"/>
                <a:cs typeface="Times New Roman" panose="02020603050405020304" pitchFamily="18" charset="0"/>
              </a:rPr>
              <a:t>举例展示</a:t>
            </a:r>
            <a:endParaRPr lang="zh-CN" altLang="en-US" sz="3200" b="1" dirty="0"/>
          </a:p>
        </p:txBody>
      </p:sp>
    </p:spTree>
    <p:extLst>
      <p:ext uri="{BB962C8B-B14F-4D97-AF65-F5344CB8AC3E}">
        <p14:creationId xmlns:p14="http://schemas.microsoft.com/office/powerpoint/2010/main" val="3445139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B126D30A-BDD6-C10B-AE5B-AD499AACA59E}"/>
              </a:ext>
            </a:extLst>
          </p:cNvPr>
          <p:cNvGrpSpPr/>
          <p:nvPr/>
        </p:nvGrpSpPr>
        <p:grpSpPr>
          <a:xfrm>
            <a:off x="-71856" y="1794254"/>
            <a:ext cx="12153686" cy="4559498"/>
            <a:chOff x="-71856" y="2003576"/>
            <a:chExt cx="12153686" cy="4559498"/>
          </a:xfrm>
        </p:grpSpPr>
        <p:grpSp>
          <p:nvGrpSpPr>
            <p:cNvPr id="44" name="组合 43">
              <a:extLst>
                <a:ext uri="{FF2B5EF4-FFF2-40B4-BE49-F238E27FC236}">
                  <a16:creationId xmlns:a16="http://schemas.microsoft.com/office/drawing/2014/main" id="{15A01F07-F6E0-B800-A15A-F8E0BC88CC8E}"/>
                </a:ext>
              </a:extLst>
            </p:cNvPr>
            <p:cNvGrpSpPr/>
            <p:nvPr/>
          </p:nvGrpSpPr>
          <p:grpSpPr>
            <a:xfrm>
              <a:off x="4029748" y="4417807"/>
              <a:ext cx="3671790" cy="2145267"/>
              <a:chOff x="6866261" y="4201531"/>
              <a:chExt cx="4218543" cy="2145267"/>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0C9942F-123A-49BE-2573-E9C015EEC29C}"/>
                      </a:ext>
                    </a:extLst>
                  </p:cNvPr>
                  <p:cNvSpPr txBox="1"/>
                  <p:nvPr/>
                </p:nvSpPr>
                <p:spPr>
                  <a:xfrm>
                    <a:off x="6866261" y="4201531"/>
                    <a:ext cx="4218543" cy="21452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eqArr>
                                <m:eqArrPr>
                                  <m:ctrlPr>
                                    <a:rPr lang="zh-CN" altLang="en-US" sz="2000" i="1">
                                      <a:solidFill>
                                        <a:schemeClr val="tx1"/>
                                      </a:solidFill>
                                      <a:latin typeface="Cambria Math" panose="02040503050406030204" pitchFamily="18" charset="0"/>
                                    </a:rPr>
                                  </m:ctrlPr>
                                </m:eqArrPr>
                                <m:e>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den>
                                  </m:f>
                                  <m:r>
                                    <a:rPr lang="zh-CN" altLang="en-US" sz="2000" i="0">
                                      <a:solidFill>
                                        <a:schemeClr val="tx1"/>
                                      </a:solidFill>
                                      <a:latin typeface="Cambria Math" panose="02040503050406030204" pitchFamily="18" charset="0"/>
                                    </a:rPr>
                                    <m:t>&amp;=</m:t>
                                  </m:r>
                                  <m:r>
                                    <a:rPr lang="zh-CN" altLang="en-US" sz="2000" i="1">
                                      <a:solidFill>
                                        <a:schemeClr val="tx1"/>
                                      </a:solidFill>
                                      <a:latin typeface="Cambria Math" panose="02040503050406030204" pitchFamily="18" charset="0"/>
                                    </a:rPr>
                                    <m:t>𝜎</m:t>
                                  </m:r>
                                  <m:d>
                                    <m:dPr>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e>
                                  </m:d>
                                </m:e>
                                <m:e>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den>
                                  </m:f>
                                  <m:r>
                                    <a:rPr lang="zh-CN" altLang="en-US" sz="2000" i="0">
                                      <a:solidFill>
                                        <a:schemeClr val="tx1"/>
                                      </a:solidFill>
                                      <a:latin typeface="Cambria Math" panose="02040503050406030204" pitchFamily="18" charset="0"/>
                                    </a:rPr>
                                    <m:t>&amp;=</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𝜎</m:t>
                                      </m:r>
                                    </m:e>
                                    <m:sup>
                                      <m:r>
                                        <a:rPr lang="zh-CN" altLang="en-US" sz="2000" i="0">
                                          <a:solidFill>
                                            <a:schemeClr val="tx1"/>
                                          </a:solidFill>
                                          <a:latin typeface="Cambria Math" panose="02040503050406030204" pitchFamily="18" charset="0"/>
                                        </a:rPr>
                                        <m:t>′</m:t>
                                      </m:r>
                                    </m:sup>
                                  </m:sSup>
                                  <m:d>
                                    <m:dPr>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e>
                                <m:e>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den>
                                  </m:f>
                                  <m:r>
                                    <a:rPr lang="zh-CN" altLang="en-US" sz="2000" i="0">
                                      <a:solidFill>
                                        <a:schemeClr val="tx1"/>
                                      </a:solidFill>
                                      <a:latin typeface="Cambria Math" panose="02040503050406030204" pitchFamily="18" charset="0"/>
                                    </a:rPr>
                                    <m:t>&amp;=</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𝜎</m:t>
                                      </m:r>
                                    </m:e>
                                    <m:sup>
                                      <m:r>
                                        <a:rPr lang="zh-CN" altLang="en-US" sz="2000" i="0">
                                          <a:solidFill>
                                            <a:schemeClr val="tx1"/>
                                          </a:solidFill>
                                          <a:latin typeface="Cambria Math" panose="02040503050406030204" pitchFamily="18" charset="0"/>
                                        </a:rPr>
                                        <m:t>′</m:t>
                                      </m:r>
                                    </m:sup>
                                  </m:sSup>
                                  <m:d>
                                    <m:dPr>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e>
                              </m:eqArr>
                            </m:e>
                          </m:d>
                        </m:oMath>
                      </m:oMathPara>
                    </a14:m>
                    <a:endParaRPr lang="zh-CN" altLang="en-US" dirty="0"/>
                  </a:p>
                </p:txBody>
              </p:sp>
            </mc:Choice>
            <mc:Fallback xmlns="">
              <p:sp>
                <p:nvSpPr>
                  <p:cNvPr id="34" name="文本框 33">
                    <a:extLst>
                      <a:ext uri="{FF2B5EF4-FFF2-40B4-BE49-F238E27FC236}">
                        <a16:creationId xmlns:a16="http://schemas.microsoft.com/office/drawing/2014/main" id="{A0C9942F-123A-49BE-2573-E9C015EEC29C}"/>
                      </a:ext>
                    </a:extLst>
                  </p:cNvPr>
                  <p:cNvSpPr txBox="1">
                    <a:spLocks noRot="1" noChangeAspect="1" noMove="1" noResize="1" noEditPoints="1" noAdjustHandles="1" noChangeArrowheads="1" noChangeShapeType="1" noTextEdit="1"/>
                  </p:cNvSpPr>
                  <p:nvPr/>
                </p:nvSpPr>
                <p:spPr>
                  <a:xfrm>
                    <a:off x="6866261" y="4201531"/>
                    <a:ext cx="4218543" cy="2145267"/>
                  </a:xfrm>
                  <a:prstGeom prst="rect">
                    <a:avLst/>
                  </a:prstGeom>
                  <a:blipFill>
                    <a:blip r:embed="rId3"/>
                    <a:stretch>
                      <a:fillRect/>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6C73128A-0CE6-1B80-AF1C-D68C6E75CD2E}"/>
                  </a:ext>
                </a:extLst>
              </p:cNvPr>
              <p:cNvSpPr/>
              <p:nvPr/>
            </p:nvSpPr>
            <p:spPr>
              <a:xfrm>
                <a:off x="8611974" y="5045725"/>
                <a:ext cx="1753154" cy="42965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DCDFF9F-F1EA-3D2B-24F0-87967C39EFA0}"/>
                  </a:ext>
                </a:extLst>
              </p:cNvPr>
              <p:cNvSpPr/>
              <p:nvPr/>
            </p:nvSpPr>
            <p:spPr>
              <a:xfrm>
                <a:off x="8153655" y="5740329"/>
                <a:ext cx="1753154" cy="42965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64B11DA6-67A5-199F-2B72-A589C4D05FFA}"/>
                </a:ext>
              </a:extLst>
            </p:cNvPr>
            <p:cNvGrpSpPr/>
            <p:nvPr/>
          </p:nvGrpSpPr>
          <p:grpSpPr>
            <a:xfrm>
              <a:off x="4178564" y="2003576"/>
              <a:ext cx="7903266" cy="1497011"/>
              <a:chOff x="294702" y="2561352"/>
              <a:chExt cx="8170006" cy="1479192"/>
            </a:xfrm>
          </p:grpSpPr>
          <p:pic>
            <p:nvPicPr>
              <p:cNvPr id="20" name="图片 19">
                <a:extLst>
                  <a:ext uri="{FF2B5EF4-FFF2-40B4-BE49-F238E27FC236}">
                    <a16:creationId xmlns:a16="http://schemas.microsoft.com/office/drawing/2014/main" id="{FE29E01B-58C5-FF67-1E26-B7F7B86B450A}"/>
                  </a:ext>
                </a:extLst>
              </p:cNvPr>
              <p:cNvPicPr>
                <a:picLocks noChangeAspect="1"/>
              </p:cNvPicPr>
              <p:nvPr/>
            </p:nvPicPr>
            <p:blipFill>
              <a:blip r:embed="rId4"/>
              <a:stretch>
                <a:fillRect/>
              </a:stretch>
            </p:blipFill>
            <p:spPr>
              <a:xfrm>
                <a:off x="294702" y="2561352"/>
                <a:ext cx="8170006" cy="1479192"/>
              </a:xfrm>
              <a:prstGeom prst="rect">
                <a:avLst/>
              </a:prstGeom>
            </p:spPr>
          </p:pic>
          <p:sp>
            <p:nvSpPr>
              <p:cNvPr id="40" name="矩形 39">
                <a:extLst>
                  <a:ext uri="{FF2B5EF4-FFF2-40B4-BE49-F238E27FC236}">
                    <a16:creationId xmlns:a16="http://schemas.microsoft.com/office/drawing/2014/main" id="{8757C883-76B5-B197-A7D6-2A8EBA9F9BA4}"/>
                  </a:ext>
                </a:extLst>
              </p:cNvPr>
              <p:cNvSpPr/>
              <p:nvPr/>
            </p:nvSpPr>
            <p:spPr>
              <a:xfrm>
                <a:off x="1938970" y="2987480"/>
                <a:ext cx="2016085" cy="10530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B34A2FD-48FE-B2C8-8F2D-2E71AE73AC3B}"/>
                  </a:ext>
                </a:extLst>
              </p:cNvPr>
              <p:cNvSpPr/>
              <p:nvPr/>
            </p:nvSpPr>
            <p:spPr>
              <a:xfrm>
                <a:off x="4285561" y="3010359"/>
                <a:ext cx="1905919" cy="1030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193764DA-FD24-843A-317E-A65A44E427FD}"/>
                </a:ext>
              </a:extLst>
            </p:cNvPr>
            <p:cNvGrpSpPr/>
            <p:nvPr/>
          </p:nvGrpSpPr>
          <p:grpSpPr>
            <a:xfrm>
              <a:off x="-71856" y="2655736"/>
              <a:ext cx="3764015" cy="2145268"/>
              <a:chOff x="38314" y="2655736"/>
              <a:chExt cx="3764015" cy="2145268"/>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741AEE5-A331-691D-CD89-996F5B60F034}"/>
                      </a:ext>
                    </a:extLst>
                  </p:cNvPr>
                  <p:cNvSpPr txBox="1"/>
                  <p:nvPr/>
                </p:nvSpPr>
                <p:spPr>
                  <a:xfrm>
                    <a:off x="38314" y="2655737"/>
                    <a:ext cx="3764015" cy="21452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eqArr>
                                <m:eqArrPr>
                                  <m:ctrlPr>
                                    <a:rPr lang="zh-CN" altLang="en-US" sz="2000" i="1">
                                      <a:solidFill>
                                        <a:schemeClr val="tx1"/>
                                      </a:solidFill>
                                      <a:latin typeface="Cambria Math" panose="02040503050406030204" pitchFamily="18" charset="0"/>
                                    </a:rPr>
                                  </m:ctrlPr>
                                </m:eqArrPr>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r>
                                            <a:rPr lang="zh-CN" altLang="en-US" sz="2000" i="0">
                                              <a:solidFill>
                                                <a:schemeClr val="tx1"/>
                                              </a:solidFill>
                                              <a:latin typeface="Cambria Math" panose="02040503050406030204" pitchFamily="18" charset="0"/>
                                            </a:rPr>
                                            <m:t>+1</m:t>
                                          </m:r>
                                        </m:e>
                                      </m:d>
                                    </m:sup>
                                  </m:sSubSup>
                                  <m:r>
                                    <a:rPr lang="zh-CN" altLang="en-US" sz="2000" i="0">
                                      <a:solidFill>
                                        <a:schemeClr val="tx1"/>
                                      </a:solidFill>
                                      <a:latin typeface="Cambria Math" panose="02040503050406030204" pitchFamily="18" charset="0"/>
                                    </a:rPr>
                                    <m:t>&amp;=</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b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𝜂</m:t>
                                      </m:r>
                                    </m:e>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p>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den>
                                  </m:f>
                                </m:e>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r>
                                            <a:rPr lang="zh-CN" altLang="en-US" sz="2000" i="0">
                                              <a:solidFill>
                                                <a:schemeClr val="tx1"/>
                                              </a:solidFill>
                                              <a:latin typeface="Cambria Math" panose="02040503050406030204" pitchFamily="18" charset="0"/>
                                            </a:rPr>
                                            <m:t>+1</m:t>
                                          </m:r>
                                        </m:e>
                                      </m:d>
                                    </m:sup>
                                  </m:sSubSup>
                                  <m:r>
                                    <a:rPr lang="zh-CN" altLang="en-US" sz="2000" i="0">
                                      <a:solidFill>
                                        <a:schemeClr val="tx1"/>
                                      </a:solidFill>
                                      <a:latin typeface="Cambria Math" panose="02040503050406030204" pitchFamily="18" charset="0"/>
                                    </a:rPr>
                                    <m:t>&amp;=</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b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𝜂</m:t>
                                      </m:r>
                                    </m:e>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𝑖</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den>
                                  </m:f>
                                </m:e>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r>
                                            <a:rPr lang="zh-CN" altLang="en-US" sz="2000" i="0">
                                              <a:solidFill>
                                                <a:schemeClr val="tx1"/>
                                              </a:solidFill>
                                              <a:latin typeface="Cambria Math" panose="02040503050406030204" pitchFamily="18" charset="0"/>
                                            </a:rPr>
                                            <m:t>+1</m:t>
                                          </m:r>
                                        </m:e>
                                      </m:d>
                                    </m:sup>
                                  </m:sSubSup>
                                  <m:r>
                                    <a:rPr lang="zh-CN" altLang="en-US" sz="2000" i="0">
                                      <a:solidFill>
                                        <a:schemeClr val="tx1"/>
                                      </a:solidFill>
                                      <a:latin typeface="Cambria Math" panose="02040503050406030204" pitchFamily="18" charset="0"/>
                                    </a:rPr>
                                    <m:t>&amp;=</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b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𝜂</m:t>
                                      </m:r>
                                    </m:e>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𝑖</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den>
                                  </m:f>
                                </m:e>
                              </m:eqArr>
                            </m:e>
                          </m:d>
                        </m:oMath>
                      </m:oMathPara>
                    </a14:m>
                    <a:endParaRPr lang="zh-CN" altLang="en-US" dirty="0"/>
                  </a:p>
                </p:txBody>
              </p:sp>
            </mc:Choice>
            <mc:Fallback xmlns="">
              <p:sp>
                <p:nvSpPr>
                  <p:cNvPr id="26" name="文本框 25">
                    <a:extLst>
                      <a:ext uri="{FF2B5EF4-FFF2-40B4-BE49-F238E27FC236}">
                        <a16:creationId xmlns:a16="http://schemas.microsoft.com/office/drawing/2014/main" id="{E741AEE5-A331-691D-CD89-996F5B60F034}"/>
                      </a:ext>
                    </a:extLst>
                  </p:cNvPr>
                  <p:cNvSpPr txBox="1">
                    <a:spLocks noRot="1" noChangeAspect="1" noMove="1" noResize="1" noEditPoints="1" noAdjustHandles="1" noChangeArrowheads="1" noChangeShapeType="1" noTextEdit="1"/>
                  </p:cNvSpPr>
                  <p:nvPr/>
                </p:nvSpPr>
                <p:spPr>
                  <a:xfrm>
                    <a:off x="38314" y="2655737"/>
                    <a:ext cx="3764015" cy="2145267"/>
                  </a:xfrm>
                  <a:prstGeom prst="rect">
                    <a:avLst/>
                  </a:prstGeom>
                  <a:blipFill>
                    <a:blip r:embed="rId5"/>
                    <a:stretch>
                      <a:fillRect/>
                    </a:stretch>
                  </a:blipFill>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56583199-264F-3F34-38DB-D917371D5378}"/>
                  </a:ext>
                </a:extLst>
              </p:cNvPr>
              <p:cNvSpPr/>
              <p:nvPr/>
            </p:nvSpPr>
            <p:spPr>
              <a:xfrm>
                <a:off x="2676918" y="2893448"/>
                <a:ext cx="286619" cy="16785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6EBF841-3210-A96F-741D-E0F05C74910F}"/>
                  </a:ext>
                </a:extLst>
              </p:cNvPr>
              <p:cNvSpPr/>
              <p:nvPr/>
            </p:nvSpPr>
            <p:spPr>
              <a:xfrm>
                <a:off x="3095740" y="2655736"/>
                <a:ext cx="606603" cy="214526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连接符: 肘形 48">
              <a:extLst>
                <a:ext uri="{FF2B5EF4-FFF2-40B4-BE49-F238E27FC236}">
                  <a16:creationId xmlns:a16="http://schemas.microsoft.com/office/drawing/2014/main" id="{36586E48-6161-3B9A-48E5-8F8C2B40F4DB}"/>
                </a:ext>
              </a:extLst>
            </p:cNvPr>
            <p:cNvCxnSpPr>
              <a:cxnSpLocks/>
            </p:cNvCxnSpPr>
            <p:nvPr/>
          </p:nvCxnSpPr>
          <p:spPr>
            <a:xfrm flipV="1">
              <a:off x="2655064" y="2129296"/>
              <a:ext cx="1423514" cy="764152"/>
            </a:xfrm>
            <a:prstGeom prst="bentConnector3">
              <a:avLst>
                <a:gd name="adj1" fmla="val 20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44883CBF-99E6-5708-9055-2C0C72A2634D}"/>
                </a:ext>
              </a:extLst>
            </p:cNvPr>
            <p:cNvCxnSpPr>
              <a:cxnSpLocks/>
              <a:stCxn id="46" idx="2"/>
              <a:endCxn id="34" idx="1"/>
            </p:cNvCxnSpPr>
            <p:nvPr/>
          </p:nvCxnSpPr>
          <p:spPr>
            <a:xfrm rot="16200000" flipH="1">
              <a:off x="3314591" y="4775284"/>
              <a:ext cx="689438" cy="740876"/>
            </a:xfrm>
            <a:prstGeom prst="bentConnector2">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F8E0D283-9F9B-72C4-909F-F10E70D9358F}"/>
              </a:ext>
            </a:extLst>
          </p:cNvPr>
          <p:cNvSpPr txBox="1"/>
          <p:nvPr/>
        </p:nvSpPr>
        <p:spPr>
          <a:xfrm>
            <a:off x="-47767" y="6418399"/>
            <a:ext cx="8560388" cy="461665"/>
          </a:xfrm>
          <a:prstGeom prst="rect">
            <a:avLst/>
          </a:prstGeom>
          <a:noFill/>
        </p:spPr>
        <p:txBody>
          <a:bodyPr wrap="square">
            <a:spAutoFit/>
          </a:bodyPr>
          <a:lstStyle/>
          <a:p>
            <a:r>
              <a:rPr lang="en-US" altLang="zh-CN" sz="2400" b="1" dirty="0">
                <a:solidFill>
                  <a:srgbClr val="FF0000"/>
                </a:solidFill>
                <a:highlight>
                  <a:srgbClr val="00FFFF"/>
                </a:highlight>
              </a:rPr>
              <a:t>AD</a:t>
            </a:r>
            <a:r>
              <a:rPr lang="zh-CN" altLang="en-US" sz="2400" b="1" dirty="0">
                <a:solidFill>
                  <a:srgbClr val="FF0000"/>
                </a:solidFill>
                <a:highlight>
                  <a:srgbClr val="00FFFF"/>
                </a:highlight>
              </a:rPr>
              <a:t>负责计算误差项中的导数值和梯度项</a:t>
            </a:r>
            <a:r>
              <a:rPr lang="en-US" altLang="zh-CN" sz="2400" b="1" dirty="0">
                <a:solidFill>
                  <a:srgbClr val="FF0000"/>
                </a:solidFill>
                <a:highlight>
                  <a:srgbClr val="00FFFF"/>
                </a:highlight>
              </a:rPr>
              <a:t>(</a:t>
            </a:r>
            <a:r>
              <a:rPr lang="zh-CN" altLang="en-US" sz="2400" b="1" dirty="0">
                <a:solidFill>
                  <a:srgbClr val="FF0000"/>
                </a:solidFill>
                <a:highlight>
                  <a:srgbClr val="00FFFF"/>
                </a:highlight>
              </a:rPr>
              <a:t>搜索方向</a:t>
            </a:r>
            <a:r>
              <a:rPr lang="en-US" altLang="zh-CN" sz="2400" b="1" dirty="0">
                <a:solidFill>
                  <a:srgbClr val="FF0000"/>
                </a:solidFill>
                <a:highlight>
                  <a:srgbClr val="00FFFF"/>
                </a:highlight>
              </a:rPr>
              <a:t>)</a:t>
            </a:r>
            <a:r>
              <a:rPr lang="zh-CN" altLang="en-US" sz="2400" b="1" dirty="0">
                <a:solidFill>
                  <a:srgbClr val="FF0000"/>
                </a:solidFill>
                <a:highlight>
                  <a:srgbClr val="00FFFF"/>
                </a:highlight>
              </a:rPr>
              <a:t>中的导数值</a:t>
            </a:r>
          </a:p>
        </p:txBody>
      </p:sp>
      <p:grpSp>
        <p:nvGrpSpPr>
          <p:cNvPr id="62" name="组合 61">
            <a:extLst>
              <a:ext uri="{FF2B5EF4-FFF2-40B4-BE49-F238E27FC236}">
                <a16:creationId xmlns:a16="http://schemas.microsoft.com/office/drawing/2014/main" id="{834F76E7-B279-BDA8-7339-88289A296C3C}"/>
              </a:ext>
            </a:extLst>
          </p:cNvPr>
          <p:cNvGrpSpPr/>
          <p:nvPr/>
        </p:nvGrpSpPr>
        <p:grpSpPr>
          <a:xfrm>
            <a:off x="153574" y="208768"/>
            <a:ext cx="9169448" cy="878074"/>
            <a:chOff x="362895" y="294812"/>
            <a:chExt cx="9169448" cy="878074"/>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A88670-4677-A1C2-0F96-FC615F06DF68}"/>
                    </a:ext>
                  </a:extLst>
                </p:cNvPr>
                <p:cNvSpPr txBox="1"/>
                <p:nvPr/>
              </p:nvSpPr>
              <p:spPr>
                <a:xfrm>
                  <a:off x="362895" y="294812"/>
                  <a:ext cx="2569684" cy="369332"/>
                </a:xfrm>
                <a:prstGeom prst="rect">
                  <a:avLst/>
                </a:prstGeom>
                <a:noFill/>
              </p:spPr>
              <p:txBody>
                <a:bodyPr wrap="square">
                  <a:spAutoFit/>
                </a:bodyPr>
                <a:lstStyle/>
                <a:p>
                  <a:r>
                    <a:rPr lang="en-US" altLang="zh-CN" dirty="0">
                      <a:solidFill>
                        <a:schemeClr val="tx1"/>
                      </a:solidFill>
                    </a:rPr>
                    <a:t>Eg. </a:t>
                  </a:r>
                  <a14:m>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e>
                      </m:d>
                    </m:oMath>
                  </a14:m>
                  <a:endParaRPr lang="zh-CN" altLang="en-US" dirty="0">
                    <a:solidFill>
                      <a:schemeClr val="tx1"/>
                    </a:solidFill>
                  </a:endParaRPr>
                </a:p>
              </p:txBody>
            </p:sp>
          </mc:Choice>
          <mc:Fallback xmlns="">
            <p:sp>
              <p:nvSpPr>
                <p:cNvPr id="4" name="文本框 3">
                  <a:extLst>
                    <a:ext uri="{FF2B5EF4-FFF2-40B4-BE49-F238E27FC236}">
                      <a16:creationId xmlns:a16="http://schemas.microsoft.com/office/drawing/2014/main" id="{F1A88670-4677-A1C2-0F96-FC615F06DF68}"/>
                    </a:ext>
                  </a:extLst>
                </p:cNvPr>
                <p:cNvSpPr txBox="1">
                  <a:spLocks noRot="1" noChangeAspect="1" noMove="1" noResize="1" noEditPoints="1" noAdjustHandles="1" noChangeArrowheads="1" noChangeShapeType="1" noTextEdit="1"/>
                </p:cNvSpPr>
                <p:nvPr/>
              </p:nvSpPr>
              <p:spPr>
                <a:xfrm>
                  <a:off x="362895" y="294812"/>
                  <a:ext cx="2569684" cy="369332"/>
                </a:xfrm>
                <a:prstGeom prst="rect">
                  <a:avLst/>
                </a:prstGeom>
                <a:blipFill>
                  <a:blip r:embed="rId6"/>
                  <a:stretch>
                    <a:fillRect l="-1896" t="-8197" b="-24590"/>
                  </a:stretch>
                </a:blipFill>
              </p:spPr>
              <p:txBody>
                <a:bodyPr/>
                <a:lstStyle/>
                <a:p>
                  <a:r>
                    <a:rPr lang="zh-CN" altLang="en-US">
                      <a:noFill/>
                    </a:rPr>
                    <a:t> </a:t>
                  </a:r>
                </a:p>
              </p:txBody>
            </p:sp>
          </mc:Fallback>
        </mc:AlternateContent>
        <p:grpSp>
          <p:nvGrpSpPr>
            <p:cNvPr id="61" name="组合 60">
              <a:extLst>
                <a:ext uri="{FF2B5EF4-FFF2-40B4-BE49-F238E27FC236}">
                  <a16:creationId xmlns:a16="http://schemas.microsoft.com/office/drawing/2014/main" id="{74D734AF-1F75-B790-BF6F-C8D4F7FD881C}"/>
                </a:ext>
              </a:extLst>
            </p:cNvPr>
            <p:cNvGrpSpPr/>
            <p:nvPr/>
          </p:nvGrpSpPr>
          <p:grpSpPr>
            <a:xfrm>
              <a:off x="362895" y="803554"/>
              <a:ext cx="9169448" cy="369332"/>
              <a:chOff x="362895" y="1112030"/>
              <a:chExt cx="9169448" cy="369332"/>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0B7FCFE-AC39-0866-5E3F-7FBA6791FF56}"/>
                      </a:ext>
                    </a:extLst>
                  </p:cNvPr>
                  <p:cNvSpPr txBox="1"/>
                  <p:nvPr/>
                </p:nvSpPr>
                <p:spPr>
                  <a:xfrm>
                    <a:off x="2853367" y="1112030"/>
                    <a:ext cx="66789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𝐴𝑁𝑁</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𝜎</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𝑏</m:t>
                                  </m:r>
                                </m:e>
                                <m:sub>
                                  <m:r>
                                    <a:rPr lang="zh-CN" altLang="en-US" i="0">
                                      <a:solidFill>
                                        <a:schemeClr val="tx1"/>
                                      </a:solidFill>
                                      <a:latin typeface="Cambria Math" panose="02040503050406030204" pitchFamily="18" charset="0"/>
                                    </a:rPr>
                                    <m:t>1</m:t>
                                  </m:r>
                                </m:sub>
                              </m:sSub>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0">
                                  <a:solidFill>
                                    <a:schemeClr val="tx1"/>
                                  </a:solidFill>
                                  <a:latin typeface="Cambria Math" panose="02040503050406030204" pitchFamily="18" charset="0"/>
                                </a:rPr>
                                <m:t>2</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𝜎</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𝑏</m:t>
                                  </m:r>
                                </m:e>
                                <m:sub>
                                  <m:r>
                                    <a:rPr lang="zh-CN" altLang="en-US" i="0">
                                      <a:solidFill>
                                        <a:schemeClr val="tx1"/>
                                      </a:solidFill>
                                      <a:latin typeface="Cambria Math" panose="02040503050406030204" pitchFamily="18" charset="0"/>
                                    </a:rPr>
                                    <m:t>2</m:t>
                                  </m:r>
                                </m:sub>
                              </m:sSub>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0">
                                  <a:solidFill>
                                    <a:schemeClr val="tx1"/>
                                  </a:solidFill>
                                  <a:latin typeface="Cambria Math" panose="02040503050406030204" pitchFamily="18" charset="0"/>
                                </a:rPr>
                                <m:t>3</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𝜎</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3</m:t>
                                  </m:r>
                                </m:sub>
                              </m:s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𝑏</m:t>
                                  </m:r>
                                </m:e>
                                <m:sub>
                                  <m:r>
                                    <a:rPr lang="zh-CN" altLang="en-US" i="0">
                                      <a:solidFill>
                                        <a:schemeClr val="tx1"/>
                                      </a:solidFill>
                                      <a:latin typeface="Cambria Math" panose="02040503050406030204" pitchFamily="18" charset="0"/>
                                    </a:rPr>
                                    <m:t>3</m:t>
                                  </m:r>
                                </m:sub>
                              </m:sSub>
                            </m:e>
                          </m:d>
                        </m:oMath>
                      </m:oMathPara>
                    </a14:m>
                    <a:endParaRPr lang="zh-CN" altLang="en-US" dirty="0"/>
                  </a:p>
                </p:txBody>
              </p:sp>
            </mc:Choice>
            <mc:Fallback xmlns="">
              <p:sp>
                <p:nvSpPr>
                  <p:cNvPr id="6" name="文本框 5">
                    <a:extLst>
                      <a:ext uri="{FF2B5EF4-FFF2-40B4-BE49-F238E27FC236}">
                        <a16:creationId xmlns:a16="http://schemas.microsoft.com/office/drawing/2014/main" id="{D0B7FCFE-AC39-0866-5E3F-7FBA6791FF56}"/>
                      </a:ext>
                    </a:extLst>
                  </p:cNvPr>
                  <p:cNvSpPr txBox="1">
                    <a:spLocks noRot="1" noChangeAspect="1" noMove="1" noResize="1" noEditPoints="1" noAdjustHandles="1" noChangeArrowheads="1" noChangeShapeType="1" noTextEdit="1"/>
                  </p:cNvSpPr>
                  <p:nvPr/>
                </p:nvSpPr>
                <p:spPr>
                  <a:xfrm>
                    <a:off x="2853367" y="1112030"/>
                    <a:ext cx="6678976" cy="369332"/>
                  </a:xfrm>
                  <a:prstGeom prst="rect">
                    <a:avLst/>
                  </a:prstGeom>
                  <a:blipFill>
                    <a:blip r:embed="rId7"/>
                    <a:stretch>
                      <a:fillRect b="-6667"/>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F7C3BEF9-C4F7-1AE6-CAA5-80DAE6ED1EEF}"/>
                  </a:ext>
                </a:extLst>
              </p:cNvPr>
              <p:cNvSpPr txBox="1"/>
              <p:nvPr/>
            </p:nvSpPr>
            <p:spPr>
              <a:xfrm>
                <a:off x="362895" y="1112030"/>
                <a:ext cx="2492311" cy="369332"/>
              </a:xfrm>
              <a:prstGeom prst="rect">
                <a:avLst/>
              </a:prstGeom>
              <a:noFill/>
            </p:spPr>
            <p:txBody>
              <a:bodyPr wrap="square">
                <a:spAutoFit/>
              </a:bodyPr>
              <a:lstStyle/>
              <a:p>
                <a:r>
                  <a:rPr lang="zh-CN" altLang="en-US" dirty="0"/>
                  <a:t>单隐层全连接前馈网络：</a:t>
                </a:r>
              </a:p>
            </p:txBody>
          </p:sp>
        </p:grpSp>
      </p:grpSp>
      <p:grpSp>
        <p:nvGrpSpPr>
          <p:cNvPr id="68" name="组合 67">
            <a:extLst>
              <a:ext uri="{FF2B5EF4-FFF2-40B4-BE49-F238E27FC236}">
                <a16:creationId xmlns:a16="http://schemas.microsoft.com/office/drawing/2014/main" id="{7F7E6FB6-409E-5423-2E0A-AB74CCB2259A}"/>
              </a:ext>
            </a:extLst>
          </p:cNvPr>
          <p:cNvGrpSpPr/>
          <p:nvPr/>
        </p:nvGrpSpPr>
        <p:grpSpPr>
          <a:xfrm>
            <a:off x="7888919" y="4243442"/>
            <a:ext cx="3472665" cy="2145266"/>
            <a:chOff x="8139113" y="4208485"/>
            <a:chExt cx="3472665" cy="2145266"/>
          </a:xfrm>
        </p:grpSpPr>
        <p:grpSp>
          <p:nvGrpSpPr>
            <p:cNvPr id="66" name="组合 65">
              <a:extLst>
                <a:ext uri="{FF2B5EF4-FFF2-40B4-BE49-F238E27FC236}">
                  <a16:creationId xmlns:a16="http://schemas.microsoft.com/office/drawing/2014/main" id="{B9C170A3-4C2C-DD6E-E9F1-7A9D6FDFD373}"/>
                </a:ext>
              </a:extLst>
            </p:cNvPr>
            <p:cNvGrpSpPr/>
            <p:nvPr/>
          </p:nvGrpSpPr>
          <p:grpSpPr>
            <a:xfrm>
              <a:off x="8318551" y="5072281"/>
              <a:ext cx="3128537" cy="417674"/>
              <a:chOff x="8318551" y="5064663"/>
              <a:chExt cx="3128537" cy="417674"/>
            </a:xfrm>
          </p:grpSpPr>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4645EB7-7560-7F52-3F05-A7ECFC2C1BF9}"/>
                      </a:ext>
                    </a:extLst>
                  </p:cNvPr>
                  <p:cNvSpPr txBox="1"/>
                  <p:nvPr/>
                </p:nvSpPr>
                <p:spPr>
                  <a:xfrm>
                    <a:off x="8318551" y="5064664"/>
                    <a:ext cx="3128537" cy="4056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18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64" name="文本框 63">
                    <a:extLst>
                      <a:ext uri="{FF2B5EF4-FFF2-40B4-BE49-F238E27FC236}">
                        <a16:creationId xmlns:a16="http://schemas.microsoft.com/office/drawing/2014/main" id="{44645EB7-7560-7F52-3F05-A7ECFC2C1BF9}"/>
                      </a:ext>
                    </a:extLst>
                  </p:cNvPr>
                  <p:cNvSpPr txBox="1">
                    <a:spLocks noRot="1" noChangeAspect="1" noMove="1" noResize="1" noEditPoints="1" noAdjustHandles="1" noChangeArrowheads="1" noChangeShapeType="1" noTextEdit="1"/>
                  </p:cNvSpPr>
                  <p:nvPr/>
                </p:nvSpPr>
                <p:spPr>
                  <a:xfrm>
                    <a:off x="8318551" y="5064664"/>
                    <a:ext cx="3128537" cy="405688"/>
                  </a:xfrm>
                  <a:prstGeom prst="rect">
                    <a:avLst/>
                  </a:prstGeom>
                  <a:blipFill>
                    <a:blip r:embed="rId8"/>
                    <a:stretch>
                      <a:fillRect b="-1515"/>
                    </a:stretch>
                  </a:blipFill>
                </p:spPr>
                <p:txBody>
                  <a:bodyPr/>
                  <a:lstStyle/>
                  <a:p>
                    <a:r>
                      <a:rPr lang="zh-CN" altLang="en-US">
                        <a:noFill/>
                      </a:rPr>
                      <a:t> </a:t>
                    </a:r>
                  </a:p>
                </p:txBody>
              </p:sp>
            </mc:Fallback>
          </mc:AlternateContent>
          <p:sp>
            <p:nvSpPr>
              <p:cNvPr id="65" name="矩形 64">
                <a:extLst>
                  <a:ext uri="{FF2B5EF4-FFF2-40B4-BE49-F238E27FC236}">
                    <a16:creationId xmlns:a16="http://schemas.microsoft.com/office/drawing/2014/main" id="{EF9417BA-33E6-88ED-8A58-006BDA577974}"/>
                  </a:ext>
                </a:extLst>
              </p:cNvPr>
              <p:cNvSpPr/>
              <p:nvPr/>
            </p:nvSpPr>
            <p:spPr>
              <a:xfrm>
                <a:off x="9022815" y="5064663"/>
                <a:ext cx="716096" cy="417674"/>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a:extLst>
                <a:ext uri="{FF2B5EF4-FFF2-40B4-BE49-F238E27FC236}">
                  <a16:creationId xmlns:a16="http://schemas.microsoft.com/office/drawing/2014/main" id="{C4C2E7D9-75AA-02EC-A2D3-45D48B031D19}"/>
                </a:ext>
              </a:extLst>
            </p:cNvPr>
            <p:cNvSpPr/>
            <p:nvPr/>
          </p:nvSpPr>
          <p:spPr>
            <a:xfrm>
              <a:off x="8139113" y="4208485"/>
              <a:ext cx="3472665" cy="21452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0932769B-028E-8AA7-FC8B-D7520C0DB219}"/>
              </a:ext>
            </a:extLst>
          </p:cNvPr>
          <p:cNvSpPr txBox="1"/>
          <p:nvPr/>
        </p:nvSpPr>
        <p:spPr>
          <a:xfrm>
            <a:off x="7888919" y="6019376"/>
            <a:ext cx="1247404" cy="369332"/>
          </a:xfrm>
          <a:prstGeom prst="rect">
            <a:avLst/>
          </a:prstGeom>
          <a:noFill/>
        </p:spPr>
        <p:txBody>
          <a:bodyPr wrap="square">
            <a:spAutoFit/>
          </a:bodyPr>
          <a:lstStyle/>
          <a:p>
            <a:r>
              <a:rPr lang="zh-CN" altLang="en-US" b="1" dirty="0">
                <a:solidFill>
                  <a:srgbClr val="00B0F0"/>
                </a:solidFill>
              </a:rPr>
              <a:t>多层网络</a:t>
            </a:r>
          </a:p>
        </p:txBody>
      </p:sp>
      <p:sp>
        <p:nvSpPr>
          <p:cNvPr id="29" name="文本框 28">
            <a:extLst>
              <a:ext uri="{FF2B5EF4-FFF2-40B4-BE49-F238E27FC236}">
                <a16:creationId xmlns:a16="http://schemas.microsoft.com/office/drawing/2014/main" id="{D8A1890B-ACC6-CF5D-CED1-1B646432FC46}"/>
              </a:ext>
            </a:extLst>
          </p:cNvPr>
          <p:cNvSpPr txBox="1"/>
          <p:nvPr/>
        </p:nvSpPr>
        <p:spPr>
          <a:xfrm>
            <a:off x="4062951" y="29125"/>
            <a:ext cx="8128951" cy="523220"/>
          </a:xfrm>
          <a:prstGeom prst="rect">
            <a:avLst/>
          </a:prstGeom>
          <a:noFill/>
        </p:spPr>
        <p:txBody>
          <a:bodyPr wrap="square">
            <a:spAutoFit/>
          </a:bodyPr>
          <a:lstStyle/>
          <a:p>
            <a:r>
              <a:rPr lang="zh-CN"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ANN</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数值解</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”过程中的作用</a:t>
            </a:r>
            <a:endParaRPr lang="zh-CN" altLang="en-US" sz="2800" b="1" u="sng" dirty="0"/>
          </a:p>
        </p:txBody>
      </p:sp>
    </p:spTree>
    <p:extLst>
      <p:ext uri="{BB962C8B-B14F-4D97-AF65-F5344CB8AC3E}">
        <p14:creationId xmlns:p14="http://schemas.microsoft.com/office/powerpoint/2010/main" val="2746097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1D1F6D2-78B6-8135-6DA2-783B851D3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54" y="1544877"/>
            <a:ext cx="8769801" cy="3327571"/>
          </a:xfrm>
          <a:prstGeom prst="rect">
            <a:avLst/>
          </a:prstGeom>
        </p:spPr>
      </p:pic>
      <p:sp>
        <p:nvSpPr>
          <p:cNvPr id="4" name="文本框 3">
            <a:extLst>
              <a:ext uri="{FF2B5EF4-FFF2-40B4-BE49-F238E27FC236}">
                <a16:creationId xmlns:a16="http://schemas.microsoft.com/office/drawing/2014/main" id="{AEEE0720-5FA5-02E7-2416-9DF1750EC3CE}"/>
              </a:ext>
            </a:extLst>
          </p:cNvPr>
          <p:cNvSpPr txBox="1"/>
          <p:nvPr/>
        </p:nvSpPr>
        <p:spPr>
          <a:xfrm>
            <a:off x="2542209" y="5560737"/>
            <a:ext cx="8556716" cy="461665"/>
          </a:xfrm>
          <a:prstGeom prst="rect">
            <a:avLst/>
          </a:prstGeom>
          <a:noFill/>
        </p:spPr>
        <p:txBody>
          <a:bodyPr wrap="square">
            <a:spAutoFit/>
          </a:bodyPr>
          <a:lstStyle>
            <a:defPPr>
              <a:defRPr lang="zh-CN"/>
            </a:defPPr>
            <a:lvl1pPr>
              <a:defRPr sz="2400" b="1">
                <a:solidFill>
                  <a:srgbClr val="FF0000"/>
                </a:solidFill>
                <a:highlight>
                  <a:srgbClr val="00FFFF"/>
                </a:highlight>
              </a:defRPr>
            </a:lvl1pPr>
          </a:lstStyle>
          <a:p>
            <a:r>
              <a:rPr lang="en-US" altLang="zh-CN" dirty="0"/>
              <a:t>AD</a:t>
            </a:r>
            <a:r>
              <a:rPr lang="zh-CN" altLang="en-US" dirty="0"/>
              <a:t>负责计算误差项中的导数值和</a:t>
            </a:r>
            <a:r>
              <a:rPr lang="zh-CN" altLang="en-US"/>
              <a:t>梯度项</a:t>
            </a:r>
            <a:r>
              <a:rPr lang="en-US" altLang="zh-CN"/>
              <a:t>(</a:t>
            </a:r>
            <a:r>
              <a:rPr lang="zh-CN" altLang="en-US"/>
              <a:t>搜索方向</a:t>
            </a:r>
            <a:r>
              <a:rPr lang="en-US" altLang="zh-CN" dirty="0"/>
              <a:t>)</a:t>
            </a:r>
            <a:r>
              <a:rPr lang="zh-CN" altLang="en-US" dirty="0"/>
              <a:t>中的导数值</a:t>
            </a:r>
          </a:p>
        </p:txBody>
      </p:sp>
      <p:sp>
        <p:nvSpPr>
          <p:cNvPr id="5" name="文本框 4">
            <a:extLst>
              <a:ext uri="{FF2B5EF4-FFF2-40B4-BE49-F238E27FC236}">
                <a16:creationId xmlns:a16="http://schemas.microsoft.com/office/drawing/2014/main" id="{AC55185B-B65F-02D5-D276-CAC860FBC7B8}"/>
              </a:ext>
            </a:extLst>
          </p:cNvPr>
          <p:cNvSpPr txBox="1"/>
          <p:nvPr/>
        </p:nvSpPr>
        <p:spPr>
          <a:xfrm>
            <a:off x="153103" y="312378"/>
            <a:ext cx="8128951" cy="523220"/>
          </a:xfrm>
          <a:prstGeom prst="rect">
            <a:avLst/>
          </a:prstGeom>
          <a:noFill/>
        </p:spPr>
        <p:txBody>
          <a:bodyPr wrap="square">
            <a:spAutoFit/>
          </a:bodyPr>
          <a:lstStyle/>
          <a:p>
            <a:r>
              <a:rPr lang="zh-CN"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ANN</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数值解</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”过程中的作用</a:t>
            </a:r>
            <a:endParaRPr lang="zh-CN" altLang="en-US" sz="2800" b="1" u="sng" dirty="0"/>
          </a:p>
        </p:txBody>
      </p:sp>
    </p:spTree>
    <p:extLst>
      <p:ext uri="{BB962C8B-B14F-4D97-AF65-F5344CB8AC3E}">
        <p14:creationId xmlns:p14="http://schemas.microsoft.com/office/powerpoint/2010/main" val="2834172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471403C-0946-F3F7-3473-527E633CAA60}"/>
              </a:ext>
            </a:extLst>
          </p:cNvPr>
          <p:cNvSpPr txBox="1"/>
          <p:nvPr/>
        </p:nvSpPr>
        <p:spPr>
          <a:xfrm>
            <a:off x="3231124" y="1870667"/>
            <a:ext cx="6096000" cy="923330"/>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Physics-Informed Neural Networks: A Deep Learning</a:t>
            </a:r>
          </a:p>
          <a:p>
            <a:r>
              <a:rPr lang="zh-CN" altLang="en-US" b="1" dirty="0">
                <a:latin typeface="Times New Roman" panose="02020603050405020304" pitchFamily="18" charset="0"/>
                <a:cs typeface="Times New Roman" panose="02020603050405020304" pitchFamily="18" charset="0"/>
              </a:rPr>
              <a:t>Framework for Solving Forward and Inverse Problems</a:t>
            </a:r>
          </a:p>
          <a:p>
            <a:r>
              <a:rPr lang="zh-CN" altLang="en-US" b="1" dirty="0">
                <a:latin typeface="Times New Roman" panose="02020603050405020304" pitchFamily="18" charset="0"/>
                <a:cs typeface="Times New Roman" panose="02020603050405020304" pitchFamily="18" charset="0"/>
              </a:rPr>
              <a:t>Involving Nonlinear Partial Differential Equations</a:t>
            </a:r>
          </a:p>
        </p:txBody>
      </p:sp>
      <p:pic>
        <p:nvPicPr>
          <p:cNvPr id="5" name="图片 4">
            <a:extLst>
              <a:ext uri="{FF2B5EF4-FFF2-40B4-BE49-F238E27FC236}">
                <a16:creationId xmlns:a16="http://schemas.microsoft.com/office/drawing/2014/main" id="{9C64070E-8FD2-4CA7-4738-578F02BD9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743" y="2887991"/>
            <a:ext cx="4673840" cy="2838596"/>
          </a:xfrm>
          <a:prstGeom prst="rect">
            <a:avLst/>
          </a:prstGeom>
        </p:spPr>
      </p:pic>
      <p:sp>
        <p:nvSpPr>
          <p:cNvPr id="6" name="文本框 5">
            <a:extLst>
              <a:ext uri="{FF2B5EF4-FFF2-40B4-BE49-F238E27FC236}">
                <a16:creationId xmlns:a16="http://schemas.microsoft.com/office/drawing/2014/main" id="{19C1A257-4A42-5C9A-4E91-760B199BF4EF}"/>
              </a:ext>
            </a:extLst>
          </p:cNvPr>
          <p:cNvSpPr txBox="1"/>
          <p:nvPr/>
        </p:nvSpPr>
        <p:spPr>
          <a:xfrm>
            <a:off x="312018" y="263168"/>
            <a:ext cx="6870979" cy="523220"/>
          </a:xfrm>
          <a:prstGeom prst="rect">
            <a:avLst/>
          </a:prstGeom>
          <a:noFill/>
        </p:spPr>
        <p:txBody>
          <a:bodyPr wrap="square">
            <a:spAutoFit/>
          </a:bodyPr>
          <a:lstStyle/>
          <a:p>
            <a:r>
              <a:rPr lang="zh-CN" altLang="en-US" sz="2800" b="1" dirty="0">
                <a:latin typeface="Times New Roman" panose="02020603050405020304" pitchFamily="18" charset="0"/>
                <a:cs typeface="Times New Roman" panose="02020603050405020304" pitchFamily="18" charset="0"/>
              </a:rPr>
              <a:t>P</a:t>
            </a:r>
            <a:r>
              <a:rPr lang="en-US" altLang="zh-CN" sz="2800" b="1" dirty="0">
                <a:latin typeface="Times New Roman" panose="02020603050405020304" pitchFamily="18" charset="0"/>
                <a:cs typeface="Times New Roman" panose="02020603050405020304" pitchFamily="18" charset="0"/>
              </a:rPr>
              <a:t>INN: P</a:t>
            </a:r>
            <a:r>
              <a:rPr lang="zh-CN" altLang="en-US" sz="2800" b="1" dirty="0">
                <a:latin typeface="Times New Roman" panose="02020603050405020304" pitchFamily="18" charset="0"/>
                <a:cs typeface="Times New Roman" panose="02020603050405020304" pitchFamily="18" charset="0"/>
              </a:rPr>
              <a:t>hysics-Informed Neural Networks</a:t>
            </a:r>
          </a:p>
        </p:txBody>
      </p:sp>
      <p:sp>
        <p:nvSpPr>
          <p:cNvPr id="7" name="文本框 6">
            <a:extLst>
              <a:ext uri="{FF2B5EF4-FFF2-40B4-BE49-F238E27FC236}">
                <a16:creationId xmlns:a16="http://schemas.microsoft.com/office/drawing/2014/main" id="{1C4A7489-2B01-4AF4-F4C7-B6598E8807C7}"/>
              </a:ext>
            </a:extLst>
          </p:cNvPr>
          <p:cNvSpPr txBox="1"/>
          <p:nvPr/>
        </p:nvSpPr>
        <p:spPr>
          <a:xfrm>
            <a:off x="1566042" y="6027003"/>
            <a:ext cx="10436772" cy="830997"/>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Raissi M ,  Perdikaris P ,  Karniadakis G E . Physics-Informed Neural Networks: A Deep Learning Framework for Solving Forward and Inverse Problems Involving Nonlinear Partial Differential Equations[J]. Journal of Computational Physics, 2018.</a:t>
            </a:r>
            <a:endParaRPr lang="zh-CN" altLang="en-US" dirty="0"/>
          </a:p>
        </p:txBody>
      </p:sp>
    </p:spTree>
    <p:extLst>
      <p:ext uri="{BB962C8B-B14F-4D97-AF65-F5344CB8AC3E}">
        <p14:creationId xmlns:p14="http://schemas.microsoft.com/office/powerpoint/2010/main" val="182373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1923552-3E85-1934-F2F5-36F5E175CEC2}"/>
              </a:ext>
            </a:extLst>
          </p:cNvPr>
          <p:cNvPicPr>
            <a:picLocks noChangeAspect="1"/>
          </p:cNvPicPr>
          <p:nvPr/>
        </p:nvPicPr>
        <p:blipFill>
          <a:blip r:embed="rId3"/>
          <a:stretch>
            <a:fillRect/>
          </a:stretch>
        </p:blipFill>
        <p:spPr>
          <a:xfrm>
            <a:off x="6096000" y="4700967"/>
            <a:ext cx="4263093" cy="709406"/>
          </a:xfrm>
          <a:prstGeom prst="rect">
            <a:avLst/>
          </a:prstGeom>
        </p:spPr>
      </p:pic>
      <p:pic>
        <p:nvPicPr>
          <p:cNvPr id="8" name="图片 7">
            <a:extLst>
              <a:ext uri="{FF2B5EF4-FFF2-40B4-BE49-F238E27FC236}">
                <a16:creationId xmlns:a16="http://schemas.microsoft.com/office/drawing/2014/main" id="{0E26B727-AA15-8D8A-911C-15AE9EF0C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98" y="3530429"/>
            <a:ext cx="5236036" cy="3327571"/>
          </a:xfrm>
          <a:prstGeom prst="rect">
            <a:avLst/>
          </a:prstGeom>
        </p:spPr>
      </p:pic>
      <p:cxnSp>
        <p:nvCxnSpPr>
          <p:cNvPr id="10" name="连接符: 肘形 9">
            <a:extLst>
              <a:ext uri="{FF2B5EF4-FFF2-40B4-BE49-F238E27FC236}">
                <a16:creationId xmlns:a16="http://schemas.microsoft.com/office/drawing/2014/main" id="{DE912FF3-B248-087C-95F9-398786A75151}"/>
              </a:ext>
            </a:extLst>
          </p:cNvPr>
          <p:cNvCxnSpPr>
            <a:cxnSpLocks/>
            <a:endCxn id="6" idx="2"/>
          </p:cNvCxnSpPr>
          <p:nvPr/>
        </p:nvCxnSpPr>
        <p:spPr>
          <a:xfrm flipV="1">
            <a:off x="5137079" y="5410373"/>
            <a:ext cx="3090468" cy="1267830"/>
          </a:xfrm>
          <a:prstGeom prst="bentConnector2">
            <a:avLst/>
          </a:prstGeom>
          <a:ln w="28575">
            <a:solidFill>
              <a:srgbClr val="FF6699"/>
            </a:solidFill>
            <a:tailEnd type="arrow" w="med" len="lg"/>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B8B6B3D-0149-3B43-ADA5-C79784D4D77D}"/>
              </a:ext>
            </a:extLst>
          </p:cNvPr>
          <p:cNvSpPr/>
          <p:nvPr/>
        </p:nvSpPr>
        <p:spPr>
          <a:xfrm>
            <a:off x="6096000" y="4613097"/>
            <a:ext cx="4277115" cy="797276"/>
          </a:xfrm>
          <a:prstGeom prst="rect">
            <a:avLst/>
          </a:prstGeom>
          <a:noFill/>
          <a:ln w="19050">
            <a:solidFill>
              <a:srgbClr val="FF669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8427D4C4-0CA8-7AF4-CD8C-651EC5FE2B69}"/>
              </a:ext>
            </a:extLst>
          </p:cNvPr>
          <p:cNvGrpSpPr/>
          <p:nvPr/>
        </p:nvGrpSpPr>
        <p:grpSpPr>
          <a:xfrm>
            <a:off x="230498" y="82281"/>
            <a:ext cx="9067615" cy="3546774"/>
            <a:chOff x="230498" y="82281"/>
            <a:chExt cx="9067615" cy="3546774"/>
          </a:xfrm>
        </p:grpSpPr>
        <p:pic>
          <p:nvPicPr>
            <p:cNvPr id="5" name="图片 4">
              <a:extLst>
                <a:ext uri="{FF2B5EF4-FFF2-40B4-BE49-F238E27FC236}">
                  <a16:creationId xmlns:a16="http://schemas.microsoft.com/office/drawing/2014/main" id="{01B9D293-28B4-116D-0AFF-B805A9B61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98" y="82281"/>
              <a:ext cx="8769801" cy="3327571"/>
            </a:xfrm>
            <a:prstGeom prst="rect">
              <a:avLst/>
            </a:prstGeom>
          </p:spPr>
        </p:pic>
        <p:grpSp>
          <p:nvGrpSpPr>
            <p:cNvPr id="15" name="组合 14">
              <a:extLst>
                <a:ext uri="{FF2B5EF4-FFF2-40B4-BE49-F238E27FC236}">
                  <a16:creationId xmlns:a16="http://schemas.microsoft.com/office/drawing/2014/main" id="{71A18EB1-2F00-AB94-BA87-1890FA64CD69}"/>
                </a:ext>
              </a:extLst>
            </p:cNvPr>
            <p:cNvGrpSpPr/>
            <p:nvPr/>
          </p:nvGrpSpPr>
          <p:grpSpPr>
            <a:xfrm>
              <a:off x="2661008" y="347609"/>
              <a:ext cx="6637105" cy="3281446"/>
              <a:chOff x="2661008" y="347609"/>
              <a:chExt cx="6637105" cy="3281446"/>
            </a:xfrm>
          </p:grpSpPr>
          <p:sp>
            <p:nvSpPr>
              <p:cNvPr id="12" name="矩形 11">
                <a:extLst>
                  <a:ext uri="{FF2B5EF4-FFF2-40B4-BE49-F238E27FC236}">
                    <a16:creationId xmlns:a16="http://schemas.microsoft.com/office/drawing/2014/main" id="{162695A0-75A3-ACC0-D897-DE9538D42961}"/>
                  </a:ext>
                </a:extLst>
              </p:cNvPr>
              <p:cNvSpPr/>
              <p:nvPr/>
            </p:nvSpPr>
            <p:spPr>
              <a:xfrm>
                <a:off x="2661008" y="347609"/>
                <a:ext cx="6462444" cy="2837379"/>
              </a:xfrm>
              <a:prstGeom prst="rect">
                <a:avLst/>
              </a:prstGeom>
              <a:noFill/>
              <a:ln w="28575">
                <a:solidFill>
                  <a:srgbClr val="ACC1E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27EC3EC-3C8D-7AA4-0B86-29AA1225055C}"/>
                  </a:ext>
                </a:extLst>
              </p:cNvPr>
              <p:cNvSpPr txBox="1"/>
              <p:nvPr/>
            </p:nvSpPr>
            <p:spPr>
              <a:xfrm>
                <a:off x="7520819" y="3228945"/>
                <a:ext cx="1777294" cy="400110"/>
              </a:xfrm>
              <a:prstGeom prst="rect">
                <a:avLst/>
              </a:prstGeom>
              <a:noFill/>
            </p:spPr>
            <p:txBody>
              <a:bodyPr wrap="square" rtlCol="0">
                <a:spAutoFit/>
              </a:bodyPr>
              <a:lstStyle/>
              <a:p>
                <a:r>
                  <a:rPr lang="zh-CN" altLang="en-US" sz="2000" b="1" i="1" dirty="0">
                    <a:solidFill>
                      <a:schemeClr val="accent1">
                        <a:lumMod val="60000"/>
                        <a:lumOff val="40000"/>
                      </a:schemeClr>
                    </a:solidFill>
                  </a:rPr>
                  <a:t>嵌入物理信息</a:t>
                </a:r>
              </a:p>
            </p:txBody>
          </p:sp>
        </p:grpSp>
      </p:grpSp>
      <p:sp>
        <p:nvSpPr>
          <p:cNvPr id="14" name="文本框 13">
            <a:extLst>
              <a:ext uri="{FF2B5EF4-FFF2-40B4-BE49-F238E27FC236}">
                <a16:creationId xmlns:a16="http://schemas.microsoft.com/office/drawing/2014/main" id="{6EC8C6A6-6909-AA00-42DD-813B5759F934}"/>
              </a:ext>
            </a:extLst>
          </p:cNvPr>
          <p:cNvSpPr txBox="1"/>
          <p:nvPr/>
        </p:nvSpPr>
        <p:spPr>
          <a:xfrm>
            <a:off x="9936151" y="347609"/>
            <a:ext cx="2255849" cy="954107"/>
          </a:xfrm>
          <a:prstGeom prst="rect">
            <a:avLst/>
          </a:prstGeom>
          <a:noFill/>
        </p:spPr>
        <p:txBody>
          <a:bodyPr wrap="square">
            <a:spAutoFit/>
          </a:bodyPr>
          <a:lstStyle/>
          <a:p>
            <a:r>
              <a:rPr lang="zh-CN" altLang="en-US" sz="2800" b="1" dirty="0"/>
              <a:t>什么是嵌入物理信息</a:t>
            </a:r>
          </a:p>
        </p:txBody>
      </p:sp>
      <p:sp>
        <p:nvSpPr>
          <p:cNvPr id="17" name="文本框 16">
            <a:extLst>
              <a:ext uri="{FF2B5EF4-FFF2-40B4-BE49-F238E27FC236}">
                <a16:creationId xmlns:a16="http://schemas.microsoft.com/office/drawing/2014/main" id="{B13111EF-466B-FC95-2984-8586107BEA05}"/>
              </a:ext>
            </a:extLst>
          </p:cNvPr>
          <p:cNvSpPr txBox="1"/>
          <p:nvPr/>
        </p:nvSpPr>
        <p:spPr>
          <a:xfrm>
            <a:off x="9298113" y="1447627"/>
            <a:ext cx="2893887" cy="1477328"/>
          </a:xfrm>
          <a:prstGeom prst="rect">
            <a:avLst/>
          </a:prstGeom>
          <a:noFill/>
        </p:spPr>
        <p:txBody>
          <a:bodyPr wrap="square">
            <a:spAutoFit/>
          </a:bodyPr>
          <a:lstStyle/>
          <a:p>
            <a:r>
              <a:rPr lang="zh-CN" altLang="en-US" dirty="0"/>
              <a:t>所谓“嵌入物理信息”，就是指利用已知的描述真实物理约束的微分方程来构建神经网络的损失函数进而训练网络参数</a:t>
            </a:r>
          </a:p>
        </p:txBody>
      </p:sp>
    </p:spTree>
    <p:extLst>
      <p:ext uri="{BB962C8B-B14F-4D97-AF65-F5344CB8AC3E}">
        <p14:creationId xmlns:p14="http://schemas.microsoft.com/office/powerpoint/2010/main" val="914382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B227B31-F3B2-DB5A-00C2-FF86835DC149}"/>
              </a:ext>
            </a:extLst>
          </p:cNvPr>
          <p:cNvGrpSpPr/>
          <p:nvPr/>
        </p:nvGrpSpPr>
        <p:grpSpPr>
          <a:xfrm>
            <a:off x="0" y="88176"/>
            <a:ext cx="5827923" cy="2913029"/>
            <a:chOff x="257551" y="366364"/>
            <a:chExt cx="5989013" cy="2913029"/>
          </a:xfrm>
        </p:grpSpPr>
        <p:pic>
          <p:nvPicPr>
            <p:cNvPr id="3" name="图片 2">
              <a:extLst>
                <a:ext uri="{FF2B5EF4-FFF2-40B4-BE49-F238E27FC236}">
                  <a16:creationId xmlns:a16="http://schemas.microsoft.com/office/drawing/2014/main" id="{1D9EC71F-A924-A14C-0EA8-866E864C1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2" y="366364"/>
              <a:ext cx="5969202" cy="1605899"/>
            </a:xfrm>
            <a:prstGeom prst="rect">
              <a:avLst/>
            </a:prstGeom>
          </p:spPr>
        </p:pic>
        <p:pic>
          <p:nvPicPr>
            <p:cNvPr id="5" name="图片 4">
              <a:extLst>
                <a:ext uri="{FF2B5EF4-FFF2-40B4-BE49-F238E27FC236}">
                  <a16:creationId xmlns:a16="http://schemas.microsoft.com/office/drawing/2014/main" id="{ACE86F69-527F-43C3-ACEE-5F6CA9187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51" y="2297717"/>
              <a:ext cx="5989013" cy="981676"/>
            </a:xfrm>
            <a:prstGeom prst="rect">
              <a:avLst/>
            </a:prstGeom>
          </p:spPr>
        </p:pic>
      </p:grpSp>
      <p:grpSp>
        <p:nvGrpSpPr>
          <p:cNvPr id="25" name="组合 24">
            <a:extLst>
              <a:ext uri="{FF2B5EF4-FFF2-40B4-BE49-F238E27FC236}">
                <a16:creationId xmlns:a16="http://schemas.microsoft.com/office/drawing/2014/main" id="{F14F4F11-72FC-C133-CB9C-50BCAB541D9F}"/>
              </a:ext>
            </a:extLst>
          </p:cNvPr>
          <p:cNvGrpSpPr/>
          <p:nvPr/>
        </p:nvGrpSpPr>
        <p:grpSpPr>
          <a:xfrm>
            <a:off x="6235546" y="0"/>
            <a:ext cx="5956453" cy="3865435"/>
            <a:chOff x="6464439" y="292565"/>
            <a:chExt cx="6187076" cy="3865435"/>
          </a:xfrm>
        </p:grpSpPr>
        <p:pic>
          <p:nvPicPr>
            <p:cNvPr id="7" name="图片 6">
              <a:extLst>
                <a:ext uri="{FF2B5EF4-FFF2-40B4-BE49-F238E27FC236}">
                  <a16:creationId xmlns:a16="http://schemas.microsoft.com/office/drawing/2014/main" id="{B57E92D8-8BBB-3E61-5C3C-913CE7C89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4439" y="292565"/>
              <a:ext cx="6187076" cy="727331"/>
            </a:xfrm>
            <a:prstGeom prst="rect">
              <a:avLst/>
            </a:prstGeom>
          </p:spPr>
        </p:pic>
        <p:pic>
          <p:nvPicPr>
            <p:cNvPr id="9" name="图片 8">
              <a:extLst>
                <a:ext uri="{FF2B5EF4-FFF2-40B4-BE49-F238E27FC236}">
                  <a16:creationId xmlns:a16="http://schemas.microsoft.com/office/drawing/2014/main" id="{E79DBA42-A2F7-F8CE-30A6-B4C4E6CA9A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439" y="997310"/>
              <a:ext cx="6187076" cy="3160690"/>
            </a:xfrm>
            <a:prstGeom prst="rect">
              <a:avLst/>
            </a:prstGeom>
          </p:spPr>
        </p:pic>
      </p:grpSp>
      <p:grpSp>
        <p:nvGrpSpPr>
          <p:cNvPr id="22" name="组合 21">
            <a:extLst>
              <a:ext uri="{FF2B5EF4-FFF2-40B4-BE49-F238E27FC236}">
                <a16:creationId xmlns:a16="http://schemas.microsoft.com/office/drawing/2014/main" id="{453F0ED7-B907-A336-8742-5D93C1975C47}"/>
              </a:ext>
            </a:extLst>
          </p:cNvPr>
          <p:cNvGrpSpPr/>
          <p:nvPr/>
        </p:nvGrpSpPr>
        <p:grpSpPr>
          <a:xfrm>
            <a:off x="1749906" y="4126048"/>
            <a:ext cx="8971280" cy="1701221"/>
            <a:chOff x="1727200" y="4684365"/>
            <a:chExt cx="8971280" cy="1701221"/>
          </a:xfrm>
        </p:grpSpPr>
        <p:grpSp>
          <p:nvGrpSpPr>
            <p:cNvPr id="14" name="组合 13">
              <a:extLst>
                <a:ext uri="{FF2B5EF4-FFF2-40B4-BE49-F238E27FC236}">
                  <a16:creationId xmlns:a16="http://schemas.microsoft.com/office/drawing/2014/main" id="{7DC94F35-4F16-EC49-E858-9F1687D5DED4}"/>
                </a:ext>
              </a:extLst>
            </p:cNvPr>
            <p:cNvGrpSpPr/>
            <p:nvPr/>
          </p:nvGrpSpPr>
          <p:grpSpPr>
            <a:xfrm>
              <a:off x="1727200" y="4684365"/>
              <a:ext cx="8971280" cy="1701221"/>
              <a:chOff x="1727200" y="4684365"/>
              <a:chExt cx="8971280" cy="1701221"/>
            </a:xfrm>
          </p:grpSpPr>
          <p:pic>
            <p:nvPicPr>
              <p:cNvPr id="11" name="图片 10">
                <a:extLst>
                  <a:ext uri="{FF2B5EF4-FFF2-40B4-BE49-F238E27FC236}">
                    <a16:creationId xmlns:a16="http://schemas.microsoft.com/office/drawing/2014/main" id="{BF0534E7-0569-43BE-2C93-45D2BC8980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7200" y="4684365"/>
                <a:ext cx="8971280" cy="1701221"/>
              </a:xfrm>
              <a:prstGeom prst="rect">
                <a:avLst/>
              </a:prstGeom>
            </p:spPr>
          </p:pic>
          <p:sp>
            <p:nvSpPr>
              <p:cNvPr id="12" name="矩形 11">
                <a:extLst>
                  <a:ext uri="{FF2B5EF4-FFF2-40B4-BE49-F238E27FC236}">
                    <a16:creationId xmlns:a16="http://schemas.microsoft.com/office/drawing/2014/main" id="{A27C484C-1DEF-6D41-66B1-15275AE1DF00}"/>
                  </a:ext>
                </a:extLst>
              </p:cNvPr>
              <p:cNvSpPr/>
              <p:nvPr/>
            </p:nvSpPr>
            <p:spPr>
              <a:xfrm>
                <a:off x="2265680" y="5049520"/>
                <a:ext cx="1463040" cy="34544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0EE5344-138F-2E4A-9CC8-806F167EEB52}"/>
                  </a:ext>
                </a:extLst>
              </p:cNvPr>
              <p:cNvSpPr/>
              <p:nvPr/>
            </p:nvSpPr>
            <p:spPr>
              <a:xfrm>
                <a:off x="5527040" y="5394960"/>
                <a:ext cx="955040" cy="28448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a:extLst>
                <a:ext uri="{FF2B5EF4-FFF2-40B4-BE49-F238E27FC236}">
                  <a16:creationId xmlns:a16="http://schemas.microsoft.com/office/drawing/2014/main" id="{2C629530-E113-7E3D-76FB-54D4331AB2DC}"/>
                </a:ext>
              </a:extLst>
            </p:cNvPr>
            <p:cNvCxnSpPr>
              <a:cxnSpLocks/>
            </p:cNvCxnSpPr>
            <p:nvPr/>
          </p:nvCxnSpPr>
          <p:spPr>
            <a:xfrm>
              <a:off x="2377440" y="5974080"/>
              <a:ext cx="215392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B980F02-3AA6-C9E5-E95A-FF4446A601C5}"/>
                </a:ext>
              </a:extLst>
            </p:cNvPr>
            <p:cNvCxnSpPr>
              <a:cxnSpLocks/>
            </p:cNvCxnSpPr>
            <p:nvPr/>
          </p:nvCxnSpPr>
          <p:spPr>
            <a:xfrm>
              <a:off x="7498080" y="5648960"/>
              <a:ext cx="297688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ABF0EA5C-58B8-6DD9-EBB1-4CB3128A64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4378" y="5857748"/>
            <a:ext cx="6790981" cy="1000252"/>
          </a:xfrm>
          <a:prstGeom prst="rect">
            <a:avLst/>
          </a:prstGeom>
        </p:spPr>
      </p:pic>
      <p:cxnSp>
        <p:nvCxnSpPr>
          <p:cNvPr id="28" name="直接连接符 27">
            <a:extLst>
              <a:ext uri="{FF2B5EF4-FFF2-40B4-BE49-F238E27FC236}">
                <a16:creationId xmlns:a16="http://schemas.microsoft.com/office/drawing/2014/main" id="{ABC0E232-A9AD-D526-A603-F512524FDA36}"/>
              </a:ext>
            </a:extLst>
          </p:cNvPr>
          <p:cNvCxnSpPr>
            <a:cxnSpLocks/>
          </p:cNvCxnSpPr>
          <p:nvPr/>
        </p:nvCxnSpPr>
        <p:spPr>
          <a:xfrm>
            <a:off x="0" y="5827269"/>
            <a:ext cx="12192000"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4F30411-CBD4-907E-0A74-37F16B1A1AC1}"/>
              </a:ext>
            </a:extLst>
          </p:cNvPr>
          <p:cNvCxnSpPr>
            <a:cxnSpLocks/>
          </p:cNvCxnSpPr>
          <p:nvPr/>
        </p:nvCxnSpPr>
        <p:spPr>
          <a:xfrm>
            <a:off x="6017043" y="26890"/>
            <a:ext cx="0" cy="4082403"/>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373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8B575B6-F52E-F546-BD34-F7D81C019812}"/>
              </a:ext>
            </a:extLst>
          </p:cNvPr>
          <p:cNvSpPr txBox="1"/>
          <p:nvPr/>
        </p:nvSpPr>
        <p:spPr>
          <a:xfrm>
            <a:off x="4986390" y="1033914"/>
            <a:ext cx="6572036" cy="584775"/>
          </a:xfrm>
          <a:prstGeom prst="rect">
            <a:avLst/>
          </a:prstGeom>
          <a:noFill/>
        </p:spPr>
        <p:txBody>
          <a:bodyPr wrap="square" rtlCol="0">
            <a:spAutoFit/>
          </a:bodyPr>
          <a:lstStyle/>
          <a:p>
            <a:r>
              <a:rPr lang="zh-CN" altLang="en-US" sz="3200" b="1" dirty="0"/>
              <a:t>目前</a:t>
            </a:r>
            <a:r>
              <a:rPr lang="en-US" altLang="zh-CN" sz="3200" b="1" dirty="0"/>
              <a:t>PINN</a:t>
            </a:r>
            <a:r>
              <a:rPr lang="zh-CN" altLang="en-US" sz="3200" b="1" dirty="0"/>
              <a:t>多为全连接深度前馈网络</a:t>
            </a:r>
          </a:p>
        </p:txBody>
      </p:sp>
      <p:pic>
        <p:nvPicPr>
          <p:cNvPr id="8" name="图片 7">
            <a:extLst>
              <a:ext uri="{FF2B5EF4-FFF2-40B4-BE49-F238E27FC236}">
                <a16:creationId xmlns:a16="http://schemas.microsoft.com/office/drawing/2014/main" id="{0E26B727-AA15-8D8A-911C-15AE9EF0C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00" y="0"/>
            <a:ext cx="3860998" cy="3530781"/>
          </a:xfrm>
          <a:prstGeom prst="rect">
            <a:avLst/>
          </a:prstGeom>
        </p:spPr>
      </p:pic>
      <p:pic>
        <p:nvPicPr>
          <p:cNvPr id="9" name="图片 8">
            <a:extLst>
              <a:ext uri="{FF2B5EF4-FFF2-40B4-BE49-F238E27FC236}">
                <a16:creationId xmlns:a16="http://schemas.microsoft.com/office/drawing/2014/main" id="{FD96B131-4BEF-92C7-FEDD-40D8A14A4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84" y="3530429"/>
            <a:ext cx="8769801" cy="3327571"/>
          </a:xfrm>
          <a:prstGeom prst="rect">
            <a:avLst/>
          </a:prstGeom>
        </p:spPr>
      </p:pic>
      <p:sp>
        <p:nvSpPr>
          <p:cNvPr id="5" name="文本框 4">
            <a:extLst>
              <a:ext uri="{FF2B5EF4-FFF2-40B4-BE49-F238E27FC236}">
                <a16:creationId xmlns:a16="http://schemas.microsoft.com/office/drawing/2014/main" id="{8741A033-BE05-DEE9-20FC-187ECC585C01}"/>
              </a:ext>
            </a:extLst>
          </p:cNvPr>
          <p:cNvSpPr txBox="1"/>
          <p:nvPr/>
        </p:nvSpPr>
        <p:spPr>
          <a:xfrm>
            <a:off x="4986390" y="1980317"/>
            <a:ext cx="7167938" cy="1569660"/>
          </a:xfrm>
          <a:prstGeom prst="rect">
            <a:avLst/>
          </a:prstGeom>
          <a:noFill/>
        </p:spPr>
        <p:txBody>
          <a:bodyPr wrap="square" rtlCol="0">
            <a:spAutoFit/>
          </a:bodyPr>
          <a:lstStyle/>
          <a:p>
            <a:r>
              <a:rPr lang="zh-CN" altLang="en-US" sz="3200" b="1" dirty="0"/>
              <a:t>可以考虑引入其他结构类型的神经网络</a:t>
            </a:r>
            <a:r>
              <a:rPr lang="en-US" altLang="zh-CN" sz="2400" b="1" dirty="0"/>
              <a:t>(</a:t>
            </a:r>
            <a:r>
              <a:rPr lang="zh-CN" altLang="en-US" sz="2400" b="1" i="1" dirty="0"/>
              <a:t>参见</a:t>
            </a:r>
            <a:r>
              <a:rPr lang="en-US" altLang="zh-CN" sz="2400" b="1" i="1" dirty="0"/>
              <a:t>PPT</a:t>
            </a:r>
            <a:r>
              <a:rPr lang="zh-CN" altLang="en-US" sz="2400" b="1" i="1" dirty="0"/>
              <a:t>第</a:t>
            </a:r>
            <a:r>
              <a:rPr lang="en-US" altLang="zh-CN" sz="2400" b="1" i="1" dirty="0"/>
              <a:t>5</a:t>
            </a:r>
            <a:r>
              <a:rPr lang="zh-CN" altLang="en-US" sz="2400" b="1" i="1" dirty="0"/>
              <a:t>页</a:t>
            </a:r>
            <a:r>
              <a:rPr lang="en-US" altLang="zh-CN" sz="2400" b="1" dirty="0"/>
              <a:t>)</a:t>
            </a:r>
            <a:r>
              <a:rPr lang="zh-CN" altLang="en-US" sz="2400" b="1" dirty="0"/>
              <a:t>，</a:t>
            </a:r>
            <a:r>
              <a:rPr lang="zh-CN" altLang="en-US" sz="3200" b="1" dirty="0"/>
              <a:t>再嵌入物理信息，然后数值求解</a:t>
            </a:r>
            <a:r>
              <a:rPr lang="en-US" altLang="zh-CN" sz="3200" b="1" dirty="0"/>
              <a:t>PDE</a:t>
            </a:r>
            <a:endParaRPr lang="zh-CN" altLang="en-US" sz="3200" b="1" dirty="0"/>
          </a:p>
        </p:txBody>
      </p:sp>
    </p:spTree>
    <p:extLst>
      <p:ext uri="{BB962C8B-B14F-4D97-AF65-F5344CB8AC3E}">
        <p14:creationId xmlns:p14="http://schemas.microsoft.com/office/powerpoint/2010/main" val="317174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A2FCB98-339D-4BBD-697B-BC3A551651FF}"/>
              </a:ext>
            </a:extLst>
          </p:cNvPr>
          <p:cNvSpPr txBox="1"/>
          <p:nvPr/>
        </p:nvSpPr>
        <p:spPr>
          <a:xfrm>
            <a:off x="5294216" y="96363"/>
            <a:ext cx="3513248" cy="584775"/>
          </a:xfrm>
          <a:prstGeom prst="rect">
            <a:avLst/>
          </a:prstGeom>
          <a:noFill/>
        </p:spPr>
        <p:txBody>
          <a:bodyPr wrap="square">
            <a:spAutoFit/>
          </a:bodyPr>
          <a:lstStyle/>
          <a:p>
            <a:r>
              <a:rPr lang="zh-CN" altLang="en-US" sz="3200" b="1" dirty="0">
                <a:latin typeface="宋体" panose="02010600030101010101" pitchFamily="2" charset="-122"/>
                <a:ea typeface="宋体" panose="02010600030101010101" pitchFamily="2" charset="-122"/>
              </a:rPr>
              <a:t>边界误差的定义：</a:t>
            </a:r>
          </a:p>
        </p:txBody>
      </p:sp>
      <p:grpSp>
        <p:nvGrpSpPr>
          <p:cNvPr id="16" name="组合 15">
            <a:extLst>
              <a:ext uri="{FF2B5EF4-FFF2-40B4-BE49-F238E27FC236}">
                <a16:creationId xmlns:a16="http://schemas.microsoft.com/office/drawing/2014/main" id="{CC6EFBEB-99D4-6BE5-928B-004D7B74057B}"/>
              </a:ext>
            </a:extLst>
          </p:cNvPr>
          <p:cNvGrpSpPr/>
          <p:nvPr/>
        </p:nvGrpSpPr>
        <p:grpSpPr>
          <a:xfrm>
            <a:off x="272208" y="1304153"/>
            <a:ext cx="9174480" cy="1800866"/>
            <a:chOff x="272208" y="1098670"/>
            <a:chExt cx="9174480" cy="1800866"/>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F8FABF3-999F-5DF0-0568-772E92CD601D}"/>
                    </a:ext>
                  </a:extLst>
                </p:cNvPr>
                <p:cNvSpPr txBox="1"/>
                <p:nvPr/>
              </p:nvSpPr>
              <p:spPr>
                <a:xfrm>
                  <a:off x="272208" y="1520590"/>
                  <a:ext cx="7934960" cy="897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𝐸</m:t>
                            </m:r>
                          </m:e>
                          <m:sub>
                            <m:r>
                              <a:rPr lang="zh-CN" altLang="en-US" i="1">
                                <a:solidFill>
                                  <a:schemeClr val="tx1"/>
                                </a:solidFill>
                                <a:latin typeface="Cambria Math" panose="02040503050406030204" pitchFamily="18" charset="0"/>
                              </a:rPr>
                              <m:t>𝐵𝐶</m:t>
                            </m:r>
                          </m:sub>
                        </m:sSub>
                        <m:r>
                          <a:rPr lang="zh-CN" altLang="en-US"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1</m:t>
                                    </m:r>
                                  </m:sub>
                                </m:sSub>
                              </m:e>
                            </m:d>
                          </m:den>
                        </m:f>
                        <m:nary>
                          <m:naryPr>
                            <m:chr m:val="∑"/>
                            <m:limLoc m:val="undOvr"/>
                            <m:supHide m:val="on"/>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1</m:t>
                                </m:r>
                              </m:sub>
                            </m:sSub>
                          </m:sub>
                          <m:sup/>
                          <m:e>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𝑡</m:t>
                                        </m:r>
                                      </m:sub>
                                    </m:sSub>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𝐵𝐶</m:t>
                                        </m:r>
                                      </m:sub>
                                    </m:sSub>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e>
                                    </m:d>
                                  </m:e>
                                </m:d>
                              </m:e>
                              <m:sup>
                                <m:r>
                                  <a:rPr lang="zh-CN" altLang="en-US" i="0">
                                    <a:solidFill>
                                      <a:schemeClr val="tx1"/>
                                    </a:solidFill>
                                    <a:latin typeface="Cambria Math" panose="02040503050406030204" pitchFamily="18" charset="0"/>
                                  </a:rPr>
                                  <m:t>2</m:t>
                                </m:r>
                              </m:sup>
                            </m:sSup>
                          </m:e>
                        </m:nary>
                        <m:r>
                          <a:rPr lang="zh-CN" altLang="en-US"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2</m:t>
                                    </m:r>
                                  </m:sub>
                                </m:sSub>
                              </m:e>
                            </m:d>
                          </m:den>
                        </m:f>
                        <m:nary>
                          <m:naryPr>
                            <m:chr m:val="∑"/>
                            <m:limLoc m:val="undOvr"/>
                            <m:supHide m:val="on"/>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𝑗</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2</m:t>
                                </m:r>
                              </m:sub>
                            </m:sSub>
                          </m:sub>
                          <m:sup/>
                          <m:e>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𝑡</m:t>
                                                    </m:r>
                                                  </m:sub>
                                                </m:sSub>
                                              </m:num>
                                              <m:den>
                                                <m:r>
                                                  <a:rPr lang="zh-CN" altLang="en-US" i="1">
                                                    <a:solidFill>
                                                      <a:schemeClr val="tx1"/>
                                                    </a:solidFill>
                                                    <a:latin typeface="Cambria Math" panose="02040503050406030204" pitchFamily="18" charset="0"/>
                                                  </a:rPr>
                                                  <m:t>𝑑𝑥</m:t>
                                                </m:r>
                                              </m:den>
                                            </m:f>
                                          </m:e>
                                        </m:d>
                                      </m:e>
                                      <m: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𝑗</m:t>
                                            </m:r>
                                          </m:sub>
                                        </m:sSub>
                                      </m:sub>
                                    </m:sSub>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𝐵𝐶</m:t>
                                        </m:r>
                                      </m:sub>
                                      <m:sup>
                                        <m:r>
                                          <a:rPr lang="zh-CN" altLang="en-US" i="0">
                                            <a:solidFill>
                                              <a:schemeClr val="tx1"/>
                                            </a:solidFill>
                                            <a:latin typeface="Cambria Math" panose="02040503050406030204" pitchFamily="18" charset="0"/>
                                          </a:rPr>
                                          <m:t>′</m:t>
                                        </m:r>
                                      </m:sup>
                                    </m:sSubSup>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𝑗</m:t>
                                            </m:r>
                                          </m:sub>
                                        </m:sSub>
                                      </m:e>
                                    </m:d>
                                  </m:e>
                                </m:d>
                              </m:e>
                              <m:sup>
                                <m:r>
                                  <a:rPr lang="zh-CN" altLang="en-US" i="0">
                                    <a:solidFill>
                                      <a:schemeClr val="tx1"/>
                                    </a:solidFill>
                                    <a:latin typeface="Cambria Math" panose="02040503050406030204" pitchFamily="18" charset="0"/>
                                  </a:rPr>
                                  <m:t>2</m:t>
                                </m:r>
                              </m:sup>
                            </m:sSup>
                          </m:e>
                        </m:nary>
                      </m:oMath>
                    </m:oMathPara>
                  </a14:m>
                  <a:endParaRPr lang="zh-CN" altLang="en-US" dirty="0"/>
                </a:p>
              </p:txBody>
            </p:sp>
          </mc:Choice>
          <mc:Fallback xmlns="">
            <p:sp>
              <p:nvSpPr>
                <p:cNvPr id="3" name="文本框 2">
                  <a:extLst>
                    <a:ext uri="{FF2B5EF4-FFF2-40B4-BE49-F238E27FC236}">
                      <a16:creationId xmlns:a16="http://schemas.microsoft.com/office/drawing/2014/main" id="{BF8FABF3-999F-5DF0-0568-772E92CD601D}"/>
                    </a:ext>
                  </a:extLst>
                </p:cNvPr>
                <p:cNvSpPr txBox="1">
                  <a:spLocks noRot="1" noChangeAspect="1" noMove="1" noResize="1" noEditPoints="1" noAdjustHandles="1" noChangeArrowheads="1" noChangeShapeType="1" noTextEdit="1"/>
                </p:cNvSpPr>
                <p:nvPr/>
              </p:nvSpPr>
              <p:spPr>
                <a:xfrm>
                  <a:off x="272208" y="1520590"/>
                  <a:ext cx="7934960" cy="8979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74ED76-15F9-5A3B-6C1B-509257EC0E6F}"/>
                    </a:ext>
                  </a:extLst>
                </p:cNvPr>
                <p:cNvSpPr txBox="1"/>
                <p:nvPr/>
              </p:nvSpPr>
              <p:spPr>
                <a:xfrm>
                  <a:off x="485568" y="2530204"/>
                  <a:ext cx="8961120" cy="369332"/>
                </a:xfrm>
                <a:prstGeom prst="rect">
                  <a:avLst/>
                </a:prstGeom>
                <a:noFill/>
              </p:spPr>
              <p:txBody>
                <a:bodyPr wrap="square">
                  <a:spAutoFit/>
                </a:bodyPr>
                <a:lstStyle/>
                <a:p>
                  <a14:m>
                    <m:oMath xmlns:m="http://schemas.openxmlformats.org/officeDocument/2006/math">
                      <m:r>
                        <a:rPr lang="en-US" altLang="zh-CN" sz="1200" i="1" smtClean="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表示集合元素个数，此处即表示</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划分网格后，网格边界上</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被边界条件约束的点的个数</a:t>
                  </a:r>
                  <a:endParaRPr lang="zh-CN" altLang="en-US" dirty="0"/>
                </a:p>
              </p:txBody>
            </p:sp>
          </mc:Choice>
          <mc:Fallback xmlns="">
            <p:sp>
              <p:nvSpPr>
                <p:cNvPr id="5" name="文本框 4">
                  <a:extLst>
                    <a:ext uri="{FF2B5EF4-FFF2-40B4-BE49-F238E27FC236}">
                      <a16:creationId xmlns:a16="http://schemas.microsoft.com/office/drawing/2014/main" id="{1F74ED76-15F9-5A3B-6C1B-509257EC0E6F}"/>
                    </a:ext>
                  </a:extLst>
                </p:cNvPr>
                <p:cNvSpPr txBox="1">
                  <a:spLocks noRot="1" noChangeAspect="1" noMove="1" noResize="1" noEditPoints="1" noAdjustHandles="1" noChangeArrowheads="1" noChangeShapeType="1" noTextEdit="1"/>
                </p:cNvSpPr>
                <p:nvPr/>
              </p:nvSpPr>
              <p:spPr>
                <a:xfrm>
                  <a:off x="485568" y="2530204"/>
                  <a:ext cx="8961120" cy="369332"/>
                </a:xfrm>
                <a:prstGeom prst="rect">
                  <a:avLst/>
                </a:prstGeom>
                <a:blipFill>
                  <a:blip r:embed="rId3"/>
                  <a:stretch>
                    <a:fillRect t="-15000" r="-136" b="-21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34F4166-10FA-096F-7A8F-D16D76B8436E}"/>
                </a:ext>
              </a:extLst>
            </p:cNvPr>
            <p:cNvSpPr txBox="1"/>
            <p:nvPr/>
          </p:nvSpPr>
          <p:spPr>
            <a:xfrm>
              <a:off x="485568" y="1098670"/>
              <a:ext cx="877984" cy="369332"/>
            </a:xfrm>
            <a:prstGeom prst="rect">
              <a:avLst/>
            </a:prstGeom>
            <a:noFill/>
          </p:spPr>
          <p:txBody>
            <a:bodyPr wrap="square">
              <a:spAutoFit/>
            </a:bodyPr>
            <a:lstStyle/>
            <a:p>
              <a:r>
                <a:rPr lang="en-US" altLang="zh-CN" dirty="0"/>
                <a:t>ODE</a:t>
              </a:r>
              <a:r>
                <a:rPr lang="zh-CN" altLang="en-US" dirty="0"/>
                <a:t>：</a:t>
              </a:r>
            </a:p>
          </p:txBody>
        </p:sp>
      </p:grpSp>
      <p:grpSp>
        <p:nvGrpSpPr>
          <p:cNvPr id="15" name="组合 14">
            <a:extLst>
              <a:ext uri="{FF2B5EF4-FFF2-40B4-BE49-F238E27FC236}">
                <a16:creationId xmlns:a16="http://schemas.microsoft.com/office/drawing/2014/main" id="{02B76BE0-96EC-86F1-08FF-072F233FE0C6}"/>
              </a:ext>
            </a:extLst>
          </p:cNvPr>
          <p:cNvGrpSpPr/>
          <p:nvPr/>
        </p:nvGrpSpPr>
        <p:grpSpPr>
          <a:xfrm>
            <a:off x="272208" y="4036131"/>
            <a:ext cx="6473804" cy="1651163"/>
            <a:chOff x="272208" y="3758729"/>
            <a:chExt cx="6473804" cy="1651163"/>
          </a:xfrm>
        </p:grpSpPr>
        <p:grpSp>
          <p:nvGrpSpPr>
            <p:cNvPr id="14" name="组合 13">
              <a:extLst>
                <a:ext uri="{FF2B5EF4-FFF2-40B4-BE49-F238E27FC236}">
                  <a16:creationId xmlns:a16="http://schemas.microsoft.com/office/drawing/2014/main" id="{8AB6CB83-111A-C246-737F-525C1D6D4D58}"/>
                </a:ext>
              </a:extLst>
            </p:cNvPr>
            <p:cNvGrpSpPr/>
            <p:nvPr/>
          </p:nvGrpSpPr>
          <p:grpSpPr>
            <a:xfrm>
              <a:off x="272208" y="4332203"/>
              <a:ext cx="6473804" cy="1077689"/>
              <a:chOff x="1610474" y="3428077"/>
              <a:chExt cx="6473804" cy="1077689"/>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FEC7E23-BCDA-9DA9-0A50-E78D9957A045}"/>
                      </a:ext>
                    </a:extLst>
                  </p:cNvPr>
                  <p:cNvSpPr txBox="1"/>
                  <p:nvPr/>
                </p:nvSpPr>
                <p:spPr>
                  <a:xfrm>
                    <a:off x="1610474" y="3428077"/>
                    <a:ext cx="2895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ℬ</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𝑢</m:t>
                          </m:r>
                          <m:d>
                            <m:dPr>
                              <m:ctrlPr>
                                <a:rPr lang="en-US" altLang="zh-CN"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i="1" smtClean="0">
                                      <a:solidFill>
                                        <a:schemeClr val="tx1"/>
                                      </a:solidFill>
                                      <a:effectLst/>
                                      <a:latin typeface="Cambria Math" panose="02040503050406030204" pitchFamily="18" charset="0"/>
                                    </a:rPr>
                                  </m:ctrlPr>
                                </m:accPr>
                                <m:e>
                                  <m:r>
                                    <a:rPr lang="en-US" altLang="zh-CN" b="0" i="1" smtClean="0">
                                      <a:solidFill>
                                        <a:schemeClr val="tx1"/>
                                      </a:solidFill>
                                      <a:effectLst/>
                                      <a:latin typeface="Cambria Math" panose="02040503050406030204" pitchFamily="18" charset="0"/>
                                    </a:rPr>
                                    <m:t>𝑥</m:t>
                                  </m:r>
                                </m:e>
                              </m:acc>
                            </m:e>
                          </m:d>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i="1">
                                      <a:solidFill>
                                        <a:schemeClr val="tx1"/>
                                      </a:solidFill>
                                      <a:latin typeface="Cambria Math" panose="02040503050406030204" pitchFamily="18" charset="0"/>
                                    </a:rPr>
                                  </m:ctrlPr>
                                </m:accPr>
                                <m:e>
                                  <m:r>
                                    <a:rPr lang="en-US" altLang="zh-CN" b="0" i="1">
                                      <a:solidFill>
                                        <a:schemeClr val="tx1"/>
                                      </a:solidFill>
                                      <a:latin typeface="Cambria Math" panose="02040503050406030204" pitchFamily="18" charset="0"/>
                                    </a:rPr>
                                    <m:t>𝑥</m:t>
                                  </m:r>
                                </m:e>
                              </m:acc>
                            </m:e>
                          </m:d>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en-US" altLang="zh-CN" i="1">
                                  <a:solidFill>
                                    <a:schemeClr val="tx1"/>
                                  </a:solidFill>
                                  <a:latin typeface="Cambria Math" panose="02040503050406030204" pitchFamily="18" charset="0"/>
                                </a:rPr>
                              </m:ctrlPr>
                            </m:accPr>
                            <m:e>
                              <m:r>
                                <a:rPr lang="en-US" altLang="zh-CN" b="0" i="1">
                                  <a:solidFill>
                                    <a:schemeClr val="tx1"/>
                                  </a:solidFill>
                                  <a:latin typeface="Cambria Math" panose="02040503050406030204" pitchFamily="18" charset="0"/>
                                </a:rPr>
                                <m:t>𝑥</m:t>
                              </m:r>
                            </m:e>
                          </m:acc>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b="0" i="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Ω</m:t>
                          </m:r>
                        </m:oMath>
                      </m:oMathPara>
                    </a14:m>
                    <a:endParaRPr lang="zh-CN" altLang="en-US" sz="2800" dirty="0">
                      <a:solidFill>
                        <a:schemeClr val="tx1"/>
                      </a:solidFill>
                    </a:endParaRPr>
                  </a:p>
                </p:txBody>
              </p:sp>
            </mc:Choice>
            <mc:Fallback xmlns="">
              <p:sp>
                <p:nvSpPr>
                  <p:cNvPr id="7" name="文本框 6">
                    <a:extLst>
                      <a:ext uri="{FF2B5EF4-FFF2-40B4-BE49-F238E27FC236}">
                        <a16:creationId xmlns:a16="http://schemas.microsoft.com/office/drawing/2014/main" id="{3FEC7E23-BCDA-9DA9-0A50-E78D9957A045}"/>
                      </a:ext>
                    </a:extLst>
                  </p:cNvPr>
                  <p:cNvSpPr txBox="1">
                    <a:spLocks noRot="1" noChangeAspect="1" noMove="1" noResize="1" noEditPoints="1" noAdjustHandles="1" noChangeArrowheads="1" noChangeShapeType="1" noTextEdit="1"/>
                  </p:cNvSpPr>
                  <p:nvPr/>
                </p:nvSpPr>
                <p:spPr>
                  <a:xfrm>
                    <a:off x="1610474" y="3428077"/>
                    <a:ext cx="2895600" cy="369332"/>
                  </a:xfrm>
                  <a:prstGeom prst="rect">
                    <a:avLst/>
                  </a:prstGeom>
                  <a:blipFill>
                    <a:blip r:embed="rId4"/>
                    <a:stretch>
                      <a:fillRect t="-22951"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82C3EF-931B-7378-8671-976826FF1A04}"/>
                      </a:ext>
                    </a:extLst>
                  </p:cNvPr>
                  <p:cNvSpPr txBox="1"/>
                  <p:nvPr/>
                </p:nvSpPr>
                <p:spPr>
                  <a:xfrm>
                    <a:off x="1798320" y="3855844"/>
                    <a:ext cx="3271520" cy="6499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𝐵𝐶</m:t>
                              </m:r>
                            </m:sub>
                          </m:sSub>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e>
                              </m:d>
                            </m:den>
                          </m:f>
                          <m:sSubSup>
                            <m:sSubSupPr>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SupPr>
                            <m:e>
                              <m:d>
                                <m:dPr>
                                  <m:begChr m:val="‖"/>
                                  <m:endChr m:val="‖"/>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ℬ</m:t>
                                  </m:r>
                                  <m:acc>
                                    <m:accPr>
                                      <m:chr m:val="̂"/>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𝑢</m:t>
                                      </m:r>
                                    </m:e>
                                  </m:acc>
                                  <m:d>
                                    <m:dPr>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b="0" i="1" smtClean="0">
                                              <a:solidFill>
                                                <a:schemeClr val="tx1"/>
                                              </a:solidFill>
                                              <a:effectLst/>
                                              <a:latin typeface="Cambria Math" panose="02040503050406030204" pitchFamily="18" charset="0"/>
                                            </a:rPr>
                                          </m:ctrlPr>
                                        </m:accPr>
                                        <m:e>
                                          <m:r>
                                            <a:rPr lang="en-US" altLang="zh-CN" b="0" i="1" smtClean="0">
                                              <a:solidFill>
                                                <a:schemeClr val="tx1"/>
                                              </a:solidFill>
                                              <a:effectLst/>
                                              <a:latin typeface="Cambria Math" panose="02040503050406030204" pitchFamily="18" charset="0"/>
                                            </a:rPr>
                                            <m:t>𝑥</m:t>
                                          </m:r>
                                        </m:e>
                                      </m:acc>
                                    </m:e>
                                  </m:d>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d>
                                </m:e>
                              </m:d>
                            </m:e>
                            <m:sub>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en-US" sz="2800" dirty="0"/>
                  </a:p>
                </p:txBody>
              </p:sp>
            </mc:Choice>
            <mc:Fallback xmlns="">
              <p:sp>
                <p:nvSpPr>
                  <p:cNvPr id="8" name="文本框 7">
                    <a:extLst>
                      <a:ext uri="{FF2B5EF4-FFF2-40B4-BE49-F238E27FC236}">
                        <a16:creationId xmlns:a16="http://schemas.microsoft.com/office/drawing/2014/main" id="{A182C3EF-931B-7378-8671-976826FF1A04}"/>
                      </a:ext>
                    </a:extLst>
                  </p:cNvPr>
                  <p:cNvSpPr txBox="1">
                    <a:spLocks noRot="1" noChangeAspect="1" noMove="1" noResize="1" noEditPoints="1" noAdjustHandles="1" noChangeArrowheads="1" noChangeShapeType="1" noTextEdit="1"/>
                  </p:cNvSpPr>
                  <p:nvPr/>
                </p:nvSpPr>
                <p:spPr>
                  <a:xfrm>
                    <a:off x="1798320" y="3855844"/>
                    <a:ext cx="3271520" cy="64992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853FF2-DC72-6260-F682-129C4727B9D6}"/>
                      </a:ext>
                    </a:extLst>
                  </p:cNvPr>
                  <p:cNvSpPr txBox="1"/>
                  <p:nvPr/>
                </p:nvSpPr>
                <p:spPr>
                  <a:xfrm>
                    <a:off x="4406358" y="3428077"/>
                    <a:ext cx="3677920" cy="369332"/>
                  </a:xfrm>
                  <a:prstGeom prst="rect">
                    <a:avLst/>
                  </a:prstGeom>
                  <a:noFill/>
                </p:spPr>
                <p:txBody>
                  <a:bodyPr wrap="square">
                    <a:spAutoFit/>
                  </a:bodyPr>
                  <a:lstStyle/>
                  <a:p>
                    <a14:m>
                      <m:oMath xmlns:m="http://schemas.openxmlformats.org/officeDocument/2006/math">
                        <m:r>
                          <a:rPr lang="en-US" altLang="zh-CN" b="0" i="1" dirty="0" smtClean="0">
                            <a:latin typeface="Cambria Math" panose="02040503050406030204" pitchFamily="18" charset="0"/>
                          </a:rPr>
                          <m:t>ℬ</m:t>
                        </m:r>
                        <m:r>
                          <a:rPr lang="en-US" altLang="zh-CN" i="1" dirty="0" smtClean="0">
                            <a:latin typeface="Cambria Math" panose="02040503050406030204" pitchFamily="18" charset="0"/>
                          </a:rPr>
                          <m:t> </m:t>
                        </m:r>
                      </m:oMath>
                    </a14:m>
                    <a:r>
                      <a:rPr lang="zh-CN" altLang="en-US" dirty="0"/>
                      <a:t>是定义边界条件的微分算子</a:t>
                    </a:r>
                  </a:p>
                </p:txBody>
              </p:sp>
            </mc:Choice>
            <mc:Fallback xmlns="">
              <p:sp>
                <p:nvSpPr>
                  <p:cNvPr id="10" name="文本框 9">
                    <a:extLst>
                      <a:ext uri="{FF2B5EF4-FFF2-40B4-BE49-F238E27FC236}">
                        <a16:creationId xmlns:a16="http://schemas.microsoft.com/office/drawing/2014/main" id="{BC853FF2-DC72-6260-F682-129C4727B9D6}"/>
                      </a:ext>
                    </a:extLst>
                  </p:cNvPr>
                  <p:cNvSpPr txBox="1">
                    <a:spLocks noRot="1" noChangeAspect="1" noMove="1" noResize="1" noEditPoints="1" noAdjustHandles="1" noChangeArrowheads="1" noChangeShapeType="1" noTextEdit="1"/>
                  </p:cNvSpPr>
                  <p:nvPr/>
                </p:nvSpPr>
                <p:spPr>
                  <a:xfrm>
                    <a:off x="4406358" y="3428077"/>
                    <a:ext cx="3677920" cy="369332"/>
                  </a:xfrm>
                  <a:prstGeom prst="rect">
                    <a:avLst/>
                  </a:prstGeom>
                  <a:blipFill>
                    <a:blip r:embed="rId6"/>
                    <a:stretch>
                      <a:fillRect t="-8197" b="-24590"/>
                    </a:stretch>
                  </a:blipFill>
                </p:spPr>
                <p:txBody>
                  <a:bodyPr/>
                  <a:lstStyle/>
                  <a:p>
                    <a:r>
                      <a:rPr lang="zh-CN" altLang="en-US">
                        <a:noFill/>
                      </a:rPr>
                      <a:t> </a:t>
                    </a:r>
                  </a:p>
                </p:txBody>
              </p:sp>
            </mc:Fallback>
          </mc:AlternateContent>
        </p:grpSp>
        <p:sp>
          <p:nvSpPr>
            <p:cNvPr id="13" name="文本框 12">
              <a:extLst>
                <a:ext uri="{FF2B5EF4-FFF2-40B4-BE49-F238E27FC236}">
                  <a16:creationId xmlns:a16="http://schemas.microsoft.com/office/drawing/2014/main" id="{3FCDD9EA-A33E-323D-4F4D-87A2D4AEC6FC}"/>
                </a:ext>
              </a:extLst>
            </p:cNvPr>
            <p:cNvSpPr txBox="1"/>
            <p:nvPr/>
          </p:nvSpPr>
          <p:spPr>
            <a:xfrm>
              <a:off x="578035" y="3758729"/>
              <a:ext cx="877984" cy="369332"/>
            </a:xfrm>
            <a:prstGeom prst="rect">
              <a:avLst/>
            </a:prstGeom>
            <a:noFill/>
          </p:spPr>
          <p:txBody>
            <a:bodyPr wrap="square">
              <a:spAutoFit/>
            </a:bodyPr>
            <a:lstStyle/>
            <a:p>
              <a:r>
                <a:rPr lang="en-US" altLang="zh-CN" dirty="0"/>
                <a:t>PDE</a:t>
              </a:r>
              <a:r>
                <a:rPr lang="zh-CN" altLang="en-US" dirty="0"/>
                <a:t>：</a:t>
              </a:r>
            </a:p>
          </p:txBody>
        </p:sp>
      </p:grpSp>
      <p:sp>
        <p:nvSpPr>
          <p:cNvPr id="17" name="文本框 16">
            <a:extLst>
              <a:ext uri="{FF2B5EF4-FFF2-40B4-BE49-F238E27FC236}">
                <a16:creationId xmlns:a16="http://schemas.microsoft.com/office/drawing/2014/main" id="{BB4F8A0C-E343-1A54-30DE-D0E753D9B5B0}"/>
              </a:ext>
            </a:extLst>
          </p:cNvPr>
          <p:cNvSpPr txBox="1"/>
          <p:nvPr/>
        </p:nvSpPr>
        <p:spPr>
          <a:xfrm>
            <a:off x="0" y="96363"/>
            <a:ext cx="5294216" cy="584775"/>
          </a:xfrm>
          <a:prstGeom prst="rect">
            <a:avLst/>
          </a:prstGeom>
          <a:noFill/>
        </p:spPr>
        <p:txBody>
          <a:bodyPr wrap="square">
            <a:spAutoFit/>
          </a:bodyPr>
          <a:lstStyle/>
          <a:p>
            <a:r>
              <a:rPr lang="zh-CN" altLang="en-US" sz="3200" b="1" dirty="0">
                <a:latin typeface="宋体" panose="02010600030101010101" pitchFamily="2" charset="-122"/>
                <a:ea typeface="宋体" panose="02010600030101010101" pitchFamily="2" charset="-122"/>
              </a:rPr>
              <a:t>神经网络数值求解微分方程</a:t>
            </a:r>
          </a:p>
        </p:txBody>
      </p:sp>
    </p:spTree>
    <p:extLst>
      <p:ext uri="{BB962C8B-B14F-4D97-AF65-F5344CB8AC3E}">
        <p14:creationId xmlns:p14="http://schemas.microsoft.com/office/powerpoint/2010/main" val="2425491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840F6D3-F9DA-4230-94E0-20BFEFAE34A0}"/>
              </a:ext>
            </a:extLst>
          </p:cNvPr>
          <p:cNvGrpSpPr/>
          <p:nvPr/>
        </p:nvGrpSpPr>
        <p:grpSpPr>
          <a:xfrm>
            <a:off x="1176012" y="489805"/>
            <a:ext cx="10264461" cy="6323742"/>
            <a:chOff x="610939" y="520986"/>
            <a:chExt cx="10264461" cy="6323742"/>
          </a:xfrm>
        </p:grpSpPr>
        <p:grpSp>
          <p:nvGrpSpPr>
            <p:cNvPr id="3" name="组合 2">
              <a:extLst>
                <a:ext uri="{FF2B5EF4-FFF2-40B4-BE49-F238E27FC236}">
                  <a16:creationId xmlns:a16="http://schemas.microsoft.com/office/drawing/2014/main" id="{42733EF9-5A03-AF95-7FC0-EA6B31FE5833}"/>
                </a:ext>
              </a:extLst>
            </p:cNvPr>
            <p:cNvGrpSpPr/>
            <p:nvPr/>
          </p:nvGrpSpPr>
          <p:grpSpPr>
            <a:xfrm>
              <a:off x="935950" y="3868140"/>
              <a:ext cx="9939450" cy="2976588"/>
              <a:chOff x="704793" y="3607747"/>
              <a:chExt cx="9939450" cy="2976588"/>
            </a:xfrm>
          </p:grpSpPr>
          <p:grpSp>
            <p:nvGrpSpPr>
              <p:cNvPr id="33" name="组合 32">
                <a:extLst>
                  <a:ext uri="{FF2B5EF4-FFF2-40B4-BE49-F238E27FC236}">
                    <a16:creationId xmlns:a16="http://schemas.microsoft.com/office/drawing/2014/main" id="{7BC12774-8D9F-D234-4D8C-C51A1EF50512}"/>
                  </a:ext>
                </a:extLst>
              </p:cNvPr>
              <p:cNvGrpSpPr/>
              <p:nvPr/>
            </p:nvGrpSpPr>
            <p:grpSpPr>
              <a:xfrm>
                <a:off x="704793" y="3607747"/>
                <a:ext cx="9715548" cy="2976588"/>
                <a:chOff x="45010" y="3563406"/>
                <a:chExt cx="9715548" cy="2976588"/>
              </a:xfrm>
            </p:grpSpPr>
            <p:sp>
              <p:nvSpPr>
                <p:cNvPr id="36" name="文本框 35">
                  <a:extLst>
                    <a:ext uri="{FF2B5EF4-FFF2-40B4-BE49-F238E27FC236}">
                      <a16:creationId xmlns:a16="http://schemas.microsoft.com/office/drawing/2014/main" id="{B30599F0-52D2-E49A-C97D-2478D3D7005B}"/>
                    </a:ext>
                  </a:extLst>
                </p:cNvPr>
                <p:cNvSpPr txBox="1"/>
                <p:nvPr/>
              </p:nvSpPr>
              <p:spPr>
                <a:xfrm>
                  <a:off x="45010" y="4914127"/>
                  <a:ext cx="1412487" cy="369332"/>
                </a:xfrm>
                <a:prstGeom prst="rect">
                  <a:avLst/>
                </a:prstGeom>
                <a:noFill/>
              </p:spPr>
              <p:txBody>
                <a:bodyPr wrap="square" rtlCol="0">
                  <a:spAutoFit/>
                </a:bodyPr>
                <a:lstStyle/>
                <a:p>
                  <a:r>
                    <a:rPr lang="zh-CN" altLang="en-US" dirty="0"/>
                    <a:t>边界吸收型</a:t>
                  </a:r>
                </a:p>
              </p:txBody>
            </p:sp>
            <p:sp>
              <p:nvSpPr>
                <p:cNvPr id="37" name="文本框 36">
                  <a:extLst>
                    <a:ext uri="{FF2B5EF4-FFF2-40B4-BE49-F238E27FC236}">
                      <a16:creationId xmlns:a16="http://schemas.microsoft.com/office/drawing/2014/main" id="{CFE8BE31-3E2C-33C2-379D-459DF8867119}"/>
                    </a:ext>
                  </a:extLst>
                </p:cNvPr>
                <p:cNvSpPr txBox="1"/>
                <p:nvPr/>
              </p:nvSpPr>
              <p:spPr>
                <a:xfrm>
                  <a:off x="1750273" y="5583211"/>
                  <a:ext cx="812647" cy="369332"/>
                </a:xfrm>
                <a:prstGeom prst="rect">
                  <a:avLst/>
                </a:prstGeom>
                <a:noFill/>
              </p:spPr>
              <p:txBody>
                <a:bodyPr wrap="square" rtlCol="0">
                  <a:spAutoFit/>
                </a:bodyPr>
                <a:lstStyle/>
                <a:p>
                  <a:r>
                    <a:rPr lang="en-US" altLang="zh-CN" dirty="0"/>
                    <a:t>ANN</a:t>
                  </a:r>
                  <a:endParaRPr lang="zh-CN" altLang="en-US" dirty="0"/>
                </a:p>
              </p:txBody>
            </p:sp>
            <p:sp>
              <p:nvSpPr>
                <p:cNvPr id="38" name="文本框 37">
                  <a:extLst>
                    <a:ext uri="{FF2B5EF4-FFF2-40B4-BE49-F238E27FC236}">
                      <a16:creationId xmlns:a16="http://schemas.microsoft.com/office/drawing/2014/main" id="{C359D06D-83D7-C34E-6F98-0A6C8A9D7175}"/>
                    </a:ext>
                  </a:extLst>
                </p:cNvPr>
                <p:cNvSpPr txBox="1"/>
                <p:nvPr/>
              </p:nvSpPr>
              <p:spPr>
                <a:xfrm>
                  <a:off x="1750273" y="4225464"/>
                  <a:ext cx="2778979" cy="369332"/>
                </a:xfrm>
                <a:prstGeom prst="rect">
                  <a:avLst/>
                </a:prstGeom>
                <a:noFill/>
              </p:spPr>
              <p:txBody>
                <a:bodyPr wrap="square" rtlCol="0">
                  <a:spAutoFit/>
                </a:bodyPr>
                <a:lstStyle/>
                <a:p>
                  <a:r>
                    <a:rPr lang="zh-CN" altLang="en-US" dirty="0"/>
                    <a:t>拉格朗日插值</a:t>
                  </a:r>
                  <a:r>
                    <a:rPr lang="en-US" altLang="zh-CN" dirty="0"/>
                    <a:t>/</a:t>
                  </a:r>
                  <a:r>
                    <a:rPr lang="zh-CN" altLang="en-US" dirty="0"/>
                    <a:t>泰勒展开</a:t>
                  </a:r>
                </a:p>
              </p:txBody>
            </p:sp>
            <p:sp>
              <p:nvSpPr>
                <p:cNvPr id="39" name="文本框 38">
                  <a:extLst>
                    <a:ext uri="{FF2B5EF4-FFF2-40B4-BE49-F238E27FC236}">
                      <a16:creationId xmlns:a16="http://schemas.microsoft.com/office/drawing/2014/main" id="{6B57FD28-7F6B-A785-9D81-D4E768D8B7A0}"/>
                    </a:ext>
                  </a:extLst>
                </p:cNvPr>
                <p:cNvSpPr txBox="1"/>
                <p:nvPr/>
              </p:nvSpPr>
              <p:spPr>
                <a:xfrm>
                  <a:off x="3810445" y="5560908"/>
                  <a:ext cx="1205220" cy="369332"/>
                </a:xfrm>
                <a:prstGeom prst="rect">
                  <a:avLst/>
                </a:prstGeom>
                <a:noFill/>
              </p:spPr>
              <p:txBody>
                <a:bodyPr wrap="square" rtlCol="0">
                  <a:spAutoFit/>
                </a:bodyPr>
                <a:lstStyle/>
                <a:p>
                  <a:r>
                    <a:rPr lang="zh-CN" altLang="en-US" dirty="0"/>
                    <a:t>余项函数</a:t>
                  </a:r>
                </a:p>
              </p:txBody>
            </p:sp>
            <p:sp>
              <p:nvSpPr>
                <p:cNvPr id="40" name="文本框 39">
                  <a:extLst>
                    <a:ext uri="{FF2B5EF4-FFF2-40B4-BE49-F238E27FC236}">
                      <a16:creationId xmlns:a16="http://schemas.microsoft.com/office/drawing/2014/main" id="{00736D91-8BDB-B0B4-8A4C-0AEA7F8A84A0}"/>
                    </a:ext>
                  </a:extLst>
                </p:cNvPr>
                <p:cNvSpPr txBox="1"/>
                <p:nvPr/>
              </p:nvSpPr>
              <p:spPr>
                <a:xfrm>
                  <a:off x="8025615" y="3765029"/>
                  <a:ext cx="1152293" cy="369332"/>
                </a:xfrm>
                <a:prstGeom prst="rect">
                  <a:avLst/>
                </a:prstGeom>
                <a:noFill/>
              </p:spPr>
              <p:txBody>
                <a:bodyPr wrap="square" rtlCol="0">
                  <a:spAutoFit/>
                </a:bodyPr>
                <a:lstStyle/>
                <a:p>
                  <a:r>
                    <a:rPr lang="zh-CN" altLang="en-US" dirty="0"/>
                    <a:t>边界条件</a:t>
                  </a:r>
                </a:p>
              </p:txBody>
            </p:sp>
            <p:sp>
              <p:nvSpPr>
                <p:cNvPr id="41" name="文本框 40">
                  <a:extLst>
                    <a:ext uri="{FF2B5EF4-FFF2-40B4-BE49-F238E27FC236}">
                      <a16:creationId xmlns:a16="http://schemas.microsoft.com/office/drawing/2014/main" id="{E342CAF8-49A1-9B6B-7065-EB34F21BFB1C}"/>
                    </a:ext>
                  </a:extLst>
                </p:cNvPr>
                <p:cNvSpPr txBox="1"/>
                <p:nvPr/>
              </p:nvSpPr>
              <p:spPr>
                <a:xfrm>
                  <a:off x="5386958" y="3563406"/>
                  <a:ext cx="1152293" cy="369332"/>
                </a:xfrm>
                <a:prstGeom prst="rect">
                  <a:avLst/>
                </a:prstGeom>
                <a:noFill/>
              </p:spPr>
              <p:txBody>
                <a:bodyPr wrap="square" rtlCol="0">
                  <a:spAutoFit/>
                </a:bodyPr>
                <a:lstStyle/>
                <a:p>
                  <a:r>
                    <a:rPr lang="zh-CN" altLang="en-US" dirty="0"/>
                    <a:t>严格满足</a:t>
                  </a:r>
                </a:p>
              </p:txBody>
            </p:sp>
            <p:sp>
              <p:nvSpPr>
                <p:cNvPr id="42" name="文本框 41">
                  <a:extLst>
                    <a:ext uri="{FF2B5EF4-FFF2-40B4-BE49-F238E27FC236}">
                      <a16:creationId xmlns:a16="http://schemas.microsoft.com/office/drawing/2014/main" id="{27E3C4FE-1AFA-6D4A-07F1-0BD990DE80D1}"/>
                    </a:ext>
                  </a:extLst>
                </p:cNvPr>
                <p:cNvSpPr txBox="1"/>
                <p:nvPr/>
              </p:nvSpPr>
              <p:spPr>
                <a:xfrm>
                  <a:off x="2777106" y="5387397"/>
                  <a:ext cx="706245" cy="369325"/>
                </a:xfrm>
                <a:prstGeom prst="rect">
                  <a:avLst/>
                </a:prstGeom>
                <a:noFill/>
              </p:spPr>
              <p:txBody>
                <a:bodyPr wrap="square" rtlCol="0">
                  <a:spAutoFit/>
                </a:bodyPr>
                <a:lstStyle/>
                <a:p>
                  <a:r>
                    <a:rPr lang="zh-CN" altLang="en-US" dirty="0"/>
                    <a:t>估计</a:t>
                  </a:r>
                </a:p>
              </p:txBody>
            </p:sp>
            <p:cxnSp>
              <p:nvCxnSpPr>
                <p:cNvPr id="43" name="直接箭头连接符 42">
                  <a:extLst>
                    <a:ext uri="{FF2B5EF4-FFF2-40B4-BE49-F238E27FC236}">
                      <a16:creationId xmlns:a16="http://schemas.microsoft.com/office/drawing/2014/main" id="{7C01C19D-A8A3-F1B0-C153-3487FF0F6043}"/>
                    </a:ext>
                  </a:extLst>
                </p:cNvPr>
                <p:cNvCxnSpPr/>
                <p:nvPr/>
              </p:nvCxnSpPr>
              <p:spPr>
                <a:xfrm>
                  <a:off x="2364514" y="5767877"/>
                  <a:ext cx="1504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EA2AF48-59A2-8E68-8E14-BF275881B0D1}"/>
                    </a:ext>
                  </a:extLst>
                </p:cNvPr>
                <p:cNvSpPr txBox="1"/>
                <p:nvPr/>
              </p:nvSpPr>
              <p:spPr>
                <a:xfrm>
                  <a:off x="8025615" y="4991674"/>
                  <a:ext cx="1734943" cy="369332"/>
                </a:xfrm>
                <a:prstGeom prst="rect">
                  <a:avLst/>
                </a:prstGeom>
                <a:noFill/>
              </p:spPr>
              <p:txBody>
                <a:bodyPr wrap="square" rtlCol="0">
                  <a:spAutoFit/>
                </a:bodyPr>
                <a:lstStyle/>
                <a:p>
                  <a:r>
                    <a:rPr lang="zh-CN" altLang="en-US" dirty="0"/>
                    <a:t>域内控制方程</a:t>
                  </a:r>
                </a:p>
              </p:txBody>
            </p:sp>
            <p:sp>
              <p:nvSpPr>
                <p:cNvPr id="45" name="流程图: 汇总连接 44">
                  <a:extLst>
                    <a:ext uri="{FF2B5EF4-FFF2-40B4-BE49-F238E27FC236}">
                      <a16:creationId xmlns:a16="http://schemas.microsoft.com/office/drawing/2014/main" id="{4FB4632C-BEB4-3476-9CA7-88D211CB5873}"/>
                    </a:ext>
                  </a:extLst>
                </p:cNvPr>
                <p:cNvSpPr/>
                <p:nvPr/>
              </p:nvSpPr>
              <p:spPr>
                <a:xfrm>
                  <a:off x="5399964" y="4968517"/>
                  <a:ext cx="422823" cy="369332"/>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连接符: 肘形 45">
                  <a:extLst>
                    <a:ext uri="{FF2B5EF4-FFF2-40B4-BE49-F238E27FC236}">
                      <a16:creationId xmlns:a16="http://schemas.microsoft.com/office/drawing/2014/main" id="{84FF9633-9B35-B3E9-8DE3-7D5C05D43DCC}"/>
                    </a:ext>
                  </a:extLst>
                </p:cNvPr>
                <p:cNvCxnSpPr>
                  <a:cxnSpLocks/>
                  <a:endCxn id="45" idx="0"/>
                </p:cNvCxnSpPr>
                <p:nvPr/>
              </p:nvCxnSpPr>
              <p:spPr>
                <a:xfrm>
                  <a:off x="4308536" y="4416147"/>
                  <a:ext cx="1302840" cy="552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A22B6D7B-33CB-04E1-34EB-BF9D3775F99F}"/>
                    </a:ext>
                  </a:extLst>
                </p:cNvPr>
                <p:cNvCxnSpPr>
                  <a:cxnSpLocks/>
                  <a:endCxn id="45" idx="4"/>
                </p:cNvCxnSpPr>
                <p:nvPr/>
              </p:nvCxnSpPr>
              <p:spPr>
                <a:xfrm flipV="1">
                  <a:off x="4864248" y="5337849"/>
                  <a:ext cx="747128" cy="4300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6D22AB2-DB2E-2005-16A0-E83DC1413C2B}"/>
                    </a:ext>
                  </a:extLst>
                </p:cNvPr>
                <p:cNvSpPr txBox="1"/>
                <p:nvPr/>
              </p:nvSpPr>
              <p:spPr>
                <a:xfrm>
                  <a:off x="6638698" y="4968516"/>
                  <a:ext cx="747129" cy="369332"/>
                </a:xfrm>
                <a:prstGeom prst="rect">
                  <a:avLst/>
                </a:prstGeom>
                <a:noFill/>
              </p:spPr>
              <p:txBody>
                <a:bodyPr wrap="square" rtlCol="0">
                  <a:spAutoFit/>
                </a:bodyPr>
                <a:lstStyle/>
                <a:p>
                  <a:r>
                    <a:rPr lang="zh-CN" altLang="en-US" dirty="0"/>
                    <a:t>试解</a:t>
                  </a:r>
                </a:p>
              </p:txBody>
            </p:sp>
            <p:cxnSp>
              <p:nvCxnSpPr>
                <p:cNvPr id="49" name="直接箭头连接符 48">
                  <a:extLst>
                    <a:ext uri="{FF2B5EF4-FFF2-40B4-BE49-F238E27FC236}">
                      <a16:creationId xmlns:a16="http://schemas.microsoft.com/office/drawing/2014/main" id="{9324F3D6-D931-A795-1E15-35C9B38CA06F}"/>
                    </a:ext>
                  </a:extLst>
                </p:cNvPr>
                <p:cNvCxnSpPr>
                  <a:cxnSpLocks/>
                </p:cNvCxnSpPr>
                <p:nvPr/>
              </p:nvCxnSpPr>
              <p:spPr>
                <a:xfrm flipV="1">
                  <a:off x="5822787" y="5153182"/>
                  <a:ext cx="8251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EA8BDD6D-1480-092A-8139-A983AEDBFDD2}"/>
                    </a:ext>
                  </a:extLst>
                </p:cNvPr>
                <p:cNvCxnSpPr>
                  <a:stCxn id="38" idx="0"/>
                  <a:endCxn id="40" idx="1"/>
                </p:cNvCxnSpPr>
                <p:nvPr/>
              </p:nvCxnSpPr>
              <p:spPr>
                <a:xfrm rot="5400000" flipH="1" flipV="1">
                  <a:off x="5444805" y="1644654"/>
                  <a:ext cx="275769" cy="48858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1ED5BA3-D491-6D9F-2D4B-24CA065FAF8F}"/>
                    </a:ext>
                  </a:extLst>
                </p:cNvPr>
                <p:cNvCxnSpPr>
                  <a:cxnSpLocks/>
                </p:cNvCxnSpPr>
                <p:nvPr/>
              </p:nvCxnSpPr>
              <p:spPr>
                <a:xfrm>
                  <a:off x="7218561" y="5153182"/>
                  <a:ext cx="799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42D8124-C5ED-13B3-D355-696E686F0EF3}"/>
                    </a:ext>
                  </a:extLst>
                </p:cNvPr>
                <p:cNvSpPr txBox="1"/>
                <p:nvPr/>
              </p:nvSpPr>
              <p:spPr>
                <a:xfrm>
                  <a:off x="7248751" y="4783850"/>
                  <a:ext cx="747130" cy="369332"/>
                </a:xfrm>
                <a:prstGeom prst="rect">
                  <a:avLst/>
                </a:prstGeom>
                <a:noFill/>
              </p:spPr>
              <p:txBody>
                <a:bodyPr wrap="square" rtlCol="0">
                  <a:spAutoFit/>
                </a:bodyPr>
                <a:lstStyle/>
                <a:p>
                  <a:r>
                    <a:rPr lang="zh-CN" altLang="en-US" dirty="0"/>
                    <a:t>代入</a:t>
                  </a:r>
                </a:p>
              </p:txBody>
            </p:sp>
            <p:cxnSp>
              <p:nvCxnSpPr>
                <p:cNvPr id="53" name="连接符: 肘形 52">
                  <a:extLst>
                    <a:ext uri="{FF2B5EF4-FFF2-40B4-BE49-F238E27FC236}">
                      <a16:creationId xmlns:a16="http://schemas.microsoft.com/office/drawing/2014/main" id="{F51B03B2-2B2A-FC21-C251-EAE291AF6094}"/>
                    </a:ext>
                  </a:extLst>
                </p:cNvPr>
                <p:cNvCxnSpPr>
                  <a:cxnSpLocks/>
                  <a:stCxn id="44" idx="2"/>
                  <a:endCxn id="37" idx="2"/>
                </p:cNvCxnSpPr>
                <p:nvPr/>
              </p:nvCxnSpPr>
              <p:spPr>
                <a:xfrm rot="5400000">
                  <a:off x="5229074" y="2288529"/>
                  <a:ext cx="591537" cy="6736490"/>
                </a:xfrm>
                <a:prstGeom prst="bentConnector3">
                  <a:avLst>
                    <a:gd name="adj1" fmla="val 198969"/>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2989F774-AB97-44A2-BFDC-2F8EFCE6C5B8}"/>
                    </a:ext>
                  </a:extLst>
                </p:cNvPr>
                <p:cNvSpPr txBox="1"/>
                <p:nvPr/>
              </p:nvSpPr>
              <p:spPr>
                <a:xfrm>
                  <a:off x="4308536" y="6170662"/>
                  <a:ext cx="2865878" cy="369332"/>
                </a:xfrm>
                <a:prstGeom prst="rect">
                  <a:avLst/>
                </a:prstGeom>
                <a:noFill/>
              </p:spPr>
              <p:txBody>
                <a:bodyPr wrap="square" rtlCol="0">
                  <a:spAutoFit/>
                </a:bodyPr>
                <a:lstStyle/>
                <a:p>
                  <a:r>
                    <a:rPr lang="zh-CN" altLang="en-US" dirty="0"/>
                    <a:t>微分方程残差</a:t>
                  </a:r>
                  <a:r>
                    <a:rPr lang="en-US" altLang="zh-CN" dirty="0"/>
                    <a:t>(</a:t>
                  </a:r>
                  <a:r>
                    <a:rPr lang="zh-CN" altLang="en-US" dirty="0"/>
                    <a:t>目标函数</a:t>
                  </a:r>
                  <a:r>
                    <a:rPr lang="en-US" altLang="zh-CN" dirty="0"/>
                    <a:t>)</a:t>
                  </a:r>
                  <a:endParaRPr lang="zh-CN" altLang="en-US" dirty="0"/>
                </a:p>
              </p:txBody>
            </p:sp>
            <p:sp>
              <p:nvSpPr>
                <p:cNvPr id="55" name="左大括号 54">
                  <a:extLst>
                    <a:ext uri="{FF2B5EF4-FFF2-40B4-BE49-F238E27FC236}">
                      <a16:creationId xmlns:a16="http://schemas.microsoft.com/office/drawing/2014/main" id="{7E66BE5D-E4F3-8053-64E5-999F2754797B}"/>
                    </a:ext>
                  </a:extLst>
                </p:cNvPr>
                <p:cNvSpPr/>
                <p:nvPr/>
              </p:nvSpPr>
              <p:spPr>
                <a:xfrm>
                  <a:off x="1391042" y="4259745"/>
                  <a:ext cx="295640" cy="1678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23B0C87B-BCB0-3C71-D0C6-89E6C37FE706}"/>
                  </a:ext>
                </a:extLst>
              </p:cNvPr>
              <p:cNvSpPr/>
              <p:nvPr/>
            </p:nvSpPr>
            <p:spPr>
              <a:xfrm>
                <a:off x="8530684" y="3809370"/>
                <a:ext cx="2089402" cy="1572817"/>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B6F8F42-0C1A-48A3-8A7E-5A62273CBBB6}"/>
                  </a:ext>
                </a:extLst>
              </p:cNvPr>
              <p:cNvSpPr txBox="1"/>
              <p:nvPr/>
            </p:nvSpPr>
            <p:spPr>
              <a:xfrm>
                <a:off x="10216834" y="3997194"/>
                <a:ext cx="427409" cy="1200329"/>
              </a:xfrm>
              <a:prstGeom prst="rect">
                <a:avLst/>
              </a:prstGeom>
              <a:noFill/>
            </p:spPr>
            <p:txBody>
              <a:bodyPr wrap="square" rtlCol="0">
                <a:spAutoFit/>
              </a:bodyPr>
              <a:lstStyle/>
              <a:p>
                <a:r>
                  <a:rPr lang="zh-CN" altLang="en-US" dirty="0"/>
                  <a:t>微</a:t>
                </a:r>
                <a:endParaRPr lang="en-US" altLang="zh-CN" dirty="0"/>
              </a:p>
              <a:p>
                <a:r>
                  <a:rPr lang="zh-CN" altLang="en-US" dirty="0"/>
                  <a:t>分</a:t>
                </a:r>
                <a:endParaRPr lang="en-US" altLang="zh-CN" dirty="0"/>
              </a:p>
              <a:p>
                <a:r>
                  <a:rPr lang="zh-CN" altLang="en-US" dirty="0"/>
                  <a:t>方</a:t>
                </a:r>
                <a:endParaRPr lang="en-US" altLang="zh-CN" dirty="0"/>
              </a:p>
              <a:p>
                <a:r>
                  <a:rPr lang="zh-CN" altLang="en-US" dirty="0"/>
                  <a:t>程</a:t>
                </a:r>
              </a:p>
            </p:txBody>
          </p:sp>
        </p:grpSp>
        <p:grpSp>
          <p:nvGrpSpPr>
            <p:cNvPr id="4" name="组合 3">
              <a:extLst>
                <a:ext uri="{FF2B5EF4-FFF2-40B4-BE49-F238E27FC236}">
                  <a16:creationId xmlns:a16="http://schemas.microsoft.com/office/drawing/2014/main" id="{960DA21A-89AF-0505-77CD-95E71515D62D}"/>
                </a:ext>
              </a:extLst>
            </p:cNvPr>
            <p:cNvGrpSpPr/>
            <p:nvPr/>
          </p:nvGrpSpPr>
          <p:grpSpPr>
            <a:xfrm>
              <a:off x="935950" y="520986"/>
              <a:ext cx="9367577" cy="2928333"/>
              <a:chOff x="382150" y="275775"/>
              <a:chExt cx="9367577" cy="2928333"/>
            </a:xfrm>
          </p:grpSpPr>
          <p:sp>
            <p:nvSpPr>
              <p:cNvPr id="7" name="文本框 6">
                <a:extLst>
                  <a:ext uri="{FF2B5EF4-FFF2-40B4-BE49-F238E27FC236}">
                    <a16:creationId xmlns:a16="http://schemas.microsoft.com/office/drawing/2014/main" id="{7848E1C0-CC85-4EA9-3122-3818FB69A8C1}"/>
                  </a:ext>
                </a:extLst>
              </p:cNvPr>
              <p:cNvSpPr txBox="1"/>
              <p:nvPr/>
            </p:nvSpPr>
            <p:spPr>
              <a:xfrm>
                <a:off x="382150" y="1168816"/>
                <a:ext cx="1193632" cy="369332"/>
              </a:xfrm>
              <a:prstGeom prst="rect">
                <a:avLst/>
              </a:prstGeom>
              <a:noFill/>
            </p:spPr>
            <p:txBody>
              <a:bodyPr wrap="square" rtlCol="0">
                <a:spAutoFit/>
              </a:bodyPr>
              <a:lstStyle/>
              <a:p>
                <a:r>
                  <a:rPr lang="zh-CN" altLang="en-US" dirty="0"/>
                  <a:t>纯网络型</a:t>
                </a:r>
              </a:p>
            </p:txBody>
          </p:sp>
          <p:grpSp>
            <p:nvGrpSpPr>
              <p:cNvPr id="8" name="组合 7">
                <a:extLst>
                  <a:ext uri="{FF2B5EF4-FFF2-40B4-BE49-F238E27FC236}">
                    <a16:creationId xmlns:a16="http://schemas.microsoft.com/office/drawing/2014/main" id="{213EF5F2-15B0-C861-C4B8-E67766535117}"/>
                  </a:ext>
                </a:extLst>
              </p:cNvPr>
              <p:cNvGrpSpPr/>
              <p:nvPr/>
            </p:nvGrpSpPr>
            <p:grpSpPr>
              <a:xfrm>
                <a:off x="1555121" y="275775"/>
                <a:ext cx="8194606" cy="2928333"/>
                <a:chOff x="1555121" y="275775"/>
                <a:chExt cx="8194606" cy="2928333"/>
              </a:xfrm>
            </p:grpSpPr>
            <p:grpSp>
              <p:nvGrpSpPr>
                <p:cNvPr id="9" name="组合 8">
                  <a:extLst>
                    <a:ext uri="{FF2B5EF4-FFF2-40B4-BE49-F238E27FC236}">
                      <a16:creationId xmlns:a16="http://schemas.microsoft.com/office/drawing/2014/main" id="{94B99BCD-2BF9-CA04-CC3A-D797518F2D74}"/>
                    </a:ext>
                  </a:extLst>
                </p:cNvPr>
                <p:cNvGrpSpPr/>
                <p:nvPr/>
              </p:nvGrpSpPr>
              <p:grpSpPr>
                <a:xfrm>
                  <a:off x="1555121" y="275775"/>
                  <a:ext cx="8194606" cy="2928333"/>
                  <a:chOff x="1555121" y="275775"/>
                  <a:chExt cx="8194606" cy="2928333"/>
                </a:xfrm>
              </p:grpSpPr>
              <p:sp>
                <p:nvSpPr>
                  <p:cNvPr id="12" name="文本框 11">
                    <a:extLst>
                      <a:ext uri="{FF2B5EF4-FFF2-40B4-BE49-F238E27FC236}">
                        <a16:creationId xmlns:a16="http://schemas.microsoft.com/office/drawing/2014/main" id="{016F6607-0023-5517-923F-4BBDDA9849A2}"/>
                      </a:ext>
                    </a:extLst>
                  </p:cNvPr>
                  <p:cNvSpPr txBox="1"/>
                  <p:nvPr/>
                </p:nvSpPr>
                <p:spPr>
                  <a:xfrm>
                    <a:off x="1555121" y="1160868"/>
                    <a:ext cx="812647" cy="369332"/>
                  </a:xfrm>
                  <a:prstGeom prst="rect">
                    <a:avLst/>
                  </a:prstGeom>
                  <a:noFill/>
                </p:spPr>
                <p:txBody>
                  <a:bodyPr wrap="square" rtlCol="0">
                    <a:spAutoFit/>
                  </a:bodyPr>
                  <a:lstStyle/>
                  <a:p>
                    <a:r>
                      <a:rPr lang="en-US" altLang="zh-CN" dirty="0"/>
                      <a:t>ANN</a:t>
                    </a:r>
                    <a:endParaRPr lang="zh-CN" altLang="en-US" dirty="0"/>
                  </a:p>
                </p:txBody>
              </p:sp>
              <p:sp>
                <p:nvSpPr>
                  <p:cNvPr id="13" name="文本框 12">
                    <a:extLst>
                      <a:ext uri="{FF2B5EF4-FFF2-40B4-BE49-F238E27FC236}">
                        <a16:creationId xmlns:a16="http://schemas.microsoft.com/office/drawing/2014/main" id="{89062798-6BAC-A246-4D47-A375C7228A8C}"/>
                      </a:ext>
                    </a:extLst>
                  </p:cNvPr>
                  <p:cNvSpPr txBox="1"/>
                  <p:nvPr/>
                </p:nvSpPr>
                <p:spPr>
                  <a:xfrm>
                    <a:off x="8588369" y="1345534"/>
                    <a:ext cx="1161358" cy="369332"/>
                  </a:xfrm>
                  <a:prstGeom prst="rect">
                    <a:avLst/>
                  </a:prstGeom>
                  <a:noFill/>
                </p:spPr>
                <p:txBody>
                  <a:bodyPr wrap="square" rtlCol="0">
                    <a:spAutoFit/>
                  </a:bodyPr>
                  <a:lstStyle/>
                  <a:p>
                    <a:r>
                      <a:rPr lang="zh-CN" altLang="en-US" dirty="0"/>
                      <a:t>微分方程</a:t>
                    </a:r>
                  </a:p>
                </p:txBody>
              </p:sp>
              <p:grpSp>
                <p:nvGrpSpPr>
                  <p:cNvPr id="14" name="组合 13">
                    <a:extLst>
                      <a:ext uri="{FF2B5EF4-FFF2-40B4-BE49-F238E27FC236}">
                        <a16:creationId xmlns:a16="http://schemas.microsoft.com/office/drawing/2014/main" id="{9EBF0906-D76F-5904-605C-E1BD96FA2849}"/>
                      </a:ext>
                    </a:extLst>
                  </p:cNvPr>
                  <p:cNvGrpSpPr/>
                  <p:nvPr/>
                </p:nvGrpSpPr>
                <p:grpSpPr>
                  <a:xfrm>
                    <a:off x="2674835" y="1122229"/>
                    <a:ext cx="4460111" cy="2081879"/>
                    <a:chOff x="2652533" y="1133380"/>
                    <a:chExt cx="4460111" cy="2081879"/>
                  </a:xfrm>
                </p:grpSpPr>
                <p:grpSp>
                  <p:nvGrpSpPr>
                    <p:cNvPr id="22" name="组合 21">
                      <a:extLst>
                        <a:ext uri="{FF2B5EF4-FFF2-40B4-BE49-F238E27FC236}">
                          <a16:creationId xmlns:a16="http://schemas.microsoft.com/office/drawing/2014/main" id="{CAA38F76-AF7F-13CC-49C1-12406B68C416}"/>
                        </a:ext>
                      </a:extLst>
                    </p:cNvPr>
                    <p:cNvGrpSpPr/>
                    <p:nvPr/>
                  </p:nvGrpSpPr>
                  <p:grpSpPr>
                    <a:xfrm>
                      <a:off x="2674835" y="1133380"/>
                      <a:ext cx="4294725" cy="2081879"/>
                      <a:chOff x="2641382" y="1133380"/>
                      <a:chExt cx="4294725" cy="2081879"/>
                    </a:xfrm>
                  </p:grpSpPr>
                  <p:grpSp>
                    <p:nvGrpSpPr>
                      <p:cNvPr id="24" name="组合 23">
                        <a:extLst>
                          <a:ext uri="{FF2B5EF4-FFF2-40B4-BE49-F238E27FC236}">
                            <a16:creationId xmlns:a16="http://schemas.microsoft.com/office/drawing/2014/main" id="{19C17370-1ADD-2C4C-C15D-1C983EB86383}"/>
                          </a:ext>
                        </a:extLst>
                      </p:cNvPr>
                      <p:cNvGrpSpPr/>
                      <p:nvPr/>
                    </p:nvGrpSpPr>
                    <p:grpSpPr>
                      <a:xfrm>
                        <a:off x="2641382" y="1133380"/>
                        <a:ext cx="4086061" cy="646331"/>
                        <a:chOff x="2682269" y="1530200"/>
                        <a:chExt cx="4086061" cy="646331"/>
                      </a:xfrm>
                    </p:grpSpPr>
                    <p:sp>
                      <p:nvSpPr>
                        <p:cNvPr id="30" name="文本框 29">
                          <a:extLst>
                            <a:ext uri="{FF2B5EF4-FFF2-40B4-BE49-F238E27FC236}">
                              <a16:creationId xmlns:a16="http://schemas.microsoft.com/office/drawing/2014/main" id="{60C55047-2B8D-19E8-990C-63BE5D43739E}"/>
                            </a:ext>
                          </a:extLst>
                        </p:cNvPr>
                        <p:cNvSpPr txBox="1"/>
                        <p:nvPr/>
                      </p:nvSpPr>
                      <p:spPr>
                        <a:xfrm>
                          <a:off x="2682269" y="1530200"/>
                          <a:ext cx="1977714" cy="646331"/>
                        </a:xfrm>
                        <a:prstGeom prst="rect">
                          <a:avLst/>
                        </a:prstGeom>
                        <a:noFill/>
                      </p:spPr>
                      <p:txBody>
                        <a:bodyPr wrap="square" rtlCol="0">
                          <a:spAutoFit/>
                        </a:bodyPr>
                        <a:lstStyle/>
                        <a:p>
                          <a:r>
                            <a:rPr lang="zh-CN" altLang="en-US" dirty="0"/>
                            <a:t>将边界条件代入神经网络表达式</a:t>
                          </a:r>
                        </a:p>
                      </p:txBody>
                    </p:sp>
                    <p:sp>
                      <p:nvSpPr>
                        <p:cNvPr id="31" name="文本框 30">
                          <a:extLst>
                            <a:ext uri="{FF2B5EF4-FFF2-40B4-BE49-F238E27FC236}">
                              <a16:creationId xmlns:a16="http://schemas.microsoft.com/office/drawing/2014/main" id="{3E6FFE46-2B04-CE41-EED2-7E0F0B1F2BD5}"/>
                            </a:ext>
                          </a:extLst>
                        </p:cNvPr>
                        <p:cNvSpPr txBox="1"/>
                        <p:nvPr/>
                      </p:nvSpPr>
                      <p:spPr>
                        <a:xfrm>
                          <a:off x="5189035" y="1668699"/>
                          <a:ext cx="1579295" cy="369332"/>
                        </a:xfrm>
                        <a:prstGeom prst="rect">
                          <a:avLst/>
                        </a:prstGeom>
                        <a:noFill/>
                      </p:spPr>
                      <p:txBody>
                        <a:bodyPr wrap="square" rtlCol="0">
                          <a:spAutoFit/>
                        </a:bodyPr>
                        <a:lstStyle/>
                        <a:p>
                          <a:r>
                            <a:rPr lang="zh-CN" altLang="en-US" dirty="0"/>
                            <a:t>部分网络权值</a:t>
                          </a:r>
                        </a:p>
                      </p:txBody>
                    </p:sp>
                    <p:cxnSp>
                      <p:nvCxnSpPr>
                        <p:cNvPr id="32" name="直接连接符 31">
                          <a:extLst>
                            <a:ext uri="{FF2B5EF4-FFF2-40B4-BE49-F238E27FC236}">
                              <a16:creationId xmlns:a16="http://schemas.microsoft.com/office/drawing/2014/main" id="{F27ACEFB-979C-23E2-33E2-79D08F7A43A1}"/>
                            </a:ext>
                          </a:extLst>
                        </p:cNvPr>
                        <p:cNvCxnSpPr/>
                        <p:nvPr/>
                      </p:nvCxnSpPr>
                      <p:spPr>
                        <a:xfrm>
                          <a:off x="4470228" y="1853365"/>
                          <a:ext cx="71880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298A1110-AFCF-6E4F-4A7E-AD149E9790E4}"/>
                          </a:ext>
                        </a:extLst>
                      </p:cNvPr>
                      <p:cNvGrpSpPr/>
                      <p:nvPr/>
                    </p:nvGrpSpPr>
                    <p:grpSpPr>
                      <a:xfrm>
                        <a:off x="2641382" y="2568928"/>
                        <a:ext cx="4294725" cy="646331"/>
                        <a:chOff x="2682269" y="2332042"/>
                        <a:chExt cx="4294725" cy="646331"/>
                      </a:xfrm>
                    </p:grpSpPr>
                    <p:sp>
                      <p:nvSpPr>
                        <p:cNvPr id="27" name="文本框 26">
                          <a:extLst>
                            <a:ext uri="{FF2B5EF4-FFF2-40B4-BE49-F238E27FC236}">
                              <a16:creationId xmlns:a16="http://schemas.microsoft.com/office/drawing/2014/main" id="{D70CD5E4-14DE-977D-CA2D-287059B9EAF4}"/>
                            </a:ext>
                          </a:extLst>
                        </p:cNvPr>
                        <p:cNvSpPr txBox="1"/>
                        <p:nvPr/>
                      </p:nvSpPr>
                      <p:spPr>
                        <a:xfrm>
                          <a:off x="2682269" y="2332042"/>
                          <a:ext cx="1787959" cy="646331"/>
                        </a:xfrm>
                        <a:prstGeom prst="rect">
                          <a:avLst/>
                        </a:prstGeom>
                        <a:noFill/>
                      </p:spPr>
                      <p:txBody>
                        <a:bodyPr wrap="square" rtlCol="0">
                          <a:spAutoFit/>
                        </a:bodyPr>
                        <a:lstStyle/>
                        <a:p>
                          <a:r>
                            <a:rPr lang="zh-CN" altLang="en-US" dirty="0"/>
                            <a:t>微分方程残差</a:t>
                          </a:r>
                          <a:endParaRPr lang="en-US" altLang="zh-CN" dirty="0"/>
                        </a:p>
                        <a:p>
                          <a:r>
                            <a:rPr lang="zh-CN" altLang="en-US" dirty="0"/>
                            <a:t>迭代优化</a:t>
                          </a:r>
                        </a:p>
                      </p:txBody>
                    </p:sp>
                    <p:sp>
                      <p:nvSpPr>
                        <p:cNvPr id="28" name="文本框 27">
                          <a:extLst>
                            <a:ext uri="{FF2B5EF4-FFF2-40B4-BE49-F238E27FC236}">
                              <a16:creationId xmlns:a16="http://schemas.microsoft.com/office/drawing/2014/main" id="{ABF32E35-2820-5BE1-F751-C9AD135FB1D1}"/>
                            </a:ext>
                          </a:extLst>
                        </p:cNvPr>
                        <p:cNvSpPr txBox="1"/>
                        <p:nvPr/>
                      </p:nvSpPr>
                      <p:spPr>
                        <a:xfrm>
                          <a:off x="5189035" y="2398737"/>
                          <a:ext cx="1787959" cy="369332"/>
                        </a:xfrm>
                        <a:prstGeom prst="rect">
                          <a:avLst/>
                        </a:prstGeom>
                        <a:noFill/>
                      </p:spPr>
                      <p:txBody>
                        <a:bodyPr wrap="square" rtlCol="0">
                          <a:spAutoFit/>
                        </a:bodyPr>
                        <a:lstStyle/>
                        <a:p>
                          <a:r>
                            <a:rPr lang="zh-CN" altLang="en-US" dirty="0"/>
                            <a:t>剩余网络权值</a:t>
                          </a:r>
                        </a:p>
                      </p:txBody>
                    </p:sp>
                    <p:cxnSp>
                      <p:nvCxnSpPr>
                        <p:cNvPr id="29" name="直接连接符 28">
                          <a:extLst>
                            <a:ext uri="{FF2B5EF4-FFF2-40B4-BE49-F238E27FC236}">
                              <a16:creationId xmlns:a16="http://schemas.microsoft.com/office/drawing/2014/main" id="{B1EE0AAA-1A68-FACC-1AF0-83AD4082D477}"/>
                            </a:ext>
                          </a:extLst>
                        </p:cNvPr>
                        <p:cNvCxnSpPr/>
                        <p:nvPr/>
                      </p:nvCxnSpPr>
                      <p:spPr>
                        <a:xfrm>
                          <a:off x="4465284" y="2583403"/>
                          <a:ext cx="71880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6" name="直接箭头连接符 25">
                        <a:extLst>
                          <a:ext uri="{FF2B5EF4-FFF2-40B4-BE49-F238E27FC236}">
                            <a16:creationId xmlns:a16="http://schemas.microsoft.com/office/drawing/2014/main" id="{E403CEE2-BD59-42DC-FB3C-DC029F1EA26B}"/>
                          </a:ext>
                        </a:extLst>
                      </p:cNvPr>
                      <p:cNvCxnSpPr>
                        <a:cxnSpLocks/>
                        <a:stCxn id="30" idx="2"/>
                      </p:cNvCxnSpPr>
                      <p:nvPr/>
                    </p:nvCxnSpPr>
                    <p:spPr>
                      <a:xfrm>
                        <a:off x="3630239" y="1779711"/>
                        <a:ext cx="0" cy="79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FB799AE7-A02E-0BB0-E372-600EFC495208}"/>
                        </a:ext>
                      </a:extLst>
                    </p:cNvPr>
                    <p:cNvSpPr/>
                    <p:nvPr/>
                  </p:nvSpPr>
                  <p:spPr>
                    <a:xfrm>
                      <a:off x="2652533" y="1162820"/>
                      <a:ext cx="4460111" cy="205087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C671BA59-EEE5-D762-3630-6A8EA3805B6C}"/>
                      </a:ext>
                    </a:extLst>
                  </p:cNvPr>
                  <p:cNvGrpSpPr/>
                  <p:nvPr/>
                </p:nvGrpSpPr>
                <p:grpSpPr>
                  <a:xfrm>
                    <a:off x="2682269" y="275775"/>
                    <a:ext cx="4625498" cy="381407"/>
                    <a:chOff x="2682269" y="275775"/>
                    <a:chExt cx="4625498" cy="381407"/>
                  </a:xfrm>
                </p:grpSpPr>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40A6736-346B-22E8-99A0-2C60CD9EC80A}"/>
                            </a:ext>
                          </a:extLst>
                        </p:cNvPr>
                        <p:cNvSpPr txBox="1"/>
                        <p:nvPr/>
                      </p:nvSpPr>
                      <p:spPr>
                        <a:xfrm>
                          <a:off x="2682269" y="275775"/>
                          <a:ext cx="4625498" cy="369332"/>
                        </a:xfrm>
                        <a:prstGeom prst="rect">
                          <a:avLst/>
                        </a:prstGeom>
                        <a:noFill/>
                      </p:spPr>
                      <p:txBody>
                        <a:bodyPr wrap="square" rtlCol="0">
                          <a:spAutoFit/>
                        </a:bodyPr>
                        <a:lstStyle/>
                        <a:p>
                          <a:r>
                            <a:rPr lang="zh-CN" altLang="en-US" dirty="0"/>
                            <a:t>目标函数</a:t>
                          </a:r>
                          <a:r>
                            <a:rPr lang="en-US" altLang="zh-CN" b="0"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t>微分方程残差</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边界误差</a:t>
                          </a:r>
                        </a:p>
                      </p:txBody>
                    </p:sp>
                  </mc:Choice>
                  <mc:Fallback xmlns="">
                    <p:sp>
                      <p:nvSpPr>
                        <p:cNvPr id="27" name="文本框 26">
                          <a:extLst>
                            <a:ext uri="{FF2B5EF4-FFF2-40B4-BE49-F238E27FC236}">
                              <a16:creationId xmlns:a16="http://schemas.microsoft.com/office/drawing/2014/main" id="{69E13644-C199-4FB1-B954-8D7F4F8DEDA6}"/>
                            </a:ext>
                          </a:extLst>
                        </p:cNvPr>
                        <p:cNvSpPr txBox="1">
                          <a:spLocks noRot="1" noChangeAspect="1" noMove="1" noResize="1" noEditPoints="1" noAdjustHandles="1" noChangeArrowheads="1" noChangeShapeType="1" noTextEdit="1"/>
                        </p:cNvSpPr>
                        <p:nvPr/>
                      </p:nvSpPr>
                      <p:spPr>
                        <a:xfrm>
                          <a:off x="2682269" y="275775"/>
                          <a:ext cx="4625498" cy="369332"/>
                        </a:xfrm>
                        <a:prstGeom prst="rect">
                          <a:avLst/>
                        </a:prstGeom>
                        <a:blipFill>
                          <a:blip r:embed="rId4"/>
                          <a:stretch>
                            <a:fillRect l="-1186" t="-10000" b="-26667"/>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17A28417-2B72-AC9B-6F06-778F9876E4A1}"/>
                        </a:ext>
                      </a:extLst>
                    </p:cNvPr>
                    <p:cNvSpPr/>
                    <p:nvPr/>
                  </p:nvSpPr>
                  <p:spPr>
                    <a:xfrm>
                      <a:off x="2682269" y="275775"/>
                      <a:ext cx="4460111" cy="381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连接符: 肘形 15">
                    <a:extLst>
                      <a:ext uri="{FF2B5EF4-FFF2-40B4-BE49-F238E27FC236}">
                        <a16:creationId xmlns:a16="http://schemas.microsoft.com/office/drawing/2014/main" id="{9C896DA1-D7DC-F4BA-0128-E3288DF05E1F}"/>
                      </a:ext>
                    </a:extLst>
                  </p:cNvPr>
                  <p:cNvCxnSpPr>
                    <a:cxnSpLocks/>
                    <a:stCxn id="12" idx="0"/>
                    <a:endCxn id="21" idx="1"/>
                  </p:cNvCxnSpPr>
                  <p:nvPr/>
                </p:nvCxnSpPr>
                <p:spPr>
                  <a:xfrm rot="5400000" flipH="1" flipV="1">
                    <a:off x="1974663" y="453262"/>
                    <a:ext cx="694389" cy="720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254FFCEE-B62B-DAD2-9E9D-ABE3625567F9}"/>
                      </a:ext>
                    </a:extLst>
                  </p:cNvPr>
                  <p:cNvCxnSpPr>
                    <a:cxnSpLocks/>
                    <a:endCxn id="13" idx="0"/>
                  </p:cNvCxnSpPr>
                  <p:nvPr/>
                </p:nvCxnSpPr>
                <p:spPr>
                  <a:xfrm>
                    <a:off x="7157248" y="460441"/>
                    <a:ext cx="2011800" cy="8850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CBF01B51-600D-7C88-DC05-844F0939B83E}"/>
                      </a:ext>
                    </a:extLst>
                  </p:cNvPr>
                  <p:cNvCxnSpPr>
                    <a:cxnSpLocks/>
                    <a:stCxn id="12" idx="2"/>
                    <a:endCxn id="23" idx="1"/>
                  </p:cNvCxnSpPr>
                  <p:nvPr/>
                </p:nvCxnSpPr>
                <p:spPr>
                  <a:xfrm rot="16200000" flipH="1">
                    <a:off x="1994686" y="1496959"/>
                    <a:ext cx="646908" cy="7133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6AAFA286-93D8-9C96-6816-F7091186941A}"/>
                      </a:ext>
                    </a:extLst>
                  </p:cNvPr>
                  <p:cNvCxnSpPr>
                    <a:cxnSpLocks/>
                    <a:stCxn id="23" idx="3"/>
                    <a:endCxn id="13" idx="2"/>
                  </p:cNvCxnSpPr>
                  <p:nvPr/>
                </p:nvCxnSpPr>
                <p:spPr>
                  <a:xfrm flipV="1">
                    <a:off x="7134946" y="1714866"/>
                    <a:ext cx="2034102" cy="462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F3ADB7B9-DD52-A309-8656-E694EC3A7BDC}"/>
                    </a:ext>
                  </a:extLst>
                </p:cNvPr>
                <p:cNvSpPr txBox="1"/>
                <p:nvPr/>
              </p:nvSpPr>
              <p:spPr>
                <a:xfrm>
                  <a:off x="1961444" y="426349"/>
                  <a:ext cx="510168" cy="461665"/>
                </a:xfrm>
                <a:prstGeom prst="rect">
                  <a:avLst/>
                </a:prstGeom>
                <a:noFill/>
              </p:spPr>
              <p:txBody>
                <a:bodyPr wrap="square">
                  <a:spAutoFit/>
                </a:bodyPr>
                <a:lstStyle/>
                <a:p>
                  <a:r>
                    <a:rPr lang="zh-CN" altLang="zh-CN" sz="24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①</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7512695F-FF13-9608-717C-E0851C0AF7E2}"/>
                    </a:ext>
                  </a:extLst>
                </p:cNvPr>
                <p:cNvSpPr txBox="1"/>
                <p:nvPr/>
              </p:nvSpPr>
              <p:spPr>
                <a:xfrm>
                  <a:off x="1950874" y="1752464"/>
                  <a:ext cx="389818" cy="461665"/>
                </a:xfrm>
                <a:prstGeom prst="rect">
                  <a:avLst/>
                </a:prstGeom>
                <a:noFill/>
              </p:spPr>
              <p:txBody>
                <a:bodyPr wrap="square">
                  <a:spAutoFit/>
                </a:bodyPr>
                <a:lstStyle/>
                <a:p>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②</a:t>
                  </a:r>
                  <a:endPar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grpSp>
        </p:grpSp>
        <p:sp>
          <p:nvSpPr>
            <p:cNvPr id="5" name="左大括号 4">
              <a:extLst>
                <a:ext uri="{FF2B5EF4-FFF2-40B4-BE49-F238E27FC236}">
                  <a16:creationId xmlns:a16="http://schemas.microsoft.com/office/drawing/2014/main" id="{5813C3DB-130D-C2BD-CDAC-6B1C748F6A0F}"/>
                </a:ext>
              </a:extLst>
            </p:cNvPr>
            <p:cNvSpPr/>
            <p:nvPr/>
          </p:nvSpPr>
          <p:spPr>
            <a:xfrm>
              <a:off x="610939" y="1528241"/>
              <a:ext cx="358464" cy="39519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6" name="文本框 55">
            <a:extLst>
              <a:ext uri="{FF2B5EF4-FFF2-40B4-BE49-F238E27FC236}">
                <a16:creationId xmlns:a16="http://schemas.microsoft.com/office/drawing/2014/main" id="{F2CC7E2C-7014-2CF4-5252-2D0CD325E8FE}"/>
              </a:ext>
            </a:extLst>
          </p:cNvPr>
          <p:cNvSpPr txBox="1"/>
          <p:nvPr/>
        </p:nvSpPr>
        <p:spPr>
          <a:xfrm>
            <a:off x="0" y="-10068"/>
            <a:ext cx="5266458" cy="523220"/>
          </a:xfrm>
          <a:prstGeom prst="rect">
            <a:avLst/>
          </a:prstGeom>
          <a:noFill/>
        </p:spPr>
        <p:txBody>
          <a:bodyPr wrap="square">
            <a:spAutoFit/>
          </a:bodyPr>
          <a:lstStyle/>
          <a:p>
            <a:r>
              <a:rPr lang="zh-CN" altLang="en-US" sz="2800" b="1" dirty="0">
                <a:latin typeface="宋体" panose="02010600030101010101" pitchFamily="2" charset="-122"/>
                <a:ea typeface="宋体" panose="02010600030101010101" pitchFamily="2" charset="-122"/>
              </a:rPr>
              <a:t>神经网络对边界条件的处理方式</a:t>
            </a:r>
          </a:p>
        </p:txBody>
      </p:sp>
    </p:spTree>
    <p:extLst>
      <p:ext uri="{BB962C8B-B14F-4D97-AF65-F5344CB8AC3E}">
        <p14:creationId xmlns:p14="http://schemas.microsoft.com/office/powerpoint/2010/main" val="166721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7355DFF-47E8-43E9-76D3-9958E87A1B1E}"/>
              </a:ext>
            </a:extLst>
          </p:cNvPr>
          <p:cNvGrpSpPr/>
          <p:nvPr/>
        </p:nvGrpSpPr>
        <p:grpSpPr>
          <a:xfrm>
            <a:off x="7499109" y="0"/>
            <a:ext cx="4692891" cy="6760396"/>
            <a:chOff x="6896786" y="346811"/>
            <a:chExt cx="4692891" cy="7048862"/>
          </a:xfrm>
        </p:grpSpPr>
        <p:pic>
          <p:nvPicPr>
            <p:cNvPr id="4" name="图片 3">
              <a:extLst>
                <a:ext uri="{FF2B5EF4-FFF2-40B4-BE49-F238E27FC236}">
                  <a16:creationId xmlns:a16="http://schemas.microsoft.com/office/drawing/2014/main" id="{7ADB303D-57B7-6B4B-9340-8992C43DF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786" y="346811"/>
              <a:ext cx="4680191" cy="3518081"/>
            </a:xfrm>
            <a:prstGeom prst="rect">
              <a:avLst/>
            </a:prstGeom>
          </p:spPr>
        </p:pic>
        <p:pic>
          <p:nvPicPr>
            <p:cNvPr id="5" name="图片 4">
              <a:extLst>
                <a:ext uri="{FF2B5EF4-FFF2-40B4-BE49-F238E27FC236}">
                  <a16:creationId xmlns:a16="http://schemas.microsoft.com/office/drawing/2014/main" id="{A6B2BA68-AD54-3BAD-E688-4BF675746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786" y="3864892"/>
              <a:ext cx="4692891" cy="3530781"/>
            </a:xfrm>
            <a:prstGeom prst="rect">
              <a:avLst/>
            </a:prstGeom>
          </p:spPr>
        </p:pic>
      </p:grpSp>
      <p:pic>
        <p:nvPicPr>
          <p:cNvPr id="7" name="图片 6">
            <a:extLst>
              <a:ext uri="{FF2B5EF4-FFF2-40B4-BE49-F238E27FC236}">
                <a16:creationId xmlns:a16="http://schemas.microsoft.com/office/drawing/2014/main" id="{ED1A353D-E260-9A83-C6FD-9B38039A7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5658"/>
            <a:ext cx="5393933" cy="5584738"/>
          </a:xfrm>
          <a:prstGeom prst="rect">
            <a:avLst/>
          </a:prstGeom>
        </p:spPr>
      </p:pic>
      <p:grpSp>
        <p:nvGrpSpPr>
          <p:cNvPr id="15" name="组合 14">
            <a:extLst>
              <a:ext uri="{FF2B5EF4-FFF2-40B4-BE49-F238E27FC236}">
                <a16:creationId xmlns:a16="http://schemas.microsoft.com/office/drawing/2014/main" id="{68D6799B-FC9C-B094-38FF-0A8EA637C154}"/>
              </a:ext>
            </a:extLst>
          </p:cNvPr>
          <p:cNvGrpSpPr/>
          <p:nvPr/>
        </p:nvGrpSpPr>
        <p:grpSpPr>
          <a:xfrm>
            <a:off x="0" y="74478"/>
            <a:ext cx="4107237" cy="502786"/>
            <a:chOff x="0" y="74478"/>
            <a:chExt cx="4107237" cy="502786"/>
          </a:xfrm>
        </p:grpSpPr>
        <p:sp>
          <p:nvSpPr>
            <p:cNvPr id="9" name="文本框 8">
              <a:extLst>
                <a:ext uri="{FF2B5EF4-FFF2-40B4-BE49-F238E27FC236}">
                  <a16:creationId xmlns:a16="http://schemas.microsoft.com/office/drawing/2014/main" id="{E0800742-7778-073F-677C-6CE98DCE8EDD}"/>
                </a:ext>
              </a:extLst>
            </p:cNvPr>
            <p:cNvSpPr txBox="1"/>
            <p:nvPr/>
          </p:nvSpPr>
          <p:spPr>
            <a:xfrm>
              <a:off x="0" y="97604"/>
              <a:ext cx="1202076" cy="400110"/>
            </a:xfrm>
            <a:prstGeom prst="rect">
              <a:avLst/>
            </a:prstGeom>
            <a:noFill/>
          </p:spPr>
          <p:txBody>
            <a:bodyPr wrap="square" rtlCol="0">
              <a:spAutoFit/>
            </a:bodyPr>
            <a:lstStyle/>
            <a:p>
              <a:r>
                <a:rPr lang="zh-CN" altLang="en-US" sz="2000" dirty="0"/>
                <a:t>纯网络型 </a:t>
              </a:r>
            </a:p>
          </p:txBody>
        </p:sp>
        <p:grpSp>
          <p:nvGrpSpPr>
            <p:cNvPr id="13" name="组合 12">
              <a:extLst>
                <a:ext uri="{FF2B5EF4-FFF2-40B4-BE49-F238E27FC236}">
                  <a16:creationId xmlns:a16="http://schemas.microsoft.com/office/drawing/2014/main" id="{426D5F24-0371-8FF5-6C64-8CB230FC405F}"/>
                </a:ext>
              </a:extLst>
            </p:cNvPr>
            <p:cNvGrpSpPr/>
            <p:nvPr/>
          </p:nvGrpSpPr>
          <p:grpSpPr>
            <a:xfrm>
              <a:off x="1202076" y="74478"/>
              <a:ext cx="2905161" cy="502786"/>
              <a:chOff x="2613603" y="410428"/>
              <a:chExt cx="2685637" cy="707886"/>
            </a:xfrm>
          </p:grpSpPr>
          <p:sp>
            <p:nvSpPr>
              <p:cNvPr id="10" name="文本框 9">
                <a:extLst>
                  <a:ext uri="{FF2B5EF4-FFF2-40B4-BE49-F238E27FC236}">
                    <a16:creationId xmlns:a16="http://schemas.microsoft.com/office/drawing/2014/main" id="{4D3CAA66-D3BD-0BE9-4F45-C50B37DF0D53}"/>
                  </a:ext>
                </a:extLst>
              </p:cNvPr>
              <p:cNvSpPr txBox="1"/>
              <p:nvPr/>
            </p:nvSpPr>
            <p:spPr>
              <a:xfrm>
                <a:off x="2613603" y="416748"/>
                <a:ext cx="510168" cy="400110"/>
              </a:xfrm>
              <a:prstGeom prst="rect">
                <a:avLst/>
              </a:prstGeom>
              <a:noFill/>
            </p:spPr>
            <p:txBody>
              <a:bodyPr wrap="square">
                <a:spAutoFit/>
              </a:bodyPr>
              <a:lstStyle/>
              <a:p>
                <a:r>
                  <a:rPr lang="zh-CN" altLang="zh-CN" sz="20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①</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74B76929-47DB-3450-C7B1-F15F654A731B}"/>
                  </a:ext>
                </a:extLst>
              </p:cNvPr>
              <p:cNvSpPr txBox="1"/>
              <p:nvPr/>
            </p:nvSpPr>
            <p:spPr>
              <a:xfrm>
                <a:off x="2881387" y="410428"/>
                <a:ext cx="2417853" cy="707886"/>
              </a:xfrm>
              <a:prstGeom prst="rect">
                <a:avLst/>
              </a:prstGeom>
              <a:noFill/>
            </p:spPr>
            <p:txBody>
              <a:bodyPr wrap="square" rtlCol="0">
                <a:spAutoFit/>
              </a:bodyPr>
              <a:lstStyle/>
              <a:p>
                <a:r>
                  <a:rPr lang="zh-CN" altLang="en-US" sz="2000" dirty="0"/>
                  <a:t>型边界条件处理方式</a:t>
                </a:r>
              </a:p>
            </p:txBody>
          </p:sp>
        </p:grpSp>
      </p:grpSp>
    </p:spTree>
    <p:extLst>
      <p:ext uri="{BB962C8B-B14F-4D97-AF65-F5344CB8AC3E}">
        <p14:creationId xmlns:p14="http://schemas.microsoft.com/office/powerpoint/2010/main" val="19776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144D80-B1DF-8EA4-4D5A-FEBFCADAABC6}"/>
              </a:ext>
            </a:extLst>
          </p:cNvPr>
          <p:cNvSpPr txBox="1"/>
          <p:nvPr/>
        </p:nvSpPr>
        <p:spPr>
          <a:xfrm>
            <a:off x="0" y="110167"/>
            <a:ext cx="2438400" cy="461665"/>
          </a:xfrm>
          <a:prstGeom prst="rect">
            <a:avLst/>
          </a:prstGeom>
          <a:noFill/>
        </p:spPr>
        <p:txBody>
          <a:bodyPr wrap="square" rtlCol="0">
            <a:spAutoFit/>
          </a:bodyPr>
          <a:lstStyle/>
          <a:p>
            <a:r>
              <a:rPr lang="zh-CN" altLang="en-US" sz="2400" b="1" dirty="0"/>
              <a:t>激活函数举例</a:t>
            </a:r>
          </a:p>
        </p:txBody>
      </p:sp>
      <p:grpSp>
        <p:nvGrpSpPr>
          <p:cNvPr id="17" name="组合 16">
            <a:extLst>
              <a:ext uri="{FF2B5EF4-FFF2-40B4-BE49-F238E27FC236}">
                <a16:creationId xmlns:a16="http://schemas.microsoft.com/office/drawing/2014/main" id="{4D0903F0-3247-DC4C-9707-9A696716D30C}"/>
              </a:ext>
            </a:extLst>
          </p:cNvPr>
          <p:cNvGrpSpPr/>
          <p:nvPr/>
        </p:nvGrpSpPr>
        <p:grpSpPr>
          <a:xfrm>
            <a:off x="0" y="551902"/>
            <a:ext cx="3854648" cy="3783072"/>
            <a:chOff x="227839" y="985317"/>
            <a:chExt cx="3854648" cy="3783072"/>
          </a:xfrm>
        </p:grpSpPr>
        <p:pic>
          <p:nvPicPr>
            <p:cNvPr id="8" name="图片 7">
              <a:extLst>
                <a:ext uri="{FF2B5EF4-FFF2-40B4-BE49-F238E27FC236}">
                  <a16:creationId xmlns:a16="http://schemas.microsoft.com/office/drawing/2014/main" id="{6F55573B-195A-9B32-AD4D-0C948E388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39" y="985317"/>
              <a:ext cx="3854648" cy="307990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EB50BA0-B3A8-E77E-5303-064A47AB7A82}"/>
                    </a:ext>
                  </a:extLst>
                </p:cNvPr>
                <p:cNvSpPr txBox="1"/>
                <p:nvPr/>
              </p:nvSpPr>
              <p:spPr>
                <a:xfrm>
                  <a:off x="768874" y="4151041"/>
                  <a:ext cx="2772578"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sigmoid</m:t>
                        </m:r>
                        <m:r>
                          <a:rPr lang="en-US" altLang="zh-CN" b="0" i="0"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en-US" altLang="zh-CN" dirty="0"/>
                </a:p>
              </p:txBody>
            </p:sp>
          </mc:Choice>
          <mc:Fallback xmlns="">
            <p:sp>
              <p:nvSpPr>
                <p:cNvPr id="11" name="文本框 10">
                  <a:extLst>
                    <a:ext uri="{FF2B5EF4-FFF2-40B4-BE49-F238E27FC236}">
                      <a16:creationId xmlns:a16="http://schemas.microsoft.com/office/drawing/2014/main" id="{FEB50BA0-B3A8-E77E-5303-064A47AB7A82}"/>
                    </a:ext>
                  </a:extLst>
                </p:cNvPr>
                <p:cNvSpPr txBox="1">
                  <a:spLocks noRot="1" noChangeAspect="1" noMove="1" noResize="1" noEditPoints="1" noAdjustHandles="1" noChangeArrowheads="1" noChangeShapeType="1" noTextEdit="1"/>
                </p:cNvSpPr>
                <p:nvPr/>
              </p:nvSpPr>
              <p:spPr>
                <a:xfrm>
                  <a:off x="768874" y="4151041"/>
                  <a:ext cx="2772578" cy="617348"/>
                </a:xfrm>
                <a:prstGeom prst="rect">
                  <a:avLst/>
                </a:prstGeom>
                <a:blipFill>
                  <a:blip r:embed="rId4"/>
                  <a:stretch>
                    <a:fillRect/>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686885FA-CC33-63A6-FE91-68A220853BF5}"/>
              </a:ext>
            </a:extLst>
          </p:cNvPr>
          <p:cNvGrpSpPr/>
          <p:nvPr/>
        </p:nvGrpSpPr>
        <p:grpSpPr>
          <a:xfrm>
            <a:off x="4138682" y="688459"/>
            <a:ext cx="3886400" cy="3646515"/>
            <a:chOff x="6150437" y="1436960"/>
            <a:chExt cx="3886400" cy="3646515"/>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105148B-314A-A753-D1AC-54C9FD7B91E6}"/>
                    </a:ext>
                  </a:extLst>
                </p:cNvPr>
                <p:cNvSpPr txBox="1"/>
                <p:nvPr/>
              </p:nvSpPr>
              <p:spPr>
                <a:xfrm>
                  <a:off x="6865257" y="4453302"/>
                  <a:ext cx="2456761" cy="630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en-US" altLang="zh-CN" dirty="0"/>
                </a:p>
              </p:txBody>
            </p:sp>
          </mc:Choice>
          <mc:Fallback xmlns="">
            <p:sp>
              <p:nvSpPr>
                <p:cNvPr id="12" name="文本框 11">
                  <a:extLst>
                    <a:ext uri="{FF2B5EF4-FFF2-40B4-BE49-F238E27FC236}">
                      <a16:creationId xmlns:a16="http://schemas.microsoft.com/office/drawing/2014/main" id="{5105148B-314A-A753-D1AC-54C9FD7B91E6}"/>
                    </a:ext>
                  </a:extLst>
                </p:cNvPr>
                <p:cNvSpPr txBox="1">
                  <a:spLocks noRot="1" noChangeAspect="1" noMove="1" noResize="1" noEditPoints="1" noAdjustHandles="1" noChangeArrowheads="1" noChangeShapeType="1" noTextEdit="1"/>
                </p:cNvSpPr>
                <p:nvPr/>
              </p:nvSpPr>
              <p:spPr>
                <a:xfrm>
                  <a:off x="6865257" y="4453302"/>
                  <a:ext cx="2456761" cy="630173"/>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407ECD93-A2F7-7F68-6BDF-BC57FCBF2A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0437" y="1436960"/>
              <a:ext cx="3886400" cy="3022755"/>
            </a:xfrm>
            <a:prstGeom prst="rect">
              <a:avLst/>
            </a:prstGeom>
          </p:spPr>
        </p:pic>
      </p:grpSp>
      <p:grpSp>
        <p:nvGrpSpPr>
          <p:cNvPr id="20" name="组合 19">
            <a:extLst>
              <a:ext uri="{FF2B5EF4-FFF2-40B4-BE49-F238E27FC236}">
                <a16:creationId xmlns:a16="http://schemas.microsoft.com/office/drawing/2014/main" id="{1390E07F-AC70-D74B-F095-B7C723D55502}"/>
              </a:ext>
            </a:extLst>
          </p:cNvPr>
          <p:cNvGrpSpPr/>
          <p:nvPr/>
        </p:nvGrpSpPr>
        <p:grpSpPr>
          <a:xfrm>
            <a:off x="8355592" y="688459"/>
            <a:ext cx="4045158" cy="3987533"/>
            <a:chOff x="9636940" y="1135953"/>
            <a:chExt cx="4045158" cy="3987533"/>
          </a:xfrm>
        </p:grpSpPr>
        <p:pic>
          <p:nvPicPr>
            <p:cNvPr id="16" name="图片 15">
              <a:extLst>
                <a:ext uri="{FF2B5EF4-FFF2-40B4-BE49-F238E27FC236}">
                  <a16:creationId xmlns:a16="http://schemas.microsoft.com/office/drawing/2014/main" id="{F662C97F-6BF9-5584-2E29-EFF3360D7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6940" y="1135953"/>
              <a:ext cx="4045158" cy="3092609"/>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BC99F9E-091F-94FD-321E-86475B03DD8A}"/>
                    </a:ext>
                  </a:extLst>
                </p:cNvPr>
                <p:cNvSpPr txBox="1"/>
                <p:nvPr/>
              </p:nvSpPr>
              <p:spPr>
                <a:xfrm>
                  <a:off x="10091329" y="4413292"/>
                  <a:ext cx="3371284"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ReLU</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zh-CN" altLang="zh-CN" i="1">
                                <a:latin typeface="Cambria Math" panose="02040503050406030204" pitchFamily="18" charset="0"/>
                              </a:rPr>
                            </m:ctrlPr>
                          </m:dPr>
                          <m:e>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max</m:t>
                                  </m:r>
                                  <m:r>
                                    <a:rPr lang="en-US" altLang="zh-CN">
                                      <a:latin typeface="Cambria Math" panose="02040503050406030204" pitchFamily="18" charset="0"/>
                                    </a:rPr>
                                    <m:t>(0,</m:t>
                                  </m:r>
                                  <m:r>
                                    <a:rPr lang="en-US" altLang="zh-CN" i="1">
                                      <a:latin typeface="Cambria Math" panose="02040503050406030204" pitchFamily="18" charset="0"/>
                                    </a:rPr>
                                    <m:t>𝑥</m:t>
                                  </m:r>
                                  <m:r>
                                    <a:rPr lang="en-US" altLang="zh-CN">
                                      <a:latin typeface="Cambria Math" panose="02040503050406030204" pitchFamily="18" charset="0"/>
                                    </a:rPr>
                                    <m:t>)</m:t>
                                  </m:r>
                                </m:e>
                                <m:e>
                                  <m:r>
                                    <a:rPr lang="en-US" altLang="zh-CN" i="1">
                                      <a:latin typeface="Cambria Math" panose="02040503050406030204" pitchFamily="18" charset="0"/>
                                    </a:rPr>
                                    <m:t>𝑥</m:t>
                                  </m:r>
                                  <m:r>
                                    <a:rPr lang="en-US" altLang="zh-CN">
                                      <a:latin typeface="Cambria Math" panose="02040503050406030204" pitchFamily="18" charset="0"/>
                                    </a:rPr>
                                    <m:t>≥0</m:t>
                                  </m:r>
                                </m:e>
                              </m:mr>
                              <m:mr>
                                <m:e>
                                  <m:r>
                                    <a:rPr lang="en-US" altLang="zh-CN">
                                      <a:latin typeface="Cambria Math" panose="02040503050406030204" pitchFamily="18" charset="0"/>
                                    </a:rPr>
                                    <m:t>0</m:t>
                                  </m:r>
                                </m:e>
                                <m:e>
                                  <m:r>
                                    <a:rPr lang="en-US" altLang="zh-CN" i="1">
                                      <a:latin typeface="Cambria Math" panose="02040503050406030204" pitchFamily="18" charset="0"/>
                                    </a:rPr>
                                    <m:t>𝑥</m:t>
                                  </m:r>
                                  <m:r>
                                    <a:rPr lang="en-US" altLang="zh-CN">
                                      <a:latin typeface="Cambria Math" panose="02040503050406030204" pitchFamily="18" charset="0"/>
                                    </a:rPr>
                                    <m:t>&lt;0</m:t>
                                  </m:r>
                                </m:e>
                              </m:mr>
                            </m:m>
                          </m:e>
                        </m:d>
                      </m:oMath>
                    </m:oMathPara>
                  </a14:m>
                  <a:endParaRPr lang="en-US" altLang="zh-CN" dirty="0"/>
                </a:p>
              </p:txBody>
            </p:sp>
          </mc:Choice>
          <mc:Fallback xmlns="">
            <p:sp>
              <p:nvSpPr>
                <p:cNvPr id="19" name="文本框 18">
                  <a:extLst>
                    <a:ext uri="{FF2B5EF4-FFF2-40B4-BE49-F238E27FC236}">
                      <a16:creationId xmlns:a16="http://schemas.microsoft.com/office/drawing/2014/main" id="{EBC99F9E-091F-94FD-321E-86475B03DD8A}"/>
                    </a:ext>
                  </a:extLst>
                </p:cNvPr>
                <p:cNvSpPr txBox="1">
                  <a:spLocks noRot="1" noChangeAspect="1" noMove="1" noResize="1" noEditPoints="1" noAdjustHandles="1" noChangeArrowheads="1" noChangeShapeType="1" noTextEdit="1"/>
                </p:cNvSpPr>
                <p:nvPr/>
              </p:nvSpPr>
              <p:spPr>
                <a:xfrm>
                  <a:off x="10091329" y="4413292"/>
                  <a:ext cx="3371284" cy="710194"/>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09781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996EBC4-4EE3-F613-9740-75134F866E5C}"/>
                  </a:ext>
                </a:extLst>
              </p:cNvPr>
              <p:cNvSpPr txBox="1"/>
              <p:nvPr/>
            </p:nvSpPr>
            <p:spPr>
              <a:xfrm>
                <a:off x="139749" y="4217626"/>
                <a:ext cx="6096000" cy="1230786"/>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由初值条件</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生成一个针对组合系数</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的约束条件</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，使用优化技术如梯度下降法可以较为合理地整定后</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个组合系数，然后通过上述约束条件最后求出第一个组合系数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oMath>
                </a14:m>
                <a:endParaRPr lang="zh-CN" altLang="en-US" dirty="0"/>
              </a:p>
            </p:txBody>
          </p:sp>
        </mc:Choice>
        <mc:Fallback xmlns="">
          <p:sp>
            <p:nvSpPr>
              <p:cNvPr id="3" name="文本框 2">
                <a:extLst>
                  <a:ext uri="{FF2B5EF4-FFF2-40B4-BE49-F238E27FC236}">
                    <a16:creationId xmlns:a16="http://schemas.microsoft.com/office/drawing/2014/main" id="{9996EBC4-4EE3-F613-9740-75134F866E5C}"/>
                  </a:ext>
                </a:extLst>
              </p:cNvPr>
              <p:cNvSpPr txBox="1">
                <a:spLocks noRot="1" noChangeAspect="1" noMove="1" noResize="1" noEditPoints="1" noAdjustHandles="1" noChangeArrowheads="1" noChangeShapeType="1" noTextEdit="1"/>
              </p:cNvSpPr>
              <p:nvPr/>
            </p:nvSpPr>
            <p:spPr>
              <a:xfrm>
                <a:off x="139749" y="4217626"/>
                <a:ext cx="6096000" cy="1230786"/>
              </a:xfrm>
              <a:prstGeom prst="rect">
                <a:avLst/>
              </a:prstGeom>
              <a:blipFill>
                <a:blip r:embed="rId3"/>
                <a:stretch>
                  <a:fillRect l="-900" t="-10891" b="-1089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DC503AB-CA92-0945-CB4B-8F8427125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80" y="673194"/>
            <a:ext cx="3417983" cy="2733143"/>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D2F4AAF-0D62-35BF-1B4C-A59371456AA1}"/>
                  </a:ext>
                </a:extLst>
              </p:cNvPr>
              <p:cNvSpPr txBox="1"/>
              <p:nvPr/>
            </p:nvSpPr>
            <p:spPr>
              <a:xfrm>
                <a:off x="3438" y="3483821"/>
                <a:ext cx="3215572"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zh-CN" altLang="en-US" i="0">
                          <a:solidFill>
                            <a:schemeClr val="tx1"/>
                          </a:solidFill>
                          <a:latin typeface="Cambria Math" panose="02040503050406030204" pitchFamily="18" charset="0"/>
                        </a:rPr>
                        <m:t>=</m:t>
                      </m:r>
                      <m:nary>
                        <m:naryPr>
                          <m:chr m:val="∑"/>
                          <m:limLoc m:val="subSup"/>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=0</m:t>
                          </m:r>
                        </m:sub>
                        <m:sup>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𝑁</m:t>
                          </m:r>
                          <m:r>
                            <a:rPr lang="zh-CN" altLang="en-US" i="0">
                              <a:solidFill>
                                <a:schemeClr val="tx1"/>
                              </a:solidFill>
                              <a:latin typeface="Cambria Math" panose="02040503050406030204" pitchFamily="18" charset="0"/>
                            </a:rPr>
                            <m:t>−1</m:t>
                          </m:r>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𝜔</m:t>
                              </m:r>
                            </m:e>
                            <m:sub>
                              <m:r>
                                <a:rPr lang="zh-CN" altLang="en-US" i="1">
                                  <a:solidFill>
                                    <a:schemeClr val="tx1"/>
                                  </a:solidFill>
                                  <a:latin typeface="Cambria Math" panose="02040503050406030204" pitchFamily="18" charset="0"/>
                                </a:rPr>
                                <m:t>𝑛</m:t>
                              </m:r>
                            </m:sub>
                          </m:sSub>
                          <m:func>
                            <m:funcPr>
                              <m:ctrlPr>
                                <a:rPr lang="zh-CN" altLang="en-US" i="1">
                                  <a:solidFill>
                                    <a:schemeClr val="tx1"/>
                                  </a:solidFill>
                                  <a:latin typeface="Cambria Math" panose="02040503050406030204" pitchFamily="18" charset="0"/>
                                </a:rPr>
                              </m:ctrlPr>
                            </m:funcPr>
                            <m:fName>
                              <m:r>
                                <m:rPr>
                                  <m:sty m:val="p"/>
                                </m:rPr>
                                <a:rPr lang="zh-CN" altLang="en-US" i="0">
                                  <a:solidFill>
                                    <a:schemeClr val="tx1"/>
                                  </a:solidFill>
                                  <a:latin typeface="Cambria Math" panose="02040503050406030204" pitchFamily="18" charset="0"/>
                                </a:rPr>
                                <m:t>cos</m:t>
                              </m:r>
                            </m:fName>
                            <m:e>
                              <m:r>
                                <a:rPr lang="zh-CN" altLang="en-US" i="1">
                                  <a:solidFill>
                                    <a:schemeClr val="tx1"/>
                                  </a:solidFill>
                                  <a:latin typeface="Cambria Math" panose="02040503050406030204" pitchFamily="18" charset="0"/>
                                </a:rPr>
                                <m:t>𝑛𝑥</m:t>
                              </m:r>
                            </m:e>
                          </m:func>
                        </m:e>
                      </m:nary>
                    </m:oMath>
                  </m:oMathPara>
                </a14:m>
                <a:endParaRPr lang="zh-CN" altLang="en-US" dirty="0"/>
              </a:p>
            </p:txBody>
          </p:sp>
        </mc:Choice>
        <mc:Fallback xmlns="">
          <p:sp>
            <p:nvSpPr>
              <p:cNvPr id="11" name="文本框 10">
                <a:extLst>
                  <a:ext uri="{FF2B5EF4-FFF2-40B4-BE49-F238E27FC236}">
                    <a16:creationId xmlns:a16="http://schemas.microsoft.com/office/drawing/2014/main" id="{7D2F4AAF-0D62-35BF-1B4C-A59371456AA1}"/>
                  </a:ext>
                </a:extLst>
              </p:cNvPr>
              <p:cNvSpPr txBox="1">
                <a:spLocks noRot="1" noChangeAspect="1" noMove="1" noResize="1" noEditPoints="1" noAdjustHandles="1" noChangeArrowheads="1" noChangeShapeType="1" noTextEdit="1"/>
              </p:cNvSpPr>
              <p:nvPr/>
            </p:nvSpPr>
            <p:spPr>
              <a:xfrm>
                <a:off x="3438" y="3483821"/>
                <a:ext cx="3215572" cy="659476"/>
              </a:xfrm>
              <a:prstGeom prst="rect">
                <a:avLst/>
              </a:prstGeom>
              <a:blipFill>
                <a:blip r:embed="rId5"/>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B11F6AC-D44E-22B7-FDEB-D0CDF6FB2B42}"/>
              </a:ext>
            </a:extLst>
          </p:cNvPr>
          <p:cNvSpPr txBox="1"/>
          <p:nvPr/>
        </p:nvSpPr>
        <p:spPr>
          <a:xfrm>
            <a:off x="1572946" y="5598985"/>
            <a:ext cx="10128321" cy="338554"/>
          </a:xfrm>
          <a:prstGeom prst="rect">
            <a:avLst/>
          </a:prstGeom>
          <a:noFill/>
        </p:spPr>
        <p:txBody>
          <a:bodyPr wrap="square">
            <a:spAutoFit/>
          </a:bodyPr>
          <a:lstStyle/>
          <a:p>
            <a:r>
              <a:rPr lang="zh-CN" altLang="en-US" sz="1600" b="1" i="1" dirty="0"/>
              <a:t>“全连接前馈神经网络中处理数字图像时，权重矩阵的参数非常多，训练的效率会非常低，也很容易出现过拟合”</a:t>
            </a:r>
            <a:endParaRPr lang="en-US" altLang="zh-CN" sz="1600" b="1" i="1"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6A717F4-3E74-0C37-5CCB-F5A1A461CA6D}"/>
                  </a:ext>
                </a:extLst>
              </p:cNvPr>
              <p:cNvSpPr txBox="1"/>
              <p:nvPr/>
            </p:nvSpPr>
            <p:spPr>
              <a:xfrm>
                <a:off x="7044969" y="1362657"/>
                <a:ext cx="3417983" cy="677108"/>
              </a:xfrm>
              <a:prstGeom prst="rect">
                <a:avLst/>
              </a:prstGeom>
              <a:noFill/>
            </p:spPr>
            <p:txBody>
              <a:bodyPr wrap="square">
                <a:spAutoFit/>
              </a:bodyPr>
              <a:lstStyle/>
              <a:p>
                <a:pPr algn="l">
                  <a:lnSpc>
                    <a:spcPts val="1200"/>
                  </a:lnSpc>
                  <a:spcAft>
                    <a:spcPts val="1200"/>
                  </a:spcAft>
                </a:pPr>
                <a14:m>
                  <m:oMathPara xmlns:m="http://schemas.openxmlformats.org/officeDocument/2006/math">
                    <m:oMathParaPr>
                      <m:jc m:val="centerGroup"/>
                    </m:oMathParaPr>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𝑏</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m:t>
                      </m:r>
                    </m:oMath>
                  </m:oMathPara>
                </a14:m>
                <a:endParaRPr lang="zh-CN" altLang="en-US" dirty="0"/>
              </a:p>
            </p:txBody>
          </p:sp>
        </mc:Choice>
        <mc:Fallback xmlns="">
          <p:sp>
            <p:nvSpPr>
              <p:cNvPr id="21" name="文本框 20">
                <a:extLst>
                  <a:ext uri="{FF2B5EF4-FFF2-40B4-BE49-F238E27FC236}">
                    <a16:creationId xmlns:a16="http://schemas.microsoft.com/office/drawing/2014/main" id="{E6A717F4-3E74-0C37-5CCB-F5A1A461CA6D}"/>
                  </a:ext>
                </a:extLst>
              </p:cNvPr>
              <p:cNvSpPr txBox="1">
                <a:spLocks noRot="1" noChangeAspect="1" noMove="1" noResize="1" noEditPoints="1" noAdjustHandles="1" noChangeArrowheads="1" noChangeShapeType="1" noTextEdit="1"/>
              </p:cNvSpPr>
              <p:nvPr/>
            </p:nvSpPr>
            <p:spPr>
              <a:xfrm>
                <a:off x="7044969" y="1362657"/>
                <a:ext cx="3417983" cy="677108"/>
              </a:xfrm>
              <a:prstGeom prst="rect">
                <a:avLst/>
              </a:prstGeom>
              <a:blipFill>
                <a:blip r:embed="rId6"/>
                <a:stretch>
                  <a:fillRect t="-9009" b="-6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8C18195-1158-9790-465A-85E87A80AF69}"/>
                  </a:ext>
                </a:extLst>
              </p:cNvPr>
              <p:cNvSpPr txBox="1"/>
              <p:nvPr/>
            </p:nvSpPr>
            <p:spPr>
              <a:xfrm>
                <a:off x="7388823" y="2514216"/>
                <a:ext cx="2912982"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zh-CN" altLang="en-US" i="0">
                          <a:solidFill>
                            <a:schemeClr val="tx1"/>
                          </a:solidFill>
                          <a:latin typeface="Cambria Math" panose="02040503050406030204" pitchFamily="18" charset="0"/>
                        </a:rPr>
                        <m:t>=</m:t>
                      </m:r>
                      <m:nary>
                        <m:naryPr>
                          <m:chr m:val="∑"/>
                          <m:limLoc m:val="subSup"/>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=0</m:t>
                          </m:r>
                        </m:sub>
                        <m:sup>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𝑁</m:t>
                          </m:r>
                          <m:r>
                            <a:rPr lang="zh-CN" altLang="en-US" i="0">
                              <a:solidFill>
                                <a:schemeClr val="tx1"/>
                              </a:solidFill>
                              <a:latin typeface="Cambria Math" panose="02040503050406030204" pitchFamily="18" charset="0"/>
                            </a:rPr>
                            <m:t>−1</m:t>
                          </m:r>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𝑛</m:t>
                              </m:r>
                            </m:sub>
                          </m:sSub>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𝑛</m:t>
                              </m:r>
                            </m:sup>
                          </m:sSup>
                        </m:e>
                      </m:nary>
                    </m:oMath>
                  </m:oMathPara>
                </a14:m>
                <a:endParaRPr lang="zh-CN" altLang="en-US" dirty="0"/>
              </a:p>
            </p:txBody>
          </p:sp>
        </mc:Choice>
        <mc:Fallback xmlns="">
          <p:sp>
            <p:nvSpPr>
              <p:cNvPr id="23" name="文本框 22">
                <a:extLst>
                  <a:ext uri="{FF2B5EF4-FFF2-40B4-BE49-F238E27FC236}">
                    <a16:creationId xmlns:a16="http://schemas.microsoft.com/office/drawing/2014/main" id="{68C18195-1158-9790-465A-85E87A80AF69}"/>
                  </a:ext>
                </a:extLst>
              </p:cNvPr>
              <p:cNvSpPr txBox="1">
                <a:spLocks noRot="1" noChangeAspect="1" noMove="1" noResize="1" noEditPoints="1" noAdjustHandles="1" noChangeArrowheads="1" noChangeShapeType="1" noTextEdit="1"/>
              </p:cNvSpPr>
              <p:nvPr/>
            </p:nvSpPr>
            <p:spPr>
              <a:xfrm>
                <a:off x="7388823" y="2514216"/>
                <a:ext cx="2912982" cy="6594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4C2AAC4-E165-BE59-0B53-CA4E455E8DA0}"/>
                  </a:ext>
                </a:extLst>
              </p:cNvPr>
              <p:cNvSpPr txBox="1"/>
              <p:nvPr/>
            </p:nvSpPr>
            <p:spPr>
              <a:xfrm>
                <a:off x="7664565" y="3648143"/>
                <a:ext cx="2178789"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0</m:t>
                          </m:r>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0</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m:t>
                      </m:r>
                      <m:r>
                        <a:rPr lang="zh-CN" altLang="en-US" i="0">
                          <a:solidFill>
                            <a:schemeClr val="tx1"/>
                          </a:solidFill>
                          <a:latin typeface="Cambria Math" panose="02040503050406030204" pitchFamily="18" charset="0"/>
                        </a:rPr>
                        <m:t> ;</m:t>
                      </m:r>
                    </m:oMath>
                  </m:oMathPara>
                </a14:m>
                <a:endParaRPr lang="en-US" altLang="zh-CN"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0">
                          <a:solidFill>
                            <a:schemeClr val="tx1"/>
                          </a:solidFill>
                          <a:latin typeface="Cambria Math" panose="02040503050406030204" pitchFamily="18" charset="0"/>
                        </a:rPr>
                        <m:t> </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e>
                        <m:sup>
                          <m:r>
                            <a:rPr lang="zh-CN" altLang="en-US" i="0">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0</m:t>
                          </m:r>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r>
                        <a:rPr lang="zh-CN" altLang="en-US" i="0">
                          <a:solidFill>
                            <a:schemeClr val="tx1"/>
                          </a:solidFill>
                          <a:latin typeface="Cambria Math" panose="02040503050406030204" pitchFamily="18" charset="0"/>
                        </a:rPr>
                        <m:t> ; </m:t>
                      </m:r>
                    </m:oMath>
                  </m:oMathPara>
                </a14:m>
                <a:endParaRPr lang="en-US" altLang="zh-CN"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m:rPr>
                                  <m:sty m:val="p"/>
                                </m:rPr>
                                <a:rPr lang="zh-CN" altLang="en-US" i="0">
                                  <a:solidFill>
                                    <a:schemeClr val="tx1"/>
                                  </a:solidFill>
                                  <a:latin typeface="Cambria Math" panose="02040503050406030204" pitchFamily="18" charset="0"/>
                                </a:rPr>
                                <m:t>y</m:t>
                              </m:r>
                            </m:e>
                          </m:acc>
                        </m:e>
                        <m:sup>
                          <m:r>
                            <a:rPr lang="zh-CN" altLang="en-US" i="0">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0</m:t>
                          </m:r>
                        </m:e>
                      </m:d>
                      <m:r>
                        <a:rPr lang="zh-CN" altLang="en-US" i="0">
                          <a:solidFill>
                            <a:schemeClr val="tx1"/>
                          </a:solidFill>
                          <a:latin typeface="Cambria Math" panose="02040503050406030204" pitchFamily="18" charset="0"/>
                        </a:rPr>
                        <m:t>=2</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2</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𝑐</m:t>
                      </m:r>
                    </m:oMath>
                  </m:oMathPara>
                </a14:m>
                <a:endParaRPr lang="zh-CN" altLang="en-US" dirty="0"/>
              </a:p>
            </p:txBody>
          </p:sp>
        </mc:Choice>
        <mc:Fallback xmlns="">
          <p:sp>
            <p:nvSpPr>
              <p:cNvPr id="27" name="文本框 26">
                <a:extLst>
                  <a:ext uri="{FF2B5EF4-FFF2-40B4-BE49-F238E27FC236}">
                    <a16:creationId xmlns:a16="http://schemas.microsoft.com/office/drawing/2014/main" id="{F4C2AAC4-E165-BE59-0B53-CA4E455E8DA0}"/>
                  </a:ext>
                </a:extLst>
              </p:cNvPr>
              <p:cNvSpPr txBox="1">
                <a:spLocks noRot="1" noChangeAspect="1" noMove="1" noResize="1" noEditPoints="1" noAdjustHandles="1" noChangeArrowheads="1" noChangeShapeType="1" noTextEdit="1"/>
              </p:cNvSpPr>
              <p:nvPr/>
            </p:nvSpPr>
            <p:spPr>
              <a:xfrm>
                <a:off x="7664565" y="3648143"/>
                <a:ext cx="2178789" cy="923330"/>
              </a:xfrm>
              <a:prstGeom prst="rect">
                <a:avLst/>
              </a:prstGeom>
              <a:blipFill>
                <a:blip r:embed="rId8"/>
                <a:stretch>
                  <a:fillRect t="-1974" b="-1974"/>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8E4537C0-843D-6651-EF09-26BB0FCD04D6}"/>
              </a:ext>
            </a:extLst>
          </p:cNvPr>
          <p:cNvGrpSpPr/>
          <p:nvPr/>
        </p:nvGrpSpPr>
        <p:grpSpPr>
          <a:xfrm>
            <a:off x="0" y="74478"/>
            <a:ext cx="4107237" cy="502786"/>
            <a:chOff x="0" y="74478"/>
            <a:chExt cx="4107237" cy="502786"/>
          </a:xfrm>
        </p:grpSpPr>
        <p:grpSp>
          <p:nvGrpSpPr>
            <p:cNvPr id="28" name="组合 27">
              <a:extLst>
                <a:ext uri="{FF2B5EF4-FFF2-40B4-BE49-F238E27FC236}">
                  <a16:creationId xmlns:a16="http://schemas.microsoft.com/office/drawing/2014/main" id="{EA072F2D-FFBC-13DA-F77C-02BDF3D16626}"/>
                </a:ext>
              </a:extLst>
            </p:cNvPr>
            <p:cNvGrpSpPr/>
            <p:nvPr/>
          </p:nvGrpSpPr>
          <p:grpSpPr>
            <a:xfrm>
              <a:off x="0" y="74478"/>
              <a:ext cx="4107237" cy="502786"/>
              <a:chOff x="0" y="74478"/>
              <a:chExt cx="4107237" cy="502786"/>
            </a:xfrm>
          </p:grpSpPr>
          <p:sp>
            <p:nvSpPr>
              <p:cNvPr id="29" name="文本框 28">
                <a:extLst>
                  <a:ext uri="{FF2B5EF4-FFF2-40B4-BE49-F238E27FC236}">
                    <a16:creationId xmlns:a16="http://schemas.microsoft.com/office/drawing/2014/main" id="{EB7DC32D-56DF-ED6D-8CD2-6DF7103D7027}"/>
                  </a:ext>
                </a:extLst>
              </p:cNvPr>
              <p:cNvSpPr txBox="1"/>
              <p:nvPr/>
            </p:nvSpPr>
            <p:spPr>
              <a:xfrm>
                <a:off x="0" y="97604"/>
                <a:ext cx="1202076" cy="400110"/>
              </a:xfrm>
              <a:prstGeom prst="rect">
                <a:avLst/>
              </a:prstGeom>
              <a:noFill/>
            </p:spPr>
            <p:txBody>
              <a:bodyPr wrap="square" rtlCol="0">
                <a:spAutoFit/>
              </a:bodyPr>
              <a:lstStyle/>
              <a:p>
                <a:r>
                  <a:rPr lang="zh-CN" altLang="en-US" sz="2000" dirty="0"/>
                  <a:t>纯网络型 </a:t>
                </a:r>
              </a:p>
            </p:txBody>
          </p:sp>
          <p:sp>
            <p:nvSpPr>
              <p:cNvPr id="32" name="文本框 31">
                <a:extLst>
                  <a:ext uri="{FF2B5EF4-FFF2-40B4-BE49-F238E27FC236}">
                    <a16:creationId xmlns:a16="http://schemas.microsoft.com/office/drawing/2014/main" id="{FE0E7A7F-8DF5-3221-51B5-99D8C8CC4AA2}"/>
                  </a:ext>
                </a:extLst>
              </p:cNvPr>
              <p:cNvSpPr txBox="1"/>
              <p:nvPr/>
            </p:nvSpPr>
            <p:spPr>
              <a:xfrm>
                <a:off x="1491749" y="74478"/>
                <a:ext cx="2615488" cy="502786"/>
              </a:xfrm>
              <a:prstGeom prst="rect">
                <a:avLst/>
              </a:prstGeom>
              <a:noFill/>
            </p:spPr>
            <p:txBody>
              <a:bodyPr wrap="square" rtlCol="0">
                <a:spAutoFit/>
              </a:bodyPr>
              <a:lstStyle/>
              <a:p>
                <a:r>
                  <a:rPr lang="zh-CN" altLang="en-US" sz="2000" dirty="0"/>
                  <a:t>型边界条件处理方式</a:t>
                </a:r>
              </a:p>
            </p:txBody>
          </p:sp>
        </p:grpSp>
        <p:sp>
          <p:nvSpPr>
            <p:cNvPr id="33" name="文本框 32">
              <a:extLst>
                <a:ext uri="{FF2B5EF4-FFF2-40B4-BE49-F238E27FC236}">
                  <a16:creationId xmlns:a16="http://schemas.microsoft.com/office/drawing/2014/main" id="{7D02804F-4824-B6E5-2CE0-ED10541CF507}"/>
                </a:ext>
              </a:extLst>
            </p:cNvPr>
            <p:cNvSpPr txBox="1"/>
            <p:nvPr/>
          </p:nvSpPr>
          <p:spPr>
            <a:xfrm>
              <a:off x="1224922" y="74478"/>
              <a:ext cx="389818" cy="400110"/>
            </a:xfrm>
            <a:prstGeom prst="rect">
              <a:avLst/>
            </a:prstGeom>
            <a:noFill/>
          </p:spPr>
          <p:txBody>
            <a:bodyPr wrap="square">
              <a:spAutoFit/>
            </a:bodyPr>
            <a:lstStyle/>
            <a:p>
              <a:r>
                <a:rPr lang="zh-CN"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②</a:t>
              </a:r>
              <a:endPar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grpSp>
      <p:cxnSp>
        <p:nvCxnSpPr>
          <p:cNvPr id="36" name="直接连接符 35">
            <a:extLst>
              <a:ext uri="{FF2B5EF4-FFF2-40B4-BE49-F238E27FC236}">
                <a16:creationId xmlns:a16="http://schemas.microsoft.com/office/drawing/2014/main" id="{8998F233-36AE-8F15-8483-6690E5AA1042}"/>
              </a:ext>
            </a:extLst>
          </p:cNvPr>
          <p:cNvCxnSpPr/>
          <p:nvPr/>
        </p:nvCxnSpPr>
        <p:spPr>
          <a:xfrm>
            <a:off x="6472719" y="673194"/>
            <a:ext cx="0" cy="4878248"/>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2BBE4079-8F9E-7277-E88F-A78456B71350}"/>
              </a:ext>
            </a:extLst>
          </p:cNvPr>
          <p:cNvSpPr txBox="1"/>
          <p:nvPr/>
        </p:nvSpPr>
        <p:spPr>
          <a:xfrm>
            <a:off x="-22916" y="599647"/>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1.</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30AF29B2-1902-7771-6BDF-49707635D7E6}"/>
              </a:ext>
            </a:extLst>
          </p:cNvPr>
          <p:cNvSpPr txBox="1"/>
          <p:nvPr/>
        </p:nvSpPr>
        <p:spPr>
          <a:xfrm>
            <a:off x="6472719" y="599517"/>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2.</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3" name="组合 42">
            <a:extLst>
              <a:ext uri="{FF2B5EF4-FFF2-40B4-BE49-F238E27FC236}">
                <a16:creationId xmlns:a16="http://schemas.microsoft.com/office/drawing/2014/main" id="{9BEDE0E7-CA21-578B-354A-ADB194F73F5A}"/>
              </a:ext>
            </a:extLst>
          </p:cNvPr>
          <p:cNvGrpSpPr/>
          <p:nvPr/>
        </p:nvGrpSpPr>
        <p:grpSpPr>
          <a:xfrm>
            <a:off x="0" y="6130174"/>
            <a:ext cx="11701267" cy="766959"/>
            <a:chOff x="0" y="5996612"/>
            <a:chExt cx="11701267" cy="766959"/>
          </a:xfrm>
        </p:grpSpPr>
        <p:sp>
          <p:nvSpPr>
            <p:cNvPr id="40" name="文本框 39">
              <a:extLst>
                <a:ext uri="{FF2B5EF4-FFF2-40B4-BE49-F238E27FC236}">
                  <a16:creationId xmlns:a16="http://schemas.microsoft.com/office/drawing/2014/main" id="{EB3F99BC-94BD-E0A8-B702-A598B4A6195B}"/>
                </a:ext>
              </a:extLst>
            </p:cNvPr>
            <p:cNvSpPr txBox="1"/>
            <p:nvPr/>
          </p:nvSpPr>
          <p:spPr>
            <a:xfrm>
              <a:off x="0" y="6240351"/>
              <a:ext cx="11701267" cy="523220"/>
            </a:xfrm>
            <a:prstGeom prst="rect">
              <a:avLst/>
            </a:prstGeom>
            <a:noFill/>
          </p:spPr>
          <p:txBody>
            <a:bodyPr wrap="square">
              <a:spAutoFit/>
            </a:bodyPr>
            <a:lstStyle/>
            <a:p>
              <a:pPr marL="285750" indent="-285750">
                <a:buFont typeface="Wingdings" panose="05000000000000000000" pitchFamily="2" charset="2"/>
                <a:buChar char="l"/>
              </a:pPr>
              <a:r>
                <a:rPr lang="zh-CN" altLang="en-US" sz="1400" dirty="0"/>
                <a:t>Haweel T I ,  Alhasan A M . Adaptive power series solution for second order ordinary differential equations with initial conditions[C]// International Conference on Communications. IEEE, 2015.</a:t>
              </a:r>
            </a:p>
          </p:txBody>
        </p:sp>
        <p:sp>
          <p:nvSpPr>
            <p:cNvPr id="42" name="文本框 41">
              <a:extLst>
                <a:ext uri="{FF2B5EF4-FFF2-40B4-BE49-F238E27FC236}">
                  <a16:creationId xmlns:a16="http://schemas.microsoft.com/office/drawing/2014/main" id="{9A6F8A6F-2FFC-D250-0918-1850AE478B2D}"/>
                </a:ext>
              </a:extLst>
            </p:cNvPr>
            <p:cNvSpPr txBox="1"/>
            <p:nvPr/>
          </p:nvSpPr>
          <p:spPr>
            <a:xfrm>
              <a:off x="0" y="5996612"/>
              <a:ext cx="8428235"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400" dirty="0"/>
                <a:t>徐理英, 朱树人. 基于神经网络的常微分方程数值计算方法[J]. 湖南师范大学自然科学学报, 2007, 30(3):5</a:t>
              </a:r>
              <a:r>
                <a:rPr lang="zh-CN" altLang="en-US" dirty="0"/>
                <a:t>.</a:t>
              </a:r>
            </a:p>
          </p:txBody>
        </p:sp>
      </p:grpSp>
    </p:spTree>
    <p:extLst>
      <p:ext uri="{BB962C8B-B14F-4D97-AF65-F5344CB8AC3E}">
        <p14:creationId xmlns:p14="http://schemas.microsoft.com/office/powerpoint/2010/main" val="2717954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02033E-A6B3-4ED9-13BC-903EE73E6226}"/>
              </a:ext>
            </a:extLst>
          </p:cNvPr>
          <p:cNvSpPr txBox="1"/>
          <p:nvPr/>
        </p:nvSpPr>
        <p:spPr>
          <a:xfrm>
            <a:off x="1148709" y="3660589"/>
            <a:ext cx="2850173" cy="461665"/>
          </a:xfrm>
          <a:prstGeom prst="rect">
            <a:avLst/>
          </a:prstGeom>
          <a:noFill/>
        </p:spPr>
        <p:txBody>
          <a:bodyPr wrap="square" rtlCol="0">
            <a:spAutoFit/>
          </a:bodyPr>
          <a:lstStyle/>
          <a:p>
            <a:r>
              <a:rPr lang="zh-CN" altLang="en-US" sz="2400" b="1" dirty="0"/>
              <a:t>边界吸收方式举例</a:t>
            </a:r>
            <a:r>
              <a:rPr lang="zh-CN" altLang="en-US" b="1" dirty="0"/>
              <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F37C792-51B4-7D5E-6C17-46479C6E3B1A}"/>
                  </a:ext>
                </a:extLst>
              </p:cNvPr>
              <p:cNvSpPr txBox="1"/>
              <p:nvPr/>
            </p:nvSpPr>
            <p:spPr>
              <a:xfrm>
                <a:off x="-1" y="171729"/>
                <a:ext cx="6537361" cy="509178"/>
              </a:xfrm>
              <a:prstGeom prst="rect">
                <a:avLst/>
              </a:prstGeom>
              <a:noFill/>
            </p:spPr>
            <p:txBody>
              <a:bodyPr wrap="square">
                <a:spAutoFit/>
              </a:bodyPr>
              <a:lstStyle/>
              <a:p>
                <a:r>
                  <a:rPr lang="zh-CN" altLang="zh-CN" sz="2400" b="1" dirty="0">
                    <a:solidFill>
                      <a:schemeClr val="tx1"/>
                    </a:solidFill>
                  </a:rPr>
                  <a:t>边界吸收型试解</a:t>
                </a:r>
                <a:r>
                  <a:rPr lang="en-US" altLang="zh-CN" sz="2400" b="1" dirty="0">
                    <a:solidFill>
                      <a:schemeClr val="tx1"/>
                    </a:solidFill>
                  </a:rPr>
                  <a:t> </a:t>
                </a:r>
                <a14:m>
                  <m:oMath xmlns:m="http://schemas.openxmlformats.org/officeDocument/2006/math">
                    <m:sSub>
                      <m:sSubPr>
                        <m:ctrlPr>
                          <a:rPr lang="zh-CN"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𝒚</m:t>
                        </m:r>
                      </m:e>
                      <m:sub>
                        <m:r>
                          <a:rPr lang="en-US" altLang="zh-CN" sz="2400" b="1" i="1">
                            <a:solidFill>
                              <a:schemeClr val="tx1"/>
                            </a:solidFill>
                            <a:latin typeface="Cambria Math" panose="02040503050406030204" pitchFamily="18" charset="0"/>
                          </a:rPr>
                          <m:t>𝒕</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𝑭</m:t>
                    </m:r>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latin typeface="Cambria Math" panose="02040503050406030204" pitchFamily="18" charset="0"/>
                          </a:rPr>
                          <m:t>,</m:t>
                        </m:r>
                        <m:r>
                          <a:rPr lang="en-US" altLang="zh-CN" sz="2400" b="1" i="1">
                            <a:solidFill>
                              <a:schemeClr val="tx1"/>
                            </a:solidFill>
                            <a:latin typeface="Cambria Math" panose="02040503050406030204" pitchFamily="18" charset="0"/>
                          </a:rPr>
                          <m:t>𝑨𝑵𝑵</m:t>
                        </m:r>
                        <m:d>
                          <m:dPr>
                            <m:ctrlPr>
                              <a:rPr lang="zh-CN" altLang="zh-CN" sz="2400" b="1" i="1" smtClean="0">
                                <a:solidFill>
                                  <a:schemeClr val="tx1"/>
                                </a:solidFill>
                                <a:latin typeface="Cambria Math" panose="02040503050406030204" pitchFamily="18" charset="0"/>
                              </a:rPr>
                            </m:ctrlPr>
                          </m:dPr>
                          <m:e>
                            <m:acc>
                              <m:accPr>
                                <m:chr m:val="⃗"/>
                                <m:ctrlPr>
                                  <a:rPr lang="zh-CN" altLang="en-US"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e>
                    </m:d>
                  </m:oMath>
                </a14:m>
                <a:endParaRPr lang="zh-CN" altLang="zh-CN" b="1" dirty="0">
                  <a:solidFill>
                    <a:srgbClr val="FFFFFF"/>
                  </a:solidFill>
                </a:endParaRPr>
              </a:p>
            </p:txBody>
          </p:sp>
        </mc:Choice>
        <mc:Fallback xmlns="">
          <p:sp>
            <p:nvSpPr>
              <p:cNvPr id="4" name="文本框 3">
                <a:extLst>
                  <a:ext uri="{FF2B5EF4-FFF2-40B4-BE49-F238E27FC236}">
                    <a16:creationId xmlns:a16="http://schemas.microsoft.com/office/drawing/2014/main" id="{1F37C792-51B4-7D5E-6C17-46479C6E3B1A}"/>
                  </a:ext>
                </a:extLst>
              </p:cNvPr>
              <p:cNvSpPr txBox="1">
                <a:spLocks noRot="1" noChangeAspect="1" noMove="1" noResize="1" noEditPoints="1" noAdjustHandles="1" noChangeArrowheads="1" noChangeShapeType="1" noTextEdit="1"/>
              </p:cNvSpPr>
              <p:nvPr/>
            </p:nvSpPr>
            <p:spPr>
              <a:xfrm>
                <a:off x="-1" y="171729"/>
                <a:ext cx="6537361" cy="509178"/>
              </a:xfrm>
              <a:prstGeom prst="rect">
                <a:avLst/>
              </a:prstGeom>
              <a:blipFill>
                <a:blip r:embed="rId2"/>
                <a:stretch>
                  <a:fillRect l="-1399" t="-2381" b="-2381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9C0A0BD4-7C5D-AE61-9FB3-F5058DA60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160" y="0"/>
            <a:ext cx="5323840" cy="3296496"/>
          </a:xfrm>
          <a:prstGeom prst="rect">
            <a:avLst/>
          </a:prstGeom>
        </p:spPr>
      </p:pic>
      <p:cxnSp>
        <p:nvCxnSpPr>
          <p:cNvPr id="12" name="直接箭头连接符 11">
            <a:extLst>
              <a:ext uri="{FF2B5EF4-FFF2-40B4-BE49-F238E27FC236}">
                <a16:creationId xmlns:a16="http://schemas.microsoft.com/office/drawing/2014/main" id="{24A01551-6FF5-8DAA-079C-07124EDA70EB}"/>
              </a:ext>
            </a:extLst>
          </p:cNvPr>
          <p:cNvCxnSpPr>
            <a:cxnSpLocks/>
          </p:cNvCxnSpPr>
          <p:nvPr/>
        </p:nvCxnSpPr>
        <p:spPr>
          <a:xfrm>
            <a:off x="4109663" y="557619"/>
            <a:ext cx="0" cy="867176"/>
          </a:xfrm>
          <a:prstGeom prst="straightConnector1">
            <a:avLst/>
          </a:prstGeom>
          <a:ln w="19050">
            <a:solidFill>
              <a:srgbClr val="0070C0"/>
            </a:solidFill>
            <a:tailEnd type="arrow"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EBE4CF2-7748-794E-561E-614C5774CC05}"/>
              </a:ext>
            </a:extLst>
          </p:cNvPr>
          <p:cNvSpPr txBox="1"/>
          <p:nvPr/>
        </p:nvSpPr>
        <p:spPr>
          <a:xfrm>
            <a:off x="3469646" y="793062"/>
            <a:ext cx="1390032" cy="369332"/>
          </a:xfrm>
          <a:prstGeom prst="rect">
            <a:avLst/>
          </a:prstGeom>
          <a:noFill/>
        </p:spPr>
        <p:txBody>
          <a:bodyPr wrap="square" rtlCol="0">
            <a:spAutoFit/>
          </a:bodyPr>
          <a:lstStyle/>
          <a:p>
            <a:r>
              <a:rPr lang="zh-CN" altLang="en-US" b="1" dirty="0"/>
              <a:t>常 见 形 式</a:t>
            </a:r>
          </a:p>
        </p:txBody>
      </p:sp>
      <p:sp>
        <p:nvSpPr>
          <p:cNvPr id="15" name="文本框 14">
            <a:extLst>
              <a:ext uri="{FF2B5EF4-FFF2-40B4-BE49-F238E27FC236}">
                <a16:creationId xmlns:a16="http://schemas.microsoft.com/office/drawing/2014/main" id="{6F0338FF-6C10-6271-0738-66FBC6C16912}"/>
              </a:ext>
            </a:extLst>
          </p:cNvPr>
          <p:cNvSpPr txBox="1"/>
          <p:nvPr/>
        </p:nvSpPr>
        <p:spPr>
          <a:xfrm>
            <a:off x="163623" y="3629812"/>
            <a:ext cx="1048704" cy="523220"/>
          </a:xfrm>
          <a:prstGeom prst="rect">
            <a:avLst/>
          </a:prstGeom>
          <a:noFill/>
        </p:spPr>
        <p:txBody>
          <a:bodyPr wrap="square" rtlCol="0">
            <a:spAutoFit/>
          </a:bodyPr>
          <a:lstStyle/>
          <a:p>
            <a:r>
              <a:rPr lang="en-US" altLang="zh-CN" sz="2800" b="1" dirty="0"/>
              <a:t>ODE</a:t>
            </a:r>
            <a:r>
              <a:rPr lang="zh-CN" altLang="en-US" sz="2000" b="1" dirty="0"/>
              <a:t>：</a:t>
            </a:r>
          </a:p>
        </p:txBody>
      </p:sp>
      <p:grpSp>
        <p:nvGrpSpPr>
          <p:cNvPr id="22" name="组合 21">
            <a:extLst>
              <a:ext uri="{FF2B5EF4-FFF2-40B4-BE49-F238E27FC236}">
                <a16:creationId xmlns:a16="http://schemas.microsoft.com/office/drawing/2014/main" id="{C4762F69-270F-2D39-5E0F-5879F17085C7}"/>
              </a:ext>
            </a:extLst>
          </p:cNvPr>
          <p:cNvGrpSpPr/>
          <p:nvPr/>
        </p:nvGrpSpPr>
        <p:grpSpPr>
          <a:xfrm>
            <a:off x="2294273" y="1317251"/>
            <a:ext cx="4243087" cy="463896"/>
            <a:chOff x="2294273" y="1317251"/>
            <a:chExt cx="4243087" cy="463896"/>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9603F24-2521-D246-655E-BA9CCFA33EBD}"/>
                    </a:ext>
                  </a:extLst>
                </p:cNvPr>
                <p:cNvSpPr txBox="1"/>
                <p:nvPr/>
              </p:nvSpPr>
              <p:spPr>
                <a:xfrm>
                  <a:off x="2294273" y="1317251"/>
                  <a:ext cx="42430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𝒚</m:t>
                            </m:r>
                          </m:e>
                          <m:sub>
                            <m:r>
                              <a:rPr lang="en-US" altLang="zh-CN" sz="2400" b="1" i="1">
                                <a:solidFill>
                                  <a:schemeClr val="tx1"/>
                                </a:solidFill>
                                <a:latin typeface="Cambria Math" panose="02040503050406030204" pitchFamily="18" charset="0"/>
                              </a:rPr>
                              <m:t>𝒕</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𝑨𝑵𝑵</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zh-CN" altLang="zh-CN" b="1" dirty="0">
                    <a:solidFill>
                      <a:srgbClr val="FFFFFF"/>
                    </a:solidFill>
                  </a:endParaRPr>
                </a:p>
              </p:txBody>
            </p:sp>
          </mc:Choice>
          <mc:Fallback xmlns="">
            <p:sp>
              <p:nvSpPr>
                <p:cNvPr id="10" name="文本框 9">
                  <a:extLst>
                    <a:ext uri="{FF2B5EF4-FFF2-40B4-BE49-F238E27FC236}">
                      <a16:creationId xmlns:a16="http://schemas.microsoft.com/office/drawing/2014/main" id="{39603F24-2521-D246-655E-BA9CCFA33EBD}"/>
                    </a:ext>
                  </a:extLst>
                </p:cNvPr>
                <p:cNvSpPr txBox="1">
                  <a:spLocks noRot="1" noChangeAspect="1" noMove="1" noResize="1" noEditPoints="1" noAdjustHandles="1" noChangeArrowheads="1" noChangeShapeType="1" noTextEdit="1"/>
                </p:cNvSpPr>
                <p:nvPr/>
              </p:nvSpPr>
              <p:spPr>
                <a:xfrm>
                  <a:off x="2294273" y="1317251"/>
                  <a:ext cx="4243087" cy="461665"/>
                </a:xfrm>
                <a:prstGeom prst="rect">
                  <a:avLst/>
                </a:prstGeom>
                <a:blipFill>
                  <a:blip r:embed="rId4"/>
                  <a:stretch>
                    <a:fillRect b="-10526"/>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7031CCC6-CEB2-C5B3-2578-D40C307F66C9}"/>
                </a:ext>
              </a:extLst>
            </p:cNvPr>
            <p:cNvSpPr/>
            <p:nvPr/>
          </p:nvSpPr>
          <p:spPr>
            <a:xfrm>
              <a:off x="3143892" y="1337798"/>
              <a:ext cx="821923" cy="43084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56737C8-B49A-BA41-A48E-DDB9504B451A}"/>
                </a:ext>
              </a:extLst>
            </p:cNvPr>
            <p:cNvSpPr/>
            <p:nvPr/>
          </p:nvSpPr>
          <p:spPr>
            <a:xfrm>
              <a:off x="4296616" y="1350304"/>
              <a:ext cx="665802" cy="43084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70F85D83-6BC3-A235-8094-3FACBCE1D6AA}"/>
              </a:ext>
            </a:extLst>
          </p:cNvPr>
          <p:cNvGrpSpPr/>
          <p:nvPr/>
        </p:nvGrpSpPr>
        <p:grpSpPr>
          <a:xfrm>
            <a:off x="163623" y="4197748"/>
            <a:ext cx="6537361" cy="2686001"/>
            <a:chOff x="163623" y="4197748"/>
            <a:chExt cx="6537361" cy="2686001"/>
          </a:xfrm>
        </p:grpSpPr>
        <p:grpSp>
          <p:nvGrpSpPr>
            <p:cNvPr id="5" name="组合 4">
              <a:extLst>
                <a:ext uri="{FF2B5EF4-FFF2-40B4-BE49-F238E27FC236}">
                  <a16:creationId xmlns:a16="http://schemas.microsoft.com/office/drawing/2014/main" id="{92145C92-5CDA-DA4F-4381-B0ACC0020FBF}"/>
                </a:ext>
              </a:extLst>
            </p:cNvPr>
            <p:cNvGrpSpPr/>
            <p:nvPr/>
          </p:nvGrpSpPr>
          <p:grpSpPr>
            <a:xfrm>
              <a:off x="163623" y="4197748"/>
              <a:ext cx="6537361" cy="2686001"/>
              <a:chOff x="988905" y="1873342"/>
              <a:chExt cx="6612046" cy="2686001"/>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C859EFA-5A36-030F-F6CB-7D93CF05E77B}"/>
                      </a:ext>
                    </a:extLst>
                  </p:cNvPr>
                  <p:cNvSpPr txBox="1"/>
                  <p:nvPr/>
                </p:nvSpPr>
                <p:spPr>
                  <a:xfrm>
                    <a:off x="988905" y="1873342"/>
                    <a:ext cx="6612046" cy="1097736"/>
                  </a:xfrm>
                  <a:prstGeom prst="rect">
                    <a:avLst/>
                  </a:prstGeom>
                  <a:noFill/>
                </p:spPr>
                <p:txBody>
                  <a:bodyPr wrap="square">
                    <a:spAutoFit/>
                  </a:bodyPr>
                  <a:lstStyle/>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Eg1.</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带有初值条件的二阶常微分方程：</a:t>
                    </a:r>
                    <a14:m>
                      <m:oMath xmlns:m="http://schemas.openxmlformats.org/officeDocument/2006/math">
                        <m:f>
                          <m:fPr>
                            <m:ctrlPr>
                              <a:rPr lang="zh-CN" altLang="zh-CN" i="1">
                                <a:solidFill>
                                  <a:schemeClr val="tx1"/>
                                </a:solidFill>
                                <a:effectLst/>
                                <a:latin typeface="Cambria Math" panose="02040503050406030204" pitchFamily="18" charset="0"/>
                                <a:ea typeface="Cambria Math" panose="02040503050406030204" pitchFamily="18" charset="0"/>
                              </a:rPr>
                            </m:ctrlPr>
                          </m:fPr>
                          <m:num>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e>
                        </m:d>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初值条件为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oMath>
                    </a14:m>
                    <a:endPar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则试解形式为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e>
                        </m:d>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e>
                            </m:d>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𝐴𝑁𝑁</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solidFill>
                                  <a:schemeClr val="tx1"/>
                                </a:solidFill>
                                <a:effectLst/>
                                <a:latin typeface="Cambria Math" panose="02040503050406030204" pitchFamily="18" charset="0"/>
                                <a:ea typeface="Cambria Math" panose="02040503050406030204" pitchFamily="18" charset="0"/>
                              </a:rPr>
                            </m:ctrlPr>
                          </m:acc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e>
                        </m:acc>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solidFill>
                        <a:schemeClr val="tx1"/>
                      </a:solidFill>
                    </a:endParaRPr>
                  </a:p>
                </p:txBody>
              </p:sp>
            </mc:Choice>
            <mc:Fallback xmlns="">
              <p:sp>
                <p:nvSpPr>
                  <p:cNvPr id="6" name="文本框 5">
                    <a:extLst>
                      <a:ext uri="{FF2B5EF4-FFF2-40B4-BE49-F238E27FC236}">
                        <a16:creationId xmlns:a16="http://schemas.microsoft.com/office/drawing/2014/main" id="{3C859EFA-5A36-030F-F6CB-7D93CF05E77B}"/>
                      </a:ext>
                    </a:extLst>
                  </p:cNvPr>
                  <p:cNvSpPr txBox="1">
                    <a:spLocks noRot="1" noChangeAspect="1" noMove="1" noResize="1" noEditPoints="1" noAdjustHandles="1" noChangeArrowheads="1" noChangeShapeType="1" noTextEdit="1"/>
                  </p:cNvSpPr>
                  <p:nvPr/>
                </p:nvSpPr>
                <p:spPr>
                  <a:xfrm>
                    <a:off x="988905" y="1873342"/>
                    <a:ext cx="6612046" cy="1097736"/>
                  </a:xfrm>
                  <a:prstGeom prst="rect">
                    <a:avLst/>
                  </a:prstGeom>
                  <a:blipFill>
                    <a:blip r:embed="rId5"/>
                    <a:stretch>
                      <a:fillRect l="-840" r="-4291" b="-6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08F9DDF-3BD6-37ED-711B-551E76536A3B}"/>
                      </a:ext>
                    </a:extLst>
                  </p:cNvPr>
                  <p:cNvSpPr txBox="1"/>
                  <p:nvPr/>
                </p:nvSpPr>
                <p:spPr>
                  <a:xfrm>
                    <a:off x="988936" y="3339650"/>
                    <a:ext cx="6537362" cy="1219693"/>
                  </a:xfrm>
                  <a:prstGeom prst="rect">
                    <a:avLst/>
                  </a:prstGeom>
                  <a:noFill/>
                </p:spPr>
                <p:txBody>
                  <a:bodyPr wrap="square">
                    <a:spAutoFit/>
                  </a:bodyPr>
                  <a:lstStyle/>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带有边值条件的二阶常微分方程：</a:t>
                    </a:r>
                    <a14:m>
                      <m:oMath xmlns:m="http://schemas.openxmlformats.org/officeDocument/2006/math">
                        <m:f>
                          <m:fPr>
                            <m:ctrlPr>
                              <a:rPr lang="zh-CN" altLang="zh-CN" i="1">
                                <a:solidFill>
                                  <a:schemeClr val="tx1"/>
                                </a:solidFill>
                                <a:effectLst/>
                                <a:latin typeface="Cambria Math" panose="02040503050406030204" pitchFamily="18" charset="0"/>
                                <a:ea typeface="Cambria Math" panose="02040503050406030204" pitchFamily="18" charset="0"/>
                              </a:rPr>
                            </m:ctrlPr>
                          </m:fPr>
                          <m:num>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e>
                        </m:d>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边值条件为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oMath>
                    </a14:m>
                    <a:r>
                      <a:rPr lang="en-US" altLang="zh-CN" sz="1800" dirty="0">
                        <a:solidFill>
                          <a:schemeClr val="tx1"/>
                        </a:solidFill>
                        <a:effectLst/>
                        <a:latin typeface="Times New Roman" panose="02020603050405020304" pitchFamily="18" charset="0"/>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则试解形式为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effectLst/>
                                <a:latin typeface="Cambria Math" panose="02040503050406030204" pitchFamily="18" charset="0"/>
                                <a:ea typeface="Cambria Math" panose="020405030504060302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effectLst/>
                                <a:latin typeface="Cambria Math" panose="02040503050406030204" pitchFamily="18" charset="0"/>
                                <a:ea typeface="Cambria Math" panose="020405030504060302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𝐴𝑁𝑁</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solidFill>
                                  <a:schemeClr val="tx1"/>
                                </a:solidFill>
                                <a:effectLst/>
                                <a:latin typeface="Cambria Math" panose="02040503050406030204" pitchFamily="18" charset="0"/>
                                <a:ea typeface="Cambria Math" panose="02040503050406030204" pitchFamily="18" charset="0"/>
                              </a:rPr>
                            </m:ctrlPr>
                          </m:acc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e>
                        </m:acc>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solidFill>
                        <a:schemeClr val="tx1"/>
                      </a:solidFill>
                    </a:endParaRPr>
                  </a:p>
                </p:txBody>
              </p:sp>
            </mc:Choice>
            <mc:Fallback xmlns="">
              <p:sp>
                <p:nvSpPr>
                  <p:cNvPr id="7" name="文本框 6">
                    <a:extLst>
                      <a:ext uri="{FF2B5EF4-FFF2-40B4-BE49-F238E27FC236}">
                        <a16:creationId xmlns:a16="http://schemas.microsoft.com/office/drawing/2014/main" id="{108F9DDF-3BD6-37ED-711B-551E76536A3B}"/>
                      </a:ext>
                    </a:extLst>
                  </p:cNvPr>
                  <p:cNvSpPr txBox="1">
                    <a:spLocks noRot="1" noChangeAspect="1" noMove="1" noResize="1" noEditPoints="1" noAdjustHandles="1" noChangeArrowheads="1" noChangeShapeType="1" noTextEdit="1"/>
                  </p:cNvSpPr>
                  <p:nvPr/>
                </p:nvSpPr>
                <p:spPr>
                  <a:xfrm>
                    <a:off x="988936" y="3339650"/>
                    <a:ext cx="6537362" cy="1219693"/>
                  </a:xfrm>
                  <a:prstGeom prst="rect">
                    <a:avLst/>
                  </a:prstGeom>
                  <a:blipFill>
                    <a:blip r:embed="rId6"/>
                    <a:stretch>
                      <a:fillRect l="-849" r="-4340" b="-500"/>
                    </a:stretch>
                  </a:blipFill>
                </p:spPr>
                <p:txBody>
                  <a:bodyPr/>
                  <a:lstStyle/>
                  <a:p>
                    <a:r>
                      <a:rPr lang="zh-CN" altLang="en-US">
                        <a:noFill/>
                      </a:rPr>
                      <a:t> </a:t>
                    </a:r>
                  </a:p>
                </p:txBody>
              </p:sp>
            </mc:Fallback>
          </mc:AlternateContent>
        </p:grpSp>
        <p:sp>
          <p:nvSpPr>
            <p:cNvPr id="18" name="矩形 17">
              <a:extLst>
                <a:ext uri="{FF2B5EF4-FFF2-40B4-BE49-F238E27FC236}">
                  <a16:creationId xmlns:a16="http://schemas.microsoft.com/office/drawing/2014/main" id="{8C27D1A6-EF36-C596-E22B-6C80146D7FB7}"/>
                </a:ext>
              </a:extLst>
            </p:cNvPr>
            <p:cNvSpPr/>
            <p:nvPr/>
          </p:nvSpPr>
          <p:spPr>
            <a:xfrm>
              <a:off x="2086164" y="4982966"/>
              <a:ext cx="1694726" cy="31251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D815280-0F7E-2060-02D4-F13631B0CD64}"/>
                </a:ext>
              </a:extLst>
            </p:cNvPr>
            <p:cNvSpPr/>
            <p:nvPr/>
          </p:nvSpPr>
          <p:spPr>
            <a:xfrm>
              <a:off x="2086164" y="6441897"/>
              <a:ext cx="1383482" cy="44185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FE94A8-7DEB-97D6-E8B1-17D651A4E454}"/>
                </a:ext>
              </a:extLst>
            </p:cNvPr>
            <p:cNvSpPr/>
            <p:nvPr/>
          </p:nvSpPr>
          <p:spPr>
            <a:xfrm>
              <a:off x="3963714" y="4941636"/>
              <a:ext cx="998704" cy="34384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6AAD6B7-826F-ECAC-5A95-D997DC8D06F4}"/>
                </a:ext>
              </a:extLst>
            </p:cNvPr>
            <p:cNvSpPr/>
            <p:nvPr/>
          </p:nvSpPr>
          <p:spPr>
            <a:xfrm>
              <a:off x="3719246" y="6462445"/>
              <a:ext cx="1469204" cy="32877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769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left)">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P spid="15"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D976440-62B1-07EF-E029-D1FF74354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00"/>
            <a:ext cx="12147390" cy="608584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57B41A-DB9C-F37C-EAB5-463D1F7676F7}"/>
                  </a:ext>
                </a:extLst>
              </p:cNvPr>
              <p:cNvSpPr txBox="1"/>
              <p:nvPr/>
            </p:nvSpPr>
            <p:spPr>
              <a:xfrm>
                <a:off x="-2" y="10160"/>
                <a:ext cx="10613205" cy="646331"/>
              </a:xfrm>
              <a:prstGeom prst="rect">
                <a:avLst/>
              </a:prstGeom>
              <a:noFill/>
            </p:spPr>
            <p:txBody>
              <a:bodyPr wrap="square" rtlCol="0">
                <a:spAutoFit/>
              </a:bodyPr>
              <a:lstStyle/>
              <a:p>
                <a:r>
                  <a:rPr lang="en-US" altLang="zh-CN" sz="3600" b="1" dirty="0"/>
                  <a:t>ODE</a:t>
                </a:r>
                <a:r>
                  <a:rPr lang="zh-CN" altLang="en-US" sz="3600" b="1" dirty="0"/>
                  <a:t>：</a:t>
                </a:r>
                <a14:m>
                  <m:oMath xmlns:m="http://schemas.openxmlformats.org/officeDocument/2006/math">
                    <m:r>
                      <a:rPr lang="en-US" altLang="zh-CN" sz="3600" b="1">
                        <a:latin typeface="Cambria Math" panose="02040503050406030204" pitchFamily="18" charset="0"/>
                      </a:rPr>
                      <m:t>𝑩𝑪</m:t>
                    </m:r>
                    <m:d>
                      <m:dPr>
                        <m:ctrlPr>
                          <a:rPr lang="zh-CN" altLang="zh-CN" sz="3600" b="1" i="1">
                            <a:latin typeface="Cambria Math" panose="02040503050406030204" pitchFamily="18" charset="0"/>
                          </a:rPr>
                        </m:ctrlPr>
                      </m:dPr>
                      <m:e>
                        <m:r>
                          <a:rPr lang="en-US" altLang="zh-CN" sz="3600" b="1">
                            <a:latin typeface="Cambria Math" panose="02040503050406030204" pitchFamily="18" charset="0"/>
                          </a:rPr>
                          <m:t>𝒙</m:t>
                        </m:r>
                      </m:e>
                    </m:d>
                    <m:r>
                      <a:rPr lang="zh-CN" altLang="en-US" sz="3600" b="1">
                        <a:latin typeface="Cambria Math" panose="02040503050406030204" pitchFamily="18" charset="0"/>
                      </a:rPr>
                      <m:t>、</m:t>
                    </m:r>
                    <m:r>
                      <a:rPr lang="en-US" altLang="zh-CN" sz="3600" b="1">
                        <a:latin typeface="Cambria Math" panose="02040503050406030204" pitchFamily="18" charset="0"/>
                      </a:rPr>
                      <m:t>𝑳</m:t>
                    </m:r>
                    <m:d>
                      <m:dPr>
                        <m:ctrlPr>
                          <a:rPr lang="zh-CN" altLang="zh-CN" sz="3600" b="1" i="1">
                            <a:latin typeface="Cambria Math" panose="02040503050406030204" pitchFamily="18" charset="0"/>
                          </a:rPr>
                        </m:ctrlPr>
                      </m:dPr>
                      <m:e>
                        <m:r>
                          <a:rPr lang="en-US" altLang="zh-CN" sz="3600" b="1">
                            <a:latin typeface="Cambria Math" panose="02040503050406030204" pitchFamily="18" charset="0"/>
                          </a:rPr>
                          <m:t>𝒙</m:t>
                        </m:r>
                      </m:e>
                    </m:d>
                  </m:oMath>
                </a14:m>
                <a:r>
                  <a:rPr lang="zh-CN" altLang="en-US" sz="3600" b="1" dirty="0"/>
                  <a:t>的构造方法及</a:t>
                </a:r>
                <a14:m>
                  <m:oMath xmlns:m="http://schemas.openxmlformats.org/officeDocument/2006/math">
                    <m:r>
                      <a:rPr lang="en-US" altLang="zh-CN" sz="3600" b="1" i="1">
                        <a:latin typeface="Cambria Math" panose="02040503050406030204" pitchFamily="18" charset="0"/>
                      </a:rPr>
                      <m:t>𝑨𝑵𝑵</m:t>
                    </m:r>
                    <m:d>
                      <m:dPr>
                        <m:ctrlPr>
                          <a:rPr lang="zh-CN" altLang="zh-CN" sz="3600" b="1" i="1">
                            <a:latin typeface="Cambria Math" panose="02040503050406030204" pitchFamily="18" charset="0"/>
                          </a:rPr>
                        </m:ctrlPr>
                      </m:dPr>
                      <m:e>
                        <m:r>
                          <a:rPr lang="en-US" altLang="zh-CN" sz="3600" b="1" i="1" smtClean="0">
                            <a:latin typeface="Cambria Math" panose="02040503050406030204" pitchFamily="18" charset="0"/>
                          </a:rPr>
                          <m:t>𝒙</m:t>
                        </m:r>
                        <m:r>
                          <a:rPr lang="en-US" altLang="zh-CN" sz="3600" b="1" i="1">
                            <a:latin typeface="Cambria Math" panose="02040503050406030204" pitchFamily="18" charset="0"/>
                          </a:rPr>
                          <m:t>;</m:t>
                        </m:r>
                        <m:acc>
                          <m:accPr>
                            <m:chr m:val="⃗"/>
                            <m:ctrlPr>
                              <a:rPr lang="zh-CN" altLang="zh-CN" sz="3600" b="1" i="1">
                                <a:latin typeface="Cambria Math" panose="02040503050406030204" pitchFamily="18" charset="0"/>
                              </a:rPr>
                            </m:ctrlPr>
                          </m:accPr>
                          <m:e>
                            <m:r>
                              <a:rPr lang="en-US" altLang="zh-CN" sz="3600" b="1" i="1">
                                <a:latin typeface="Cambria Math" panose="02040503050406030204" pitchFamily="18" charset="0"/>
                              </a:rPr>
                              <m:t>𝒑</m:t>
                            </m:r>
                          </m:e>
                        </m:acc>
                      </m:e>
                    </m:d>
                  </m:oMath>
                </a14:m>
                <a:r>
                  <a:rPr lang="zh-CN" altLang="en-US" sz="3600" b="1" dirty="0"/>
                  <a:t>的作用</a:t>
                </a:r>
              </a:p>
            </p:txBody>
          </p:sp>
        </mc:Choice>
        <mc:Fallback xmlns="">
          <p:sp>
            <p:nvSpPr>
              <p:cNvPr id="7" name="文本框 6">
                <a:extLst>
                  <a:ext uri="{FF2B5EF4-FFF2-40B4-BE49-F238E27FC236}">
                    <a16:creationId xmlns:a16="http://schemas.microsoft.com/office/drawing/2014/main" id="{AE57B41A-DB9C-F37C-EAB5-463D1F7676F7}"/>
                  </a:ext>
                </a:extLst>
              </p:cNvPr>
              <p:cNvSpPr txBox="1">
                <a:spLocks noRot="1" noChangeAspect="1" noMove="1" noResize="1" noEditPoints="1" noAdjustHandles="1" noChangeArrowheads="1" noChangeShapeType="1" noTextEdit="1"/>
              </p:cNvSpPr>
              <p:nvPr/>
            </p:nvSpPr>
            <p:spPr>
              <a:xfrm>
                <a:off x="-2" y="10160"/>
                <a:ext cx="10613205" cy="646331"/>
              </a:xfrm>
              <a:prstGeom prst="rect">
                <a:avLst/>
              </a:prstGeom>
              <a:blipFill>
                <a:blip r:embed="rId3"/>
                <a:stretch>
                  <a:fillRect l="-1723" t="-15094" b="-34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4726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7ABFFA-51DC-A5EE-EE6E-81B65714912F}"/>
                  </a:ext>
                </a:extLst>
              </p:cNvPr>
              <p:cNvSpPr txBox="1"/>
              <p:nvPr/>
            </p:nvSpPr>
            <p:spPr>
              <a:xfrm>
                <a:off x="-2" y="10160"/>
                <a:ext cx="6575463" cy="646331"/>
              </a:xfrm>
              <a:prstGeom prst="rect">
                <a:avLst/>
              </a:prstGeom>
              <a:noFill/>
            </p:spPr>
            <p:txBody>
              <a:bodyPr wrap="square" rtlCol="0">
                <a:spAutoFit/>
              </a:bodyPr>
              <a:lstStyle/>
              <a:p>
                <a:r>
                  <a:rPr lang="en-US" altLang="zh-CN" sz="3600" b="1" dirty="0"/>
                  <a:t>PDE</a:t>
                </a:r>
                <a:r>
                  <a:rPr lang="zh-CN" altLang="en-US" sz="3600" b="1" dirty="0"/>
                  <a:t>：</a:t>
                </a:r>
                <a14:m>
                  <m:oMath xmlns:m="http://schemas.openxmlformats.org/officeDocument/2006/math">
                    <m:r>
                      <a:rPr lang="en-US" altLang="zh-CN" sz="3600" b="1">
                        <a:latin typeface="Cambria Math" panose="02040503050406030204" pitchFamily="18" charset="0"/>
                      </a:rPr>
                      <m:t>𝑩𝑪</m:t>
                    </m:r>
                    <m:d>
                      <m:dPr>
                        <m:ctrlPr>
                          <a:rPr lang="zh-CN" altLang="zh-CN" sz="3600" b="1" i="1">
                            <a:latin typeface="Cambria Math" panose="02040503050406030204" pitchFamily="18" charset="0"/>
                          </a:rPr>
                        </m:ctrlPr>
                      </m:dPr>
                      <m:e>
                        <m:acc>
                          <m:accPr>
                            <m:chr m:val="⃗"/>
                            <m:ctrlPr>
                              <a:rPr lang="zh-CN" altLang="en-US" sz="3600" b="1" i="1">
                                <a:latin typeface="Cambria Math" panose="02040503050406030204" pitchFamily="18" charset="0"/>
                              </a:rPr>
                            </m:ctrlPr>
                          </m:accPr>
                          <m:e>
                            <m:r>
                              <a:rPr lang="en-US" altLang="zh-CN" sz="3600" b="1" i="1">
                                <a:latin typeface="Cambria Math" panose="02040503050406030204" pitchFamily="18" charset="0"/>
                              </a:rPr>
                              <m:t>𝒙</m:t>
                            </m:r>
                          </m:e>
                        </m:acc>
                      </m:e>
                    </m:d>
                    <m:r>
                      <a:rPr lang="zh-CN" altLang="en-US" sz="3600" b="1">
                        <a:latin typeface="Cambria Math" panose="02040503050406030204" pitchFamily="18" charset="0"/>
                      </a:rPr>
                      <m:t>、</m:t>
                    </m:r>
                    <m:r>
                      <a:rPr lang="en-US" altLang="zh-CN" sz="3600" b="1">
                        <a:latin typeface="Cambria Math" panose="02040503050406030204" pitchFamily="18" charset="0"/>
                      </a:rPr>
                      <m:t>𝑳</m:t>
                    </m:r>
                    <m:d>
                      <m:dPr>
                        <m:ctrlPr>
                          <a:rPr lang="zh-CN" altLang="zh-CN" sz="3600" b="1" i="1">
                            <a:latin typeface="Cambria Math" panose="02040503050406030204" pitchFamily="18" charset="0"/>
                          </a:rPr>
                        </m:ctrlPr>
                      </m:dPr>
                      <m:e>
                        <m:acc>
                          <m:accPr>
                            <m:chr m:val="⃗"/>
                            <m:ctrlPr>
                              <a:rPr lang="zh-CN" altLang="en-US" sz="3600" b="1" i="1">
                                <a:latin typeface="Cambria Math" panose="02040503050406030204" pitchFamily="18" charset="0"/>
                              </a:rPr>
                            </m:ctrlPr>
                          </m:accPr>
                          <m:e>
                            <m:r>
                              <a:rPr lang="en-US" altLang="zh-CN" sz="3600" b="1" i="1">
                                <a:latin typeface="Cambria Math" panose="02040503050406030204" pitchFamily="18" charset="0"/>
                              </a:rPr>
                              <m:t>𝒙</m:t>
                            </m:r>
                          </m:e>
                        </m:acc>
                      </m:e>
                    </m:d>
                  </m:oMath>
                </a14:m>
                <a:r>
                  <a:rPr lang="zh-CN" altLang="en-US" sz="3600" b="1" dirty="0"/>
                  <a:t>的构造方法</a:t>
                </a:r>
              </a:p>
            </p:txBody>
          </p:sp>
        </mc:Choice>
        <mc:Fallback xmlns="">
          <p:sp>
            <p:nvSpPr>
              <p:cNvPr id="5" name="文本框 4">
                <a:extLst>
                  <a:ext uri="{FF2B5EF4-FFF2-40B4-BE49-F238E27FC236}">
                    <a16:creationId xmlns:a16="http://schemas.microsoft.com/office/drawing/2014/main" id="{CB7ABFFA-51DC-A5EE-EE6E-81B65714912F}"/>
                  </a:ext>
                </a:extLst>
              </p:cNvPr>
              <p:cNvSpPr txBox="1">
                <a:spLocks noRot="1" noChangeAspect="1" noMove="1" noResize="1" noEditPoints="1" noAdjustHandles="1" noChangeArrowheads="1" noChangeShapeType="1" noTextEdit="1"/>
              </p:cNvSpPr>
              <p:nvPr/>
            </p:nvSpPr>
            <p:spPr>
              <a:xfrm>
                <a:off x="-2" y="10160"/>
                <a:ext cx="6575463" cy="646331"/>
              </a:xfrm>
              <a:prstGeom prst="rect">
                <a:avLst/>
              </a:prstGeom>
              <a:blipFill>
                <a:blip r:embed="rId3"/>
                <a:stretch>
                  <a:fillRect l="-2780" t="-15094" b="-3490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5BCD246-DD53-B9B1-626C-F8384D250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42" y="801384"/>
            <a:ext cx="5435703" cy="4428162"/>
          </a:xfrm>
          <a:prstGeom prst="rect">
            <a:avLst/>
          </a:prstGeom>
        </p:spPr>
      </p:pic>
      <p:pic>
        <p:nvPicPr>
          <p:cNvPr id="9" name="图片 8">
            <a:extLst>
              <a:ext uri="{FF2B5EF4-FFF2-40B4-BE49-F238E27FC236}">
                <a16:creationId xmlns:a16="http://schemas.microsoft.com/office/drawing/2014/main" id="{F89AD2FA-747B-BFCC-66AE-2A1B1B2C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196" y="801384"/>
            <a:ext cx="5680462" cy="4428162"/>
          </a:xfrm>
          <a:prstGeom prst="rect">
            <a:avLst/>
          </a:prstGeom>
        </p:spPr>
      </p:pic>
      <p:grpSp>
        <p:nvGrpSpPr>
          <p:cNvPr id="14" name="组合 13">
            <a:extLst>
              <a:ext uri="{FF2B5EF4-FFF2-40B4-BE49-F238E27FC236}">
                <a16:creationId xmlns:a16="http://schemas.microsoft.com/office/drawing/2014/main" id="{96092F45-4AB5-A879-2B26-8AC3BDEB54E5}"/>
              </a:ext>
            </a:extLst>
          </p:cNvPr>
          <p:cNvGrpSpPr/>
          <p:nvPr/>
        </p:nvGrpSpPr>
        <p:grpSpPr>
          <a:xfrm>
            <a:off x="112342" y="5740401"/>
            <a:ext cx="4581578" cy="485106"/>
            <a:chOff x="112342" y="5740401"/>
            <a:chExt cx="4581578" cy="485106"/>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124178-1C2E-AFA5-BDF9-6E8033A2A64E}"/>
                    </a:ext>
                  </a:extLst>
                </p:cNvPr>
                <p:cNvSpPr txBox="1"/>
                <p:nvPr/>
              </p:nvSpPr>
              <p:spPr>
                <a:xfrm>
                  <a:off x="112342" y="5763842"/>
                  <a:ext cx="45815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𝒖</m:t>
                            </m:r>
                          </m:e>
                        </m:acc>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𝑨𝑵𝑵</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en-US" altLang="zh-CN" b="1" dirty="0">
                    <a:solidFill>
                      <a:srgbClr val="FFFFFF"/>
                    </a:solidFill>
                  </a:endParaRPr>
                </a:p>
              </p:txBody>
            </p:sp>
          </mc:Choice>
          <mc:Fallback xmlns="">
            <p:sp>
              <p:nvSpPr>
                <p:cNvPr id="11" name="文本框 10">
                  <a:extLst>
                    <a:ext uri="{FF2B5EF4-FFF2-40B4-BE49-F238E27FC236}">
                      <a16:creationId xmlns:a16="http://schemas.microsoft.com/office/drawing/2014/main" id="{F0124178-1C2E-AFA5-BDF9-6E8033A2A64E}"/>
                    </a:ext>
                  </a:extLst>
                </p:cNvPr>
                <p:cNvSpPr txBox="1">
                  <a:spLocks noRot="1" noChangeAspect="1" noMove="1" noResize="1" noEditPoints="1" noAdjustHandles="1" noChangeArrowheads="1" noChangeShapeType="1" noTextEdit="1"/>
                </p:cNvSpPr>
                <p:nvPr/>
              </p:nvSpPr>
              <p:spPr>
                <a:xfrm>
                  <a:off x="112342" y="5763842"/>
                  <a:ext cx="4581578" cy="461665"/>
                </a:xfrm>
                <a:prstGeom prst="rect">
                  <a:avLst/>
                </a:prstGeom>
                <a:blipFill>
                  <a:blip r:embed="rId6"/>
                  <a:stretch>
                    <a:fillRect t="-5333" b="-1200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5EB515B-32B0-EEAC-C641-51173B1D673A}"/>
                </a:ext>
              </a:extLst>
            </p:cNvPr>
            <p:cNvSpPr/>
            <p:nvPr/>
          </p:nvSpPr>
          <p:spPr>
            <a:xfrm>
              <a:off x="1283739" y="5754194"/>
              <a:ext cx="887492" cy="41882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684B294-570E-87E8-5AEB-9E2557F70376}"/>
                </a:ext>
              </a:extLst>
            </p:cNvPr>
            <p:cNvSpPr/>
            <p:nvPr/>
          </p:nvSpPr>
          <p:spPr>
            <a:xfrm>
              <a:off x="2403130" y="5740401"/>
              <a:ext cx="718916" cy="41882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3B4C87B-66A7-B680-78FF-5D290D99C0AE}"/>
                  </a:ext>
                </a:extLst>
              </p:cNvPr>
              <p:cNvSpPr txBox="1"/>
              <p:nvPr/>
            </p:nvSpPr>
            <p:spPr>
              <a:xfrm>
                <a:off x="6399196" y="5491737"/>
                <a:ext cx="3083270" cy="91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zh-CN" altLang="en-US" sz="2400" i="1" smtClean="0">
                              <a:solidFill>
                                <a:schemeClr val="tx1"/>
                              </a:solidFill>
                              <a:latin typeface="Cambria Math" panose="02040503050406030204" pitchFamily="18" charset="0"/>
                            </a:rPr>
                          </m:ctrlPr>
                        </m:mPr>
                        <m:mr>
                          <m:e>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𝐿</m:t>
                                    </m:r>
                                    <m:d>
                                      <m:dPr>
                                        <m:ctrlPr>
                                          <a:rPr lang="zh-CN" altLang="en-US" sz="2400" i="1">
                                            <a:solidFill>
                                              <a:schemeClr val="tx1"/>
                                            </a:solidFill>
                                            <a:latin typeface="Cambria Math" panose="02040503050406030204" pitchFamily="18" charset="0"/>
                                          </a:rPr>
                                        </m:ctrlPr>
                                      </m:d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𝑥</m:t>
                                            </m:r>
                                          </m:e>
                                        </m:acc>
                                      </m:e>
                                    </m:d>
                                    <m:r>
                                      <a:rPr lang="zh-CN" altLang="en-US" sz="2400" i="0">
                                        <a:solidFill>
                                          <a:schemeClr val="tx1"/>
                                        </a:solidFill>
                                        <a:latin typeface="Cambria Math" panose="02040503050406030204" pitchFamily="18" charset="0"/>
                                      </a:rPr>
                                      <m:t>&amp;=0</m:t>
                                    </m:r>
                                  </m:e>
                                  <m:e>
                                    <m:r>
                                      <a:rPr lang="zh-CN" altLang="en-US" sz="2400" i="1">
                                        <a:solidFill>
                                          <a:schemeClr val="tx1"/>
                                        </a:solidFill>
                                        <a:latin typeface="Cambria Math" panose="02040503050406030204" pitchFamily="18" charset="0"/>
                                      </a:rPr>
                                      <m:t>𝐿</m:t>
                                    </m:r>
                                    <m:d>
                                      <m:dPr>
                                        <m:ctrlPr>
                                          <a:rPr lang="zh-CN" altLang="en-US" sz="2400" i="1">
                                            <a:solidFill>
                                              <a:schemeClr val="tx1"/>
                                            </a:solidFill>
                                            <a:latin typeface="Cambria Math" panose="02040503050406030204" pitchFamily="18" charset="0"/>
                                          </a:rPr>
                                        </m:ctrlPr>
                                      </m:d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𝑥</m:t>
                                            </m:r>
                                          </m:e>
                                        </m:acc>
                                      </m:e>
                                    </m:d>
                                    <m:r>
                                      <a:rPr lang="zh-CN" altLang="en-US" sz="2400" i="0">
                                        <a:solidFill>
                                          <a:schemeClr val="tx1"/>
                                        </a:solidFill>
                                        <a:latin typeface="Cambria Math" panose="02040503050406030204" pitchFamily="18" charset="0"/>
                                      </a:rPr>
                                      <m:t>&amp;&gt;0</m:t>
                                    </m:r>
                                  </m:e>
                                </m:eqArr>
                              </m:e>
                            </m:d>
                          </m:e>
                          <m:e>
                            <m:m>
                              <m:mPr>
                                <m:plcHide m:val="on"/>
                                <m:mcs>
                                  <m:mc>
                                    <m:mcPr>
                                      <m:count m:val="1"/>
                                      <m:mcJc m:val="center"/>
                                    </m:mcPr>
                                  </m:mc>
                                </m:mcs>
                                <m:ctrlPr>
                                  <a:rPr lang="zh-CN" altLang="en-US" sz="2400" i="1">
                                    <a:solidFill>
                                      <a:schemeClr val="tx1"/>
                                    </a:solidFill>
                                    <a:latin typeface="Cambria Math" panose="02040503050406030204" pitchFamily="18" charset="0"/>
                                  </a:rPr>
                                </m:ctrlPr>
                              </m:mPr>
                              <m:mr>
                                <m:e>
                                  <m:r>
                                    <a:rPr lang="zh-CN" altLang="en-US" sz="2400" i="0">
                                      <a:solidFill>
                                        <a:schemeClr val="tx1"/>
                                      </a:solidFill>
                                      <a:latin typeface="Cambria Math" panose="02040503050406030204" pitchFamily="18" charset="0"/>
                                    </a:rPr>
                                    <m:t>,</m:t>
                                  </m:r>
                                </m:e>
                              </m:mr>
                              <m:mr>
                                <m:e>
                                  <m:r>
                                    <a:rPr lang="zh-CN" altLang="en-US" sz="2400" i="0">
                                      <a:solidFill>
                                        <a:schemeClr val="tx1"/>
                                      </a:solidFill>
                                      <a:latin typeface="Cambria Math" panose="02040503050406030204" pitchFamily="18" charset="0"/>
                                    </a:rPr>
                                    <m:t>,</m:t>
                                  </m:r>
                                </m:e>
                              </m:mr>
                            </m:m>
                          </m:e>
                          <m:e>
                            <m:eqArr>
                              <m:eqArrPr>
                                <m:ctrlPr>
                                  <a:rPr lang="zh-CN" altLang="en-US" sz="2400" i="1">
                                    <a:solidFill>
                                      <a:schemeClr val="tx1"/>
                                    </a:solidFill>
                                    <a:latin typeface="Cambria Math" panose="02040503050406030204" pitchFamily="18" charset="0"/>
                                  </a:rPr>
                                </m:ctrlPr>
                              </m:eqArrPr>
                              <m:e>
                                <m:r>
                                  <a:rPr lang="zh-CN" altLang="en-US" sz="2400" i="0">
                                    <a:solidFill>
                                      <a:schemeClr val="tx1"/>
                                    </a:solidFill>
                                    <a:latin typeface="Cambria Math" panose="02040503050406030204" pitchFamily="18" charset="0"/>
                                  </a:rPr>
                                  <m:t>&amp;</m:t>
                                </m:r>
                                <m:r>
                                  <a:rPr lang="zh-CN" altLang="en-US" sz="2400" i="1">
                                    <a:solidFill>
                                      <a:schemeClr val="tx1"/>
                                    </a:solidFill>
                                    <a:latin typeface="Cambria Math" panose="02040503050406030204" pitchFamily="18" charset="0"/>
                                  </a:rPr>
                                  <m:t>𝑜𝑛</m:t>
                                </m:r>
                                <m:r>
                                  <a:rPr lang="zh-CN" altLang="en-US" sz="2400" i="0">
                                    <a:solidFill>
                                      <a:schemeClr val="tx1"/>
                                    </a:solidFill>
                                    <a:latin typeface="Cambria Math" panose="02040503050406030204" pitchFamily="18" charset="0"/>
                                  </a:rPr>
                                  <m:t>  </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𝛺</m:t>
                                </m:r>
                              </m:e>
                              <m:e>
                                <m:r>
                                  <a:rPr lang="zh-CN" altLang="en-US" sz="2400" i="0">
                                    <a:solidFill>
                                      <a:schemeClr val="tx1"/>
                                    </a:solidFill>
                                    <a:latin typeface="Cambria Math" panose="02040503050406030204" pitchFamily="18" charset="0"/>
                                  </a:rPr>
                                  <m:t>&amp;</m:t>
                                </m:r>
                                <m:r>
                                  <a:rPr lang="zh-CN" altLang="en-US" sz="2400" i="1">
                                    <a:solidFill>
                                      <a:schemeClr val="tx1"/>
                                    </a:solidFill>
                                    <a:latin typeface="Cambria Math" panose="02040503050406030204" pitchFamily="18" charset="0"/>
                                  </a:rPr>
                                  <m:t>𝑖𝑛</m:t>
                                </m:r>
                                <m: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𝛺</m:t>
                                </m:r>
                              </m:e>
                            </m:eqArr>
                          </m:e>
                        </m:mr>
                      </m:m>
                    </m:oMath>
                  </m:oMathPara>
                </a14:m>
                <a:endParaRPr lang="zh-CN" altLang="en-US" dirty="0"/>
              </a:p>
            </p:txBody>
          </p:sp>
        </mc:Choice>
        <mc:Fallback xmlns="">
          <p:sp>
            <p:nvSpPr>
              <p:cNvPr id="16" name="文本框 15">
                <a:extLst>
                  <a:ext uri="{FF2B5EF4-FFF2-40B4-BE49-F238E27FC236}">
                    <a16:creationId xmlns:a16="http://schemas.microsoft.com/office/drawing/2014/main" id="{C3B4C87B-66A7-B680-78FF-5D290D99C0AE}"/>
                  </a:ext>
                </a:extLst>
              </p:cNvPr>
              <p:cNvSpPr txBox="1">
                <a:spLocks noRot="1" noChangeAspect="1" noMove="1" noResize="1" noEditPoints="1" noAdjustHandles="1" noChangeArrowheads="1" noChangeShapeType="1" noTextEdit="1"/>
              </p:cNvSpPr>
              <p:nvPr/>
            </p:nvSpPr>
            <p:spPr>
              <a:xfrm>
                <a:off x="6399196" y="5491737"/>
                <a:ext cx="3083270" cy="916148"/>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00E5E79-8F44-5047-BEB5-D6D77C2EF8D1}"/>
              </a:ext>
            </a:extLst>
          </p:cNvPr>
          <p:cNvSpPr txBox="1"/>
          <p:nvPr/>
        </p:nvSpPr>
        <p:spPr>
          <a:xfrm>
            <a:off x="204952" y="6548403"/>
            <a:ext cx="7488620" cy="369332"/>
          </a:xfrm>
          <a:prstGeom prst="rect">
            <a:avLst/>
          </a:prstGeom>
          <a:noFill/>
        </p:spPr>
        <p:txBody>
          <a:bodyPr wrap="square">
            <a:spAutoFit/>
          </a:bodyPr>
          <a:lstStyle/>
          <a:p>
            <a:pPr marL="285750" indent="-285750">
              <a:buFont typeface="Wingdings" panose="05000000000000000000" pitchFamily="2" charset="2"/>
              <a:buChar char="l"/>
            </a:pPr>
            <a:r>
              <a:rPr lang="zh-CN" altLang="en-US" i="1" dirty="0"/>
              <a:t>https://www.bilibili.com/video/BV1st411g7a1?share_source=copy_web</a:t>
            </a:r>
          </a:p>
        </p:txBody>
      </p:sp>
    </p:spTree>
    <p:extLst>
      <p:ext uri="{BB962C8B-B14F-4D97-AF65-F5344CB8AC3E}">
        <p14:creationId xmlns:p14="http://schemas.microsoft.com/office/powerpoint/2010/main" val="2062137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42ADCAA-FBF5-0309-F262-5B7063E24B78}"/>
              </a:ext>
            </a:extLst>
          </p:cNvPr>
          <p:cNvGrpSpPr/>
          <p:nvPr/>
        </p:nvGrpSpPr>
        <p:grpSpPr>
          <a:xfrm>
            <a:off x="2337382" y="2975675"/>
            <a:ext cx="5567098" cy="461665"/>
            <a:chOff x="1483942" y="2624268"/>
            <a:chExt cx="5567098" cy="461665"/>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F13E5BE-A8D9-D44D-F012-765A0D08D78E}"/>
                    </a:ext>
                  </a:extLst>
                </p:cNvPr>
                <p:cNvSpPr txBox="1"/>
                <p:nvPr/>
              </p:nvSpPr>
              <p:spPr>
                <a:xfrm>
                  <a:off x="1483942" y="2624268"/>
                  <a:ext cx="556709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𝒖</m:t>
                            </m:r>
                          </m:e>
                        </m:acc>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𝑨𝑵𝑵</m:t>
                            </m:r>
                          </m:e>
                          <m:sub>
                            <m:r>
                              <a:rPr lang="en-US" altLang="zh-CN" sz="2400" b="1" i="1">
                                <a:solidFill>
                                  <a:schemeClr val="tx1"/>
                                </a:solidFill>
                                <a:latin typeface="Cambria Math" panose="02040503050406030204" pitchFamily="18" charset="0"/>
                              </a:rPr>
                              <m:t>𝑩𝑪</m:t>
                            </m:r>
                          </m:sub>
                        </m:sSub>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smtClean="0">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𝑨𝑵</m:t>
                            </m:r>
                            <m:r>
                              <a:rPr lang="en-US" altLang="zh-CN" sz="2400" b="1" i="1">
                                <a:solidFill>
                                  <a:schemeClr val="tx1"/>
                                </a:solidFill>
                                <a:latin typeface="Cambria Math" panose="02040503050406030204" pitchFamily="18" charset="0"/>
                              </a:rPr>
                              <m:t>𝑵</m:t>
                            </m:r>
                          </m:e>
                          <m:sub>
                            <m:r>
                              <a:rPr lang="en-US" altLang="zh-CN" sz="2400" b="1" i="1" smtClean="0">
                                <a:solidFill>
                                  <a:schemeClr val="tx1"/>
                                </a:solidFill>
                                <a:latin typeface="Cambria Math" panose="02040503050406030204" pitchFamily="18" charset="0"/>
                              </a:rPr>
                              <m:t>𝑰𝑵</m:t>
                            </m:r>
                          </m:sub>
                        </m:sSub>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zh-CN" altLang="zh-CN" b="1" dirty="0">
                    <a:solidFill>
                      <a:srgbClr val="FFFFFF"/>
                    </a:solidFill>
                  </a:endParaRPr>
                </a:p>
              </p:txBody>
            </p:sp>
          </mc:Choice>
          <mc:Fallback xmlns="">
            <p:sp>
              <p:nvSpPr>
                <p:cNvPr id="5" name="文本框 4">
                  <a:extLst>
                    <a:ext uri="{FF2B5EF4-FFF2-40B4-BE49-F238E27FC236}">
                      <a16:creationId xmlns:a16="http://schemas.microsoft.com/office/drawing/2014/main" id="{6F13E5BE-A8D9-D44D-F012-765A0D08D78E}"/>
                    </a:ext>
                  </a:extLst>
                </p:cNvPr>
                <p:cNvSpPr txBox="1">
                  <a:spLocks noRot="1" noChangeAspect="1" noMove="1" noResize="1" noEditPoints="1" noAdjustHandles="1" noChangeArrowheads="1" noChangeShapeType="1" noTextEdit="1"/>
                </p:cNvSpPr>
                <p:nvPr/>
              </p:nvSpPr>
              <p:spPr>
                <a:xfrm>
                  <a:off x="1483942" y="2624268"/>
                  <a:ext cx="5567098" cy="461665"/>
                </a:xfrm>
                <a:prstGeom prst="rect">
                  <a:avLst/>
                </a:prstGeom>
                <a:blipFill>
                  <a:blip r:embed="rId2"/>
                  <a:stretch>
                    <a:fillRect t="-5263" b="-1052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075F30B0-5C3A-7BFE-E1CD-17D8096CB628}"/>
                </a:ext>
              </a:extLst>
            </p:cNvPr>
            <p:cNvSpPr/>
            <p:nvPr/>
          </p:nvSpPr>
          <p:spPr>
            <a:xfrm>
              <a:off x="2607881" y="2655090"/>
              <a:ext cx="1445959" cy="43084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FDCF425-7BF6-BFCD-0ABC-FCC500E05A30}"/>
                </a:ext>
              </a:extLst>
            </p:cNvPr>
            <p:cNvSpPr/>
            <p:nvPr/>
          </p:nvSpPr>
          <p:spPr>
            <a:xfrm>
              <a:off x="4380365" y="2655090"/>
              <a:ext cx="658995" cy="43084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BDD441A-BB9D-90FC-7445-CCADD4D68BC9}"/>
                </a:ext>
              </a:extLst>
            </p:cNvPr>
            <p:cNvSpPr/>
            <p:nvPr/>
          </p:nvSpPr>
          <p:spPr>
            <a:xfrm>
              <a:off x="5177779" y="2624268"/>
              <a:ext cx="1751341" cy="43084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841AEDE4-0A75-7BE2-487F-83387E0DD910}"/>
              </a:ext>
            </a:extLst>
          </p:cNvPr>
          <p:cNvSpPr txBox="1"/>
          <p:nvPr/>
        </p:nvSpPr>
        <p:spPr>
          <a:xfrm>
            <a:off x="-2" y="10160"/>
            <a:ext cx="7904482" cy="646331"/>
          </a:xfrm>
          <a:prstGeom prst="rect">
            <a:avLst/>
          </a:prstGeom>
          <a:noFill/>
        </p:spPr>
        <p:txBody>
          <a:bodyPr wrap="square" rtlCol="0">
            <a:spAutoFit/>
          </a:bodyPr>
          <a:lstStyle/>
          <a:p>
            <a:r>
              <a:rPr lang="en-US" altLang="zh-CN" sz="3600" b="1" dirty="0"/>
              <a:t>PDE</a:t>
            </a:r>
            <a:r>
              <a:rPr lang="zh-CN" altLang="en-US" sz="3600" b="1" dirty="0"/>
              <a:t>：引入独立网络处理复杂边界条件</a:t>
            </a:r>
          </a:p>
        </p:txBody>
      </p:sp>
      <p:grpSp>
        <p:nvGrpSpPr>
          <p:cNvPr id="11" name="组合 10">
            <a:extLst>
              <a:ext uri="{FF2B5EF4-FFF2-40B4-BE49-F238E27FC236}">
                <a16:creationId xmlns:a16="http://schemas.microsoft.com/office/drawing/2014/main" id="{58A6D3D1-B7A4-C847-7EC3-37CA6D170970}"/>
              </a:ext>
            </a:extLst>
          </p:cNvPr>
          <p:cNvGrpSpPr/>
          <p:nvPr/>
        </p:nvGrpSpPr>
        <p:grpSpPr>
          <a:xfrm>
            <a:off x="2252281" y="1494346"/>
            <a:ext cx="4581578" cy="485106"/>
            <a:chOff x="112342" y="5740401"/>
            <a:chExt cx="4581578" cy="485106"/>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F2369B-513A-15AF-D1B6-3D9A75235FFF}"/>
                    </a:ext>
                  </a:extLst>
                </p:cNvPr>
                <p:cNvSpPr txBox="1"/>
                <p:nvPr/>
              </p:nvSpPr>
              <p:spPr>
                <a:xfrm>
                  <a:off x="112342" y="5763842"/>
                  <a:ext cx="45815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𝒖</m:t>
                            </m:r>
                          </m:e>
                        </m:acc>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𝑨𝑵𝑵</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en-US" altLang="zh-CN" b="1" dirty="0">
                    <a:solidFill>
                      <a:srgbClr val="FFFFFF"/>
                    </a:solidFill>
                  </a:endParaRPr>
                </a:p>
              </p:txBody>
            </p:sp>
          </mc:Choice>
          <mc:Fallback xmlns="">
            <p:sp>
              <p:nvSpPr>
                <p:cNvPr id="12" name="文本框 11">
                  <a:extLst>
                    <a:ext uri="{FF2B5EF4-FFF2-40B4-BE49-F238E27FC236}">
                      <a16:creationId xmlns:a16="http://schemas.microsoft.com/office/drawing/2014/main" id="{97F2369B-513A-15AF-D1B6-3D9A75235FFF}"/>
                    </a:ext>
                  </a:extLst>
                </p:cNvPr>
                <p:cNvSpPr txBox="1">
                  <a:spLocks noRot="1" noChangeAspect="1" noMove="1" noResize="1" noEditPoints="1" noAdjustHandles="1" noChangeArrowheads="1" noChangeShapeType="1" noTextEdit="1"/>
                </p:cNvSpPr>
                <p:nvPr/>
              </p:nvSpPr>
              <p:spPr>
                <a:xfrm>
                  <a:off x="112342" y="5763842"/>
                  <a:ext cx="4581578" cy="461665"/>
                </a:xfrm>
                <a:prstGeom prst="rect">
                  <a:avLst/>
                </a:prstGeom>
                <a:blipFill>
                  <a:blip r:embed="rId3"/>
                  <a:stretch>
                    <a:fillRect t="-5263" b="-10526"/>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2DDFC865-7B22-BC3E-27C2-664750D0C328}"/>
                </a:ext>
              </a:extLst>
            </p:cNvPr>
            <p:cNvSpPr/>
            <p:nvPr/>
          </p:nvSpPr>
          <p:spPr>
            <a:xfrm>
              <a:off x="1283739" y="5754194"/>
              <a:ext cx="887492" cy="41882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84AFE51-8BAA-D2B0-27D8-790DD4036D3E}"/>
                </a:ext>
              </a:extLst>
            </p:cNvPr>
            <p:cNvSpPr/>
            <p:nvPr/>
          </p:nvSpPr>
          <p:spPr>
            <a:xfrm>
              <a:off x="2403130" y="5740401"/>
              <a:ext cx="718916" cy="41882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2C871689-B6FB-4726-E877-61A00D1ED865}"/>
              </a:ext>
            </a:extLst>
          </p:cNvPr>
          <p:cNvSpPr txBox="1"/>
          <p:nvPr/>
        </p:nvSpPr>
        <p:spPr>
          <a:xfrm>
            <a:off x="602830" y="3063240"/>
            <a:ext cx="1649451" cy="369332"/>
          </a:xfrm>
          <a:prstGeom prst="rect">
            <a:avLst/>
          </a:prstGeom>
          <a:noFill/>
        </p:spPr>
        <p:txBody>
          <a:bodyPr wrap="square">
            <a:spAutoFit/>
          </a:bodyPr>
          <a:lstStyle/>
          <a:p>
            <a:r>
              <a:rPr lang="zh-CN" altLang="en-US" sz="1800" b="1" dirty="0"/>
              <a:t>复杂边界条件</a:t>
            </a:r>
            <a:endParaRPr lang="zh-CN" altLang="en-US" dirty="0"/>
          </a:p>
        </p:txBody>
      </p:sp>
      <p:sp>
        <p:nvSpPr>
          <p:cNvPr id="17" name="文本框 16">
            <a:extLst>
              <a:ext uri="{FF2B5EF4-FFF2-40B4-BE49-F238E27FC236}">
                <a16:creationId xmlns:a16="http://schemas.microsoft.com/office/drawing/2014/main" id="{1987256D-FD67-7749-2387-BBDEFF5AF869}"/>
              </a:ext>
            </a:extLst>
          </p:cNvPr>
          <p:cNvSpPr txBox="1"/>
          <p:nvPr/>
        </p:nvSpPr>
        <p:spPr>
          <a:xfrm>
            <a:off x="602830" y="1610120"/>
            <a:ext cx="1649451" cy="369332"/>
          </a:xfrm>
          <a:prstGeom prst="rect">
            <a:avLst/>
          </a:prstGeom>
          <a:noFill/>
        </p:spPr>
        <p:txBody>
          <a:bodyPr wrap="square">
            <a:spAutoFit/>
          </a:bodyPr>
          <a:lstStyle/>
          <a:p>
            <a:r>
              <a:rPr lang="zh-CN" altLang="en-US" sz="1800" b="1" dirty="0"/>
              <a:t>简单边界条件</a:t>
            </a:r>
            <a:endParaRPr lang="zh-CN" altLang="en-US" dirty="0"/>
          </a:p>
        </p:txBody>
      </p:sp>
      <p:cxnSp>
        <p:nvCxnSpPr>
          <p:cNvPr id="19" name="直接箭头连接符 18">
            <a:extLst>
              <a:ext uri="{FF2B5EF4-FFF2-40B4-BE49-F238E27FC236}">
                <a16:creationId xmlns:a16="http://schemas.microsoft.com/office/drawing/2014/main" id="{F25863E2-FF63-A4CF-C5FD-B6EE968410E7}"/>
              </a:ext>
            </a:extLst>
          </p:cNvPr>
          <p:cNvCxnSpPr>
            <a:cxnSpLocks/>
            <a:stCxn id="13" idx="2"/>
          </p:cNvCxnSpPr>
          <p:nvPr/>
        </p:nvCxnSpPr>
        <p:spPr>
          <a:xfrm>
            <a:off x="3867424" y="1926960"/>
            <a:ext cx="0" cy="1079537"/>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28394EA3-A259-CE6F-C412-25A7B4C0305F}"/>
              </a:ext>
            </a:extLst>
          </p:cNvPr>
          <p:cNvPicPr>
            <a:picLocks noChangeAspect="1"/>
          </p:cNvPicPr>
          <p:nvPr/>
        </p:nvPicPr>
        <p:blipFill>
          <a:blip r:embed="rId4"/>
          <a:stretch>
            <a:fillRect/>
          </a:stretch>
        </p:blipFill>
        <p:spPr>
          <a:xfrm>
            <a:off x="1544444" y="4002720"/>
            <a:ext cx="4815589" cy="1342961"/>
          </a:xfrm>
          <a:prstGeom prst="rect">
            <a:avLst/>
          </a:prstGeom>
        </p:spPr>
      </p:pic>
      <p:sp>
        <p:nvSpPr>
          <p:cNvPr id="26" name="文本框 25">
            <a:extLst>
              <a:ext uri="{FF2B5EF4-FFF2-40B4-BE49-F238E27FC236}">
                <a16:creationId xmlns:a16="http://schemas.microsoft.com/office/drawing/2014/main" id="{1AA667BA-454A-18A7-9753-CDD2EC0EE6A0}"/>
              </a:ext>
            </a:extLst>
          </p:cNvPr>
          <p:cNvSpPr txBox="1"/>
          <p:nvPr/>
        </p:nvSpPr>
        <p:spPr>
          <a:xfrm>
            <a:off x="602830" y="4285527"/>
            <a:ext cx="660110" cy="461665"/>
          </a:xfrm>
          <a:prstGeom prst="rect">
            <a:avLst/>
          </a:prstGeom>
          <a:noFill/>
        </p:spPr>
        <p:txBody>
          <a:bodyPr wrap="square">
            <a:spAutoFit/>
          </a:bodyPr>
          <a:lstStyle/>
          <a:p>
            <a:r>
              <a:rPr lang="en-US" altLang="zh-CN" sz="2400" b="1" dirty="0" err="1"/>
              <a:t>Eg.</a:t>
            </a:r>
            <a:endParaRPr lang="zh-CN" altLang="en-US" sz="2400"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F3EC8AD-1C09-17E5-BD25-14416B229AA1}"/>
                  </a:ext>
                </a:extLst>
              </p:cNvPr>
              <p:cNvSpPr txBox="1"/>
              <p:nvPr/>
            </p:nvSpPr>
            <p:spPr>
              <a:xfrm>
                <a:off x="1544444" y="5541729"/>
                <a:ext cx="2792403" cy="369332"/>
              </a:xfrm>
              <a:prstGeom prst="rect">
                <a:avLst/>
              </a:prstGeom>
              <a:noFill/>
            </p:spPr>
            <p:txBody>
              <a:bodyPr wrap="square">
                <a:spAutoFit/>
              </a:bodyPr>
              <a:lstStyle/>
              <a:p>
                <a:r>
                  <a:rPr lang="zh-CN" altLang="en-US" b="0" i="0" dirty="0">
                    <a:solidFill>
                      <a:srgbClr val="000000"/>
                    </a:solidFill>
                    <a:effectLst/>
                    <a:latin typeface="Arial" panose="020B0604020202020204" pitchFamily="34" charset="0"/>
                  </a:rPr>
                  <a:t>其中 </a:t>
                </a:r>
                <a14:m>
                  <m:oMath xmlns:m="http://schemas.openxmlformats.org/officeDocument/2006/math">
                    <m:r>
                      <a:rPr lang="en-US" altLang="zh-CN" b="1" i="1" smtClean="0">
                        <a:solidFill>
                          <a:srgbClr val="000000"/>
                        </a:solidFill>
                        <a:effectLst/>
                        <a:latin typeface="Cambria Math" panose="02040503050406030204" pitchFamily="18" charset="0"/>
                      </a:rPr>
                      <m:t>𝒏</m:t>
                    </m:r>
                  </m:oMath>
                </a14:m>
                <a:r>
                  <a:rPr lang="zh-CN" altLang="en-US" b="0" i="0" dirty="0">
                    <a:solidFill>
                      <a:srgbClr val="000000"/>
                    </a:solidFill>
                    <a:effectLst/>
                    <a:latin typeface="Arial" panose="020B0604020202020204" pitchFamily="34" charset="0"/>
                  </a:rPr>
                  <a:t>是单位外法向量</a:t>
                </a:r>
                <a:endParaRPr lang="zh-CN" altLang="en-US" dirty="0"/>
              </a:p>
            </p:txBody>
          </p:sp>
        </mc:Choice>
        <mc:Fallback xmlns="">
          <p:sp>
            <p:nvSpPr>
              <p:cNvPr id="28" name="文本框 27">
                <a:extLst>
                  <a:ext uri="{FF2B5EF4-FFF2-40B4-BE49-F238E27FC236}">
                    <a16:creationId xmlns:a16="http://schemas.microsoft.com/office/drawing/2014/main" id="{0F3EC8AD-1C09-17E5-BD25-14416B229AA1}"/>
                  </a:ext>
                </a:extLst>
              </p:cNvPr>
              <p:cNvSpPr txBox="1">
                <a:spLocks noRot="1" noChangeAspect="1" noMove="1" noResize="1" noEditPoints="1" noAdjustHandles="1" noChangeArrowheads="1" noChangeShapeType="1" noTextEdit="1"/>
              </p:cNvSpPr>
              <p:nvPr/>
            </p:nvSpPr>
            <p:spPr>
              <a:xfrm>
                <a:off x="1544444" y="5541729"/>
                <a:ext cx="2792403" cy="369332"/>
              </a:xfrm>
              <a:prstGeom prst="rect">
                <a:avLst/>
              </a:prstGeom>
              <a:blipFill>
                <a:blip r:embed="rId5"/>
                <a:stretch>
                  <a:fillRect l="-1747" t="-8197" b="-24590"/>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C0247C10-434F-C036-B03B-68343E5D1D61}"/>
              </a:ext>
            </a:extLst>
          </p:cNvPr>
          <p:cNvSpPr txBox="1"/>
          <p:nvPr/>
        </p:nvSpPr>
        <p:spPr>
          <a:xfrm>
            <a:off x="-2" y="6276821"/>
            <a:ext cx="11663682"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Sheng H ,  Yang C . PFNN: A Penalty-Free Neural Network Method for Solving a Class of Second-Order Boundary-Value Problems on Complex Geometries[J].  2020.</a:t>
            </a:r>
          </a:p>
        </p:txBody>
      </p:sp>
    </p:spTree>
    <p:extLst>
      <p:ext uri="{BB962C8B-B14F-4D97-AF65-F5344CB8AC3E}">
        <p14:creationId xmlns:p14="http://schemas.microsoft.com/office/powerpoint/2010/main" val="357109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9AD9267-EB53-D8CE-FBA9-852E55E2AD7D}"/>
              </a:ext>
            </a:extLst>
          </p:cNvPr>
          <p:cNvSpPr txBox="1"/>
          <p:nvPr/>
        </p:nvSpPr>
        <p:spPr>
          <a:xfrm>
            <a:off x="507610" y="1344259"/>
            <a:ext cx="11338473" cy="5232202"/>
          </a:xfrm>
          <a:prstGeom prst="rect">
            <a:avLst/>
          </a:prstGeom>
          <a:noFill/>
        </p:spPr>
        <p:txBody>
          <a:bodyPr wrap="square">
            <a:spAutoFit/>
          </a:bodyPr>
          <a:lstStyle/>
          <a:p>
            <a:pPr indent="127000" algn="just"/>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都是先用</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形函数组合出近似函数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12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）加权余量法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将近似函数代入</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等效积分形式</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中</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则</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将近似函数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直接代入</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原微分方程</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形式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（因为神经网络能自动微分，有了场函数的近似函数，它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能求出相关的偏导数）</a:t>
            </a:r>
          </a:p>
          <a:p>
            <a:pPr indent="127000" algn="just">
              <a:spcBef>
                <a:spcPts val="600"/>
              </a:spcBef>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 ①</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损失函数</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构造思路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类似于加权余量法中的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配点法</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在计算域内选取若干</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离散</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结</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点上</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，对这些结点上的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残差</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加以控制</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②</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神经网络方法是使得所有被选中结点上的</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残差尽可能小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，即求解一个</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优化问题</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配点法是将所有被选中结点上的</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残差强迫为</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，即</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求解一个代数方程组</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）神经网络方法与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加权余量法中的最小二乘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法均是通过求解一个优化问题</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来获得</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一组较为合理的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形函数的组合系数</a:t>
            </a:r>
          </a:p>
        </p:txBody>
      </p:sp>
      <p:sp>
        <p:nvSpPr>
          <p:cNvPr id="9" name="文本框 8">
            <a:extLst>
              <a:ext uri="{FF2B5EF4-FFF2-40B4-BE49-F238E27FC236}">
                <a16:creationId xmlns:a16="http://schemas.microsoft.com/office/drawing/2014/main" id="{ED9EB16E-215B-0F4D-7BC0-05A69CCCD0A5}"/>
              </a:ext>
            </a:extLst>
          </p:cNvPr>
          <p:cNvSpPr txBox="1"/>
          <p:nvPr/>
        </p:nvSpPr>
        <p:spPr>
          <a:xfrm>
            <a:off x="223461" y="127651"/>
            <a:ext cx="5643083" cy="523220"/>
          </a:xfrm>
          <a:prstGeom prst="rect">
            <a:avLst/>
          </a:prstGeom>
          <a:noFill/>
        </p:spPr>
        <p:txBody>
          <a:bodyPr wrap="square">
            <a:spAutoFit/>
          </a:bodyPr>
          <a:lstStyle/>
          <a:p>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神经网络方法与加权余量法的比较</a:t>
            </a:r>
            <a:endParaRPr lang="zh-CN" altLang="en-US" sz="2800" b="1" dirty="0"/>
          </a:p>
        </p:txBody>
      </p:sp>
    </p:spTree>
    <p:extLst>
      <p:ext uri="{BB962C8B-B14F-4D97-AF65-F5344CB8AC3E}">
        <p14:creationId xmlns:p14="http://schemas.microsoft.com/office/powerpoint/2010/main" val="341840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825AE5FF-9899-062A-0600-12883C684842}"/>
              </a:ext>
            </a:extLst>
          </p:cNvPr>
          <p:cNvSpPr txBox="1"/>
          <p:nvPr/>
        </p:nvSpPr>
        <p:spPr>
          <a:xfrm>
            <a:off x="274713" y="261281"/>
            <a:ext cx="6444586" cy="461665"/>
          </a:xfrm>
          <a:prstGeom prst="rect">
            <a:avLst/>
          </a:prstGeom>
          <a:noFill/>
        </p:spPr>
        <p:txBody>
          <a:bodyPr wrap="square" rtlCol="0">
            <a:spAutoFit/>
          </a:bodyPr>
          <a:lstStyle/>
          <a:p>
            <a:r>
              <a:rPr lang="zh-CN" altLang="en-US" sz="2400" b="1" dirty="0"/>
              <a:t>神经网络方法与传统数值解法的插值能力比较</a:t>
            </a:r>
          </a:p>
        </p:txBody>
      </p:sp>
      <p:sp>
        <p:nvSpPr>
          <p:cNvPr id="19" name="文本框 18">
            <a:extLst>
              <a:ext uri="{FF2B5EF4-FFF2-40B4-BE49-F238E27FC236}">
                <a16:creationId xmlns:a16="http://schemas.microsoft.com/office/drawing/2014/main" id="{E5A25074-BC70-F566-E524-CF154F329444}"/>
              </a:ext>
            </a:extLst>
          </p:cNvPr>
          <p:cNvSpPr txBox="1"/>
          <p:nvPr/>
        </p:nvSpPr>
        <p:spPr>
          <a:xfrm>
            <a:off x="318929" y="6027003"/>
            <a:ext cx="6938055" cy="830997"/>
          </a:xfrm>
          <a:prstGeom prst="rect">
            <a:avLst/>
          </a:prstGeom>
          <a:noFill/>
        </p:spPr>
        <p:txBody>
          <a:bodyPr wrap="square">
            <a:spAutoFit/>
          </a:bodyPr>
          <a:lstStyle/>
          <a:p>
            <a:r>
              <a:rPr lang="zh-CN" altLang="en-US" sz="4800" b="1" dirty="0"/>
              <a:t>*</a:t>
            </a:r>
            <a:r>
              <a:rPr lang="zh-CN" altLang="en-US" sz="2400" b="1" dirty="0"/>
              <a:t>神经网络目前无法给出数值结果的先验误差估计</a:t>
            </a:r>
            <a:endParaRPr lang="zh-CN" altLang="en-US" b="1" dirty="0"/>
          </a:p>
        </p:txBody>
      </p:sp>
      <p:grpSp>
        <p:nvGrpSpPr>
          <p:cNvPr id="27" name="组合 26">
            <a:extLst>
              <a:ext uri="{FF2B5EF4-FFF2-40B4-BE49-F238E27FC236}">
                <a16:creationId xmlns:a16="http://schemas.microsoft.com/office/drawing/2014/main" id="{7F15A76B-0E5B-34EE-25A7-8BB90D52F549}"/>
              </a:ext>
            </a:extLst>
          </p:cNvPr>
          <p:cNvGrpSpPr/>
          <p:nvPr/>
        </p:nvGrpSpPr>
        <p:grpSpPr>
          <a:xfrm>
            <a:off x="335564" y="1003138"/>
            <a:ext cx="10995979" cy="3061826"/>
            <a:chOff x="352687" y="1146552"/>
            <a:chExt cx="10995979" cy="3061826"/>
          </a:xfrm>
        </p:grpSpPr>
        <p:sp>
          <p:nvSpPr>
            <p:cNvPr id="4" name="文本框 3">
              <a:extLst>
                <a:ext uri="{FF2B5EF4-FFF2-40B4-BE49-F238E27FC236}">
                  <a16:creationId xmlns:a16="http://schemas.microsoft.com/office/drawing/2014/main" id="{75098800-6B0B-8384-D3F3-736B5CB883A8}"/>
                </a:ext>
              </a:extLst>
            </p:cNvPr>
            <p:cNvSpPr txBox="1"/>
            <p:nvPr/>
          </p:nvSpPr>
          <p:spPr>
            <a:xfrm>
              <a:off x="352687" y="2034160"/>
              <a:ext cx="1198712" cy="461665"/>
            </a:xfrm>
            <a:prstGeom prst="rect">
              <a:avLst/>
            </a:prstGeom>
            <a:noFill/>
          </p:spPr>
          <p:txBody>
            <a:bodyPr wrap="square" rtlCol="0">
              <a:spAutoFit/>
            </a:bodyPr>
            <a:lstStyle/>
            <a:p>
              <a:r>
                <a:rPr lang="zh-CN" altLang="en-US" sz="2400" b="1" dirty="0"/>
                <a:t>内插值</a:t>
              </a:r>
            </a:p>
          </p:txBody>
        </p:sp>
        <p:grpSp>
          <p:nvGrpSpPr>
            <p:cNvPr id="26" name="组合 25">
              <a:extLst>
                <a:ext uri="{FF2B5EF4-FFF2-40B4-BE49-F238E27FC236}">
                  <a16:creationId xmlns:a16="http://schemas.microsoft.com/office/drawing/2014/main" id="{2B15A0E3-5CA1-C32D-5CBB-05985ADD26A1}"/>
                </a:ext>
              </a:extLst>
            </p:cNvPr>
            <p:cNvGrpSpPr/>
            <p:nvPr/>
          </p:nvGrpSpPr>
          <p:grpSpPr>
            <a:xfrm>
              <a:off x="1698661" y="1146552"/>
              <a:ext cx="9650005" cy="3061826"/>
              <a:chOff x="1698661" y="1146552"/>
              <a:chExt cx="9650005" cy="3061826"/>
            </a:xfrm>
          </p:grpSpPr>
          <p:grpSp>
            <p:nvGrpSpPr>
              <p:cNvPr id="25" name="组合 24">
                <a:extLst>
                  <a:ext uri="{FF2B5EF4-FFF2-40B4-BE49-F238E27FC236}">
                    <a16:creationId xmlns:a16="http://schemas.microsoft.com/office/drawing/2014/main" id="{E4C0218A-47CE-2A98-B5FB-B04337990DF2}"/>
                  </a:ext>
                </a:extLst>
              </p:cNvPr>
              <p:cNvGrpSpPr/>
              <p:nvPr/>
            </p:nvGrpSpPr>
            <p:grpSpPr>
              <a:xfrm>
                <a:off x="1956736" y="1146553"/>
                <a:ext cx="9391930" cy="3061825"/>
                <a:chOff x="1956736" y="1146553"/>
                <a:chExt cx="9391930" cy="3061825"/>
              </a:xfrm>
            </p:grpSpPr>
            <p:sp>
              <p:nvSpPr>
                <p:cNvPr id="8" name="文本框 7">
                  <a:extLst>
                    <a:ext uri="{FF2B5EF4-FFF2-40B4-BE49-F238E27FC236}">
                      <a16:creationId xmlns:a16="http://schemas.microsoft.com/office/drawing/2014/main" id="{78DD8689-E2BD-020E-1BAF-78F74A8FBCE8}"/>
                    </a:ext>
                  </a:extLst>
                </p:cNvPr>
                <p:cNvSpPr txBox="1"/>
                <p:nvPr/>
              </p:nvSpPr>
              <p:spPr>
                <a:xfrm>
                  <a:off x="1956736" y="2074068"/>
                  <a:ext cx="8941088" cy="646331"/>
                </a:xfrm>
                <a:prstGeom prst="rect">
                  <a:avLst/>
                </a:prstGeom>
                <a:noFill/>
              </p:spPr>
              <p:txBody>
                <a:bodyPr wrap="square">
                  <a:spAutoFit/>
                </a:bodyPr>
                <a:lstStyle/>
                <a:p>
                  <a:r>
                    <a:rPr lang="zh-CN" altLang="en-US" dirty="0"/>
                    <a:t>有限差分法：已获得周围网格点的物理量数值，那么对于位于原计算域内的新的节点，</a:t>
                  </a:r>
                  <a:endParaRPr lang="en-US" altLang="zh-CN" dirty="0"/>
                </a:p>
                <a:p>
                  <a:r>
                    <a:rPr lang="en-US" altLang="zh-CN" dirty="0"/>
                    <a:t>                      </a:t>
                  </a:r>
                  <a:r>
                    <a:rPr lang="zh-CN" altLang="en-US" dirty="0"/>
                    <a:t>插值计算可得</a:t>
                  </a:r>
                </a:p>
              </p:txBody>
            </p:sp>
            <p:sp>
              <p:nvSpPr>
                <p:cNvPr id="12" name="文本框 11">
                  <a:extLst>
                    <a:ext uri="{FF2B5EF4-FFF2-40B4-BE49-F238E27FC236}">
                      <a16:creationId xmlns:a16="http://schemas.microsoft.com/office/drawing/2014/main" id="{EEF6BF3B-640A-243A-CC68-0A96D97B0292}"/>
                    </a:ext>
                  </a:extLst>
                </p:cNvPr>
                <p:cNvSpPr txBox="1"/>
                <p:nvPr/>
              </p:nvSpPr>
              <p:spPr>
                <a:xfrm>
                  <a:off x="1956736" y="1146553"/>
                  <a:ext cx="8211623" cy="646331"/>
                </a:xfrm>
                <a:prstGeom prst="rect">
                  <a:avLst/>
                </a:prstGeom>
                <a:noFill/>
              </p:spPr>
              <p:txBody>
                <a:bodyPr wrap="square">
                  <a:spAutoFit/>
                </a:bodyPr>
                <a:lstStyle/>
                <a:p>
                  <a:r>
                    <a:rPr lang="zh-CN" altLang="en-US" dirty="0"/>
                    <a:t>有限体积法：认为网格内物理量均匀分布。如果新的计算节点落在原计算域内， </a:t>
                  </a:r>
                  <a:endParaRPr lang="en-US" altLang="zh-CN" dirty="0"/>
                </a:p>
                <a:p>
                  <a:r>
                    <a:rPr lang="en-US" altLang="zh-CN" dirty="0"/>
                    <a:t>                      </a:t>
                  </a:r>
                  <a:r>
                    <a:rPr lang="zh-CN" altLang="en-US" dirty="0"/>
                    <a:t>找到其所在的网格，用网格中心值作为平均值表示即可</a:t>
                  </a:r>
                </a:p>
              </p:txBody>
            </p:sp>
            <p:grpSp>
              <p:nvGrpSpPr>
                <p:cNvPr id="24" name="组合 23">
                  <a:extLst>
                    <a:ext uri="{FF2B5EF4-FFF2-40B4-BE49-F238E27FC236}">
                      <a16:creationId xmlns:a16="http://schemas.microsoft.com/office/drawing/2014/main" id="{0A93DCDD-9B8A-08CB-E7F5-0C69EC1E5673}"/>
                    </a:ext>
                  </a:extLst>
                </p:cNvPr>
                <p:cNvGrpSpPr/>
                <p:nvPr/>
              </p:nvGrpSpPr>
              <p:grpSpPr>
                <a:xfrm>
                  <a:off x="2184970" y="3000803"/>
                  <a:ext cx="9163696" cy="1207575"/>
                  <a:chOff x="2184970" y="3000803"/>
                  <a:chExt cx="9163696" cy="1207575"/>
                </a:xfrm>
              </p:grpSpPr>
              <p:sp>
                <p:nvSpPr>
                  <p:cNvPr id="17" name="文本框 16">
                    <a:extLst>
                      <a:ext uri="{FF2B5EF4-FFF2-40B4-BE49-F238E27FC236}">
                        <a16:creationId xmlns:a16="http://schemas.microsoft.com/office/drawing/2014/main" id="{DC624A66-6DF4-5348-E721-819322C840B3}"/>
                      </a:ext>
                    </a:extLst>
                  </p:cNvPr>
                  <p:cNvSpPr txBox="1"/>
                  <p:nvPr/>
                </p:nvSpPr>
                <p:spPr>
                  <a:xfrm>
                    <a:off x="2184970" y="3623603"/>
                    <a:ext cx="8521557" cy="584775"/>
                  </a:xfrm>
                  <a:prstGeom prst="rect">
                    <a:avLst/>
                  </a:prstGeom>
                  <a:noFill/>
                </p:spPr>
                <p:txBody>
                  <a:bodyPr wrap="square">
                    <a:spAutoFit/>
                  </a:bodyPr>
                  <a:lstStyle/>
                  <a:p>
                    <a:r>
                      <a:rPr lang="zh-CN" altLang="en-US" sz="1600" i="1" dirty="0"/>
                      <a:t>注意：神经网络较为复杂时，人工难以写出该近似函数，但计算机程序是可以根据这个已经存在的近似函数做完成对新结点的计算过程的</a:t>
                    </a:r>
                    <a:endParaRPr lang="en-US" altLang="zh-CN" sz="1600" i="1" dirty="0"/>
                  </a:p>
                </p:txBody>
              </p:sp>
              <p:sp>
                <p:nvSpPr>
                  <p:cNvPr id="16" name="文本框 15">
                    <a:extLst>
                      <a:ext uri="{FF2B5EF4-FFF2-40B4-BE49-F238E27FC236}">
                        <a16:creationId xmlns:a16="http://schemas.microsoft.com/office/drawing/2014/main" id="{70CC6A0D-E9EE-00E1-784D-AD564D01F0F5}"/>
                      </a:ext>
                    </a:extLst>
                  </p:cNvPr>
                  <p:cNvSpPr txBox="1"/>
                  <p:nvPr/>
                </p:nvSpPr>
                <p:spPr>
                  <a:xfrm>
                    <a:off x="2184970" y="3000803"/>
                    <a:ext cx="9163696" cy="646331"/>
                  </a:xfrm>
                  <a:prstGeom prst="rect">
                    <a:avLst/>
                  </a:prstGeom>
                  <a:noFill/>
                </p:spPr>
                <p:txBody>
                  <a:bodyPr wrap="square">
                    <a:spAutoFit/>
                  </a:bodyPr>
                  <a:lstStyle/>
                  <a:p>
                    <a:r>
                      <a:rPr lang="zh-CN" altLang="en-US" dirty="0"/>
                      <a:t>神经网络：输出一个由激活函数组合而成的近似函数，该近似函数具有解析形式的表达式，</a:t>
                    </a:r>
                    <a:endParaRPr lang="en-US" altLang="zh-CN" dirty="0"/>
                  </a:p>
                  <a:p>
                    <a:r>
                      <a:rPr lang="en-US" altLang="zh-CN" dirty="0"/>
                      <a:t>                  </a:t>
                    </a:r>
                    <a:r>
                      <a:rPr lang="zh-CN" altLang="en-US" dirty="0"/>
                      <a:t>将待求解结点的坐标代入近似函数（实际操作时是输入神经网络中）即可</a:t>
                    </a:r>
                    <a:endParaRPr lang="en-US" altLang="zh-CN" dirty="0"/>
                  </a:p>
                </p:txBody>
              </p:sp>
            </p:grpSp>
          </p:grpSp>
          <p:sp>
            <p:nvSpPr>
              <p:cNvPr id="21" name="左大括号 20">
                <a:extLst>
                  <a:ext uri="{FF2B5EF4-FFF2-40B4-BE49-F238E27FC236}">
                    <a16:creationId xmlns:a16="http://schemas.microsoft.com/office/drawing/2014/main" id="{35AA81CE-CB1E-418C-94C7-37364EC948CB}"/>
                  </a:ext>
                </a:extLst>
              </p:cNvPr>
              <p:cNvSpPr/>
              <p:nvPr/>
            </p:nvSpPr>
            <p:spPr>
              <a:xfrm>
                <a:off x="1698661" y="1146552"/>
                <a:ext cx="339047" cy="2212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grpSp>
        <p:nvGrpSpPr>
          <p:cNvPr id="30" name="组合 29">
            <a:extLst>
              <a:ext uri="{FF2B5EF4-FFF2-40B4-BE49-F238E27FC236}">
                <a16:creationId xmlns:a16="http://schemas.microsoft.com/office/drawing/2014/main" id="{7428CA12-68E2-4093-1800-613ABE53A833}"/>
              </a:ext>
            </a:extLst>
          </p:cNvPr>
          <p:cNvGrpSpPr/>
          <p:nvPr/>
        </p:nvGrpSpPr>
        <p:grpSpPr>
          <a:xfrm>
            <a:off x="445155" y="4539024"/>
            <a:ext cx="9484819" cy="1008181"/>
            <a:chOff x="669473" y="4959182"/>
            <a:chExt cx="9484819" cy="1008181"/>
          </a:xfrm>
        </p:grpSpPr>
        <p:sp>
          <p:nvSpPr>
            <p:cNvPr id="10" name="文本框 9">
              <a:extLst>
                <a:ext uri="{FF2B5EF4-FFF2-40B4-BE49-F238E27FC236}">
                  <a16:creationId xmlns:a16="http://schemas.microsoft.com/office/drawing/2014/main" id="{AA7BDD31-DB92-7197-525A-AF526AD9FE57}"/>
                </a:ext>
              </a:extLst>
            </p:cNvPr>
            <p:cNvSpPr txBox="1"/>
            <p:nvPr/>
          </p:nvSpPr>
          <p:spPr>
            <a:xfrm>
              <a:off x="2037708" y="4959182"/>
              <a:ext cx="8116584" cy="369332"/>
            </a:xfrm>
            <a:prstGeom prst="rect">
              <a:avLst/>
            </a:prstGeom>
            <a:noFill/>
          </p:spPr>
          <p:txBody>
            <a:bodyPr wrap="square">
              <a:spAutoFit/>
            </a:bodyPr>
            <a:lstStyle/>
            <a:p>
              <a:r>
                <a:rPr lang="zh-CN" altLang="en-US" dirty="0"/>
                <a:t>传统数值算法需要重新划分网格，而神经网络仍然可以直接输入即可得到结果</a:t>
              </a:r>
            </a:p>
          </p:txBody>
        </p:sp>
        <p:sp>
          <p:nvSpPr>
            <p:cNvPr id="14" name="文本框 13">
              <a:extLst>
                <a:ext uri="{FF2B5EF4-FFF2-40B4-BE49-F238E27FC236}">
                  <a16:creationId xmlns:a16="http://schemas.microsoft.com/office/drawing/2014/main" id="{D3514ECD-51C2-B6A9-0FEB-815308755C06}"/>
                </a:ext>
              </a:extLst>
            </p:cNvPr>
            <p:cNvSpPr txBox="1"/>
            <p:nvPr/>
          </p:nvSpPr>
          <p:spPr>
            <a:xfrm>
              <a:off x="669473" y="5249783"/>
              <a:ext cx="1198711" cy="461665"/>
            </a:xfrm>
            <a:prstGeom prst="rect">
              <a:avLst/>
            </a:prstGeom>
            <a:noFill/>
          </p:spPr>
          <p:txBody>
            <a:bodyPr wrap="square">
              <a:spAutoFit/>
            </a:bodyPr>
            <a:lstStyle/>
            <a:p>
              <a:r>
                <a:rPr lang="zh-CN" altLang="en-US" sz="2400" b="1" dirty="0"/>
                <a:t>外插值</a:t>
              </a:r>
            </a:p>
          </p:txBody>
        </p:sp>
        <p:sp>
          <p:nvSpPr>
            <p:cNvPr id="18" name="文本框 17">
              <a:extLst>
                <a:ext uri="{FF2B5EF4-FFF2-40B4-BE49-F238E27FC236}">
                  <a16:creationId xmlns:a16="http://schemas.microsoft.com/office/drawing/2014/main" id="{D15AA768-796A-1EA5-4DD5-8668B29D870F}"/>
                </a:ext>
              </a:extLst>
            </p:cNvPr>
            <p:cNvSpPr txBox="1"/>
            <p:nvPr/>
          </p:nvSpPr>
          <p:spPr>
            <a:xfrm>
              <a:off x="2037708" y="5598030"/>
              <a:ext cx="7514690" cy="369332"/>
            </a:xfrm>
            <a:prstGeom prst="rect">
              <a:avLst/>
            </a:prstGeom>
            <a:noFill/>
          </p:spPr>
          <p:txBody>
            <a:bodyPr wrap="square">
              <a:spAutoFit/>
            </a:bodyPr>
            <a:lstStyle/>
            <a:p>
              <a:r>
                <a:rPr lang="zh-CN" altLang="en-US" dirty="0"/>
                <a:t>问题在于神经网络得泛化能力，即无法保障外插值的精度</a:t>
              </a:r>
            </a:p>
          </p:txBody>
        </p:sp>
        <p:sp>
          <p:nvSpPr>
            <p:cNvPr id="29" name="左大括号 28">
              <a:extLst>
                <a:ext uri="{FF2B5EF4-FFF2-40B4-BE49-F238E27FC236}">
                  <a16:creationId xmlns:a16="http://schemas.microsoft.com/office/drawing/2014/main" id="{57565D63-24E8-AEEA-6F22-516EA02C0FB6}"/>
                </a:ext>
              </a:extLst>
            </p:cNvPr>
            <p:cNvSpPr/>
            <p:nvPr/>
          </p:nvSpPr>
          <p:spPr>
            <a:xfrm>
              <a:off x="1793329" y="4959183"/>
              <a:ext cx="339047" cy="1008180"/>
            </a:xfrm>
            <a:prstGeom prst="leftBrace">
              <a:avLst>
                <a:gd name="adj1" fmla="val 8333"/>
                <a:gd name="adj2" fmla="val 520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140343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0A7A9AD9-EA58-75DD-3DEB-44FF8359741E}"/>
              </a:ext>
            </a:extLst>
          </p:cNvPr>
          <p:cNvGrpSpPr/>
          <p:nvPr/>
        </p:nvGrpSpPr>
        <p:grpSpPr>
          <a:xfrm>
            <a:off x="7173622" y="1043908"/>
            <a:ext cx="3780890" cy="4365425"/>
            <a:chOff x="7195599" y="883909"/>
            <a:chExt cx="3780890" cy="4365425"/>
          </a:xfrm>
        </p:grpSpPr>
        <p:sp>
          <p:nvSpPr>
            <p:cNvPr id="3" name="文本框 2">
              <a:extLst>
                <a:ext uri="{FF2B5EF4-FFF2-40B4-BE49-F238E27FC236}">
                  <a16:creationId xmlns:a16="http://schemas.microsoft.com/office/drawing/2014/main" id="{6C8E9A9C-18C3-7CA9-C67D-32F27F8DB737}"/>
                </a:ext>
              </a:extLst>
            </p:cNvPr>
            <p:cNvSpPr txBox="1"/>
            <p:nvPr/>
          </p:nvSpPr>
          <p:spPr>
            <a:xfrm>
              <a:off x="7195599" y="4049005"/>
              <a:ext cx="3780890" cy="1200329"/>
            </a:xfrm>
            <a:prstGeom prst="rect">
              <a:avLst/>
            </a:prstGeom>
            <a:noFill/>
          </p:spPr>
          <p:txBody>
            <a:bodyPr wrap="square">
              <a:spAutoFit/>
            </a:bodyPr>
            <a:lstStyle/>
            <a:p>
              <a:r>
                <a:rPr lang="zh-CN" altLang="en-US" dirty="0"/>
                <a:t>卷积神经网络（</a:t>
              </a:r>
              <a:r>
                <a:rPr lang="en-US" altLang="zh-CN" dirty="0"/>
                <a:t>Convolutional Neural Network</a:t>
              </a:r>
              <a:r>
                <a:rPr lang="zh-CN" altLang="en-US" dirty="0"/>
                <a:t>，</a:t>
              </a:r>
              <a:r>
                <a:rPr lang="en-US" altLang="zh-CN" dirty="0"/>
                <a:t>CNN</a:t>
              </a:r>
              <a:r>
                <a:rPr lang="zh-CN" altLang="en-US" dirty="0"/>
                <a:t>或</a:t>
              </a:r>
              <a:r>
                <a:rPr lang="en-US" altLang="zh-CN" dirty="0" err="1"/>
                <a:t>ConvNet</a:t>
              </a:r>
              <a:r>
                <a:rPr lang="zh-CN" altLang="en-US" dirty="0"/>
                <a:t>）是一种具有局部连接、权重共享等特性的深层前馈神经网络</a:t>
              </a:r>
            </a:p>
          </p:txBody>
        </p:sp>
        <p:pic>
          <p:nvPicPr>
            <p:cNvPr id="5" name="图片 4">
              <a:extLst>
                <a:ext uri="{FF2B5EF4-FFF2-40B4-BE49-F238E27FC236}">
                  <a16:creationId xmlns:a16="http://schemas.microsoft.com/office/drawing/2014/main" id="{3B91A851-6169-5364-78D4-903704CFC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599" y="883909"/>
              <a:ext cx="2686188" cy="3041806"/>
            </a:xfrm>
            <a:prstGeom prst="rect">
              <a:avLst/>
            </a:prstGeom>
          </p:spPr>
        </p:pic>
      </p:grpSp>
      <p:grpSp>
        <p:nvGrpSpPr>
          <p:cNvPr id="10" name="组合 9">
            <a:extLst>
              <a:ext uri="{FF2B5EF4-FFF2-40B4-BE49-F238E27FC236}">
                <a16:creationId xmlns:a16="http://schemas.microsoft.com/office/drawing/2014/main" id="{579B5EE7-F643-EAF5-7751-3FBA126A479E}"/>
              </a:ext>
            </a:extLst>
          </p:cNvPr>
          <p:cNvGrpSpPr/>
          <p:nvPr/>
        </p:nvGrpSpPr>
        <p:grpSpPr>
          <a:xfrm>
            <a:off x="1237488" y="1620180"/>
            <a:ext cx="4273770" cy="3432966"/>
            <a:chOff x="5129912" y="616410"/>
            <a:chExt cx="4273770" cy="3432966"/>
          </a:xfrm>
        </p:grpSpPr>
        <p:pic>
          <p:nvPicPr>
            <p:cNvPr id="7" name="图片 6">
              <a:extLst>
                <a:ext uri="{FF2B5EF4-FFF2-40B4-BE49-F238E27FC236}">
                  <a16:creationId xmlns:a16="http://schemas.microsoft.com/office/drawing/2014/main" id="{3BF77643-5BD2-AC31-9D66-030768F87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576" y="2722158"/>
              <a:ext cx="2419474" cy="1327218"/>
            </a:xfrm>
            <a:prstGeom prst="rect">
              <a:avLst/>
            </a:prstGeom>
          </p:spPr>
        </p:pic>
        <p:pic>
          <p:nvPicPr>
            <p:cNvPr id="9" name="图片 8">
              <a:extLst>
                <a:ext uri="{FF2B5EF4-FFF2-40B4-BE49-F238E27FC236}">
                  <a16:creationId xmlns:a16="http://schemas.microsoft.com/office/drawing/2014/main" id="{6AED6799-B2B6-9200-E1FC-61A0DB86E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9912" y="616410"/>
              <a:ext cx="4273770" cy="1917799"/>
            </a:xfrm>
            <a:prstGeom prst="rect">
              <a:avLst/>
            </a:prstGeom>
          </p:spPr>
        </p:pic>
      </p:grpSp>
      <p:grpSp>
        <p:nvGrpSpPr>
          <p:cNvPr id="31" name="组合 30">
            <a:extLst>
              <a:ext uri="{FF2B5EF4-FFF2-40B4-BE49-F238E27FC236}">
                <a16:creationId xmlns:a16="http://schemas.microsoft.com/office/drawing/2014/main" id="{5D6F69F5-3FA0-DEFA-A3A7-7984F51E5BA7}"/>
              </a:ext>
            </a:extLst>
          </p:cNvPr>
          <p:cNvGrpSpPr/>
          <p:nvPr/>
        </p:nvGrpSpPr>
        <p:grpSpPr>
          <a:xfrm>
            <a:off x="3374373" y="5872227"/>
            <a:ext cx="5270130" cy="985773"/>
            <a:chOff x="893849" y="5256188"/>
            <a:chExt cx="5270130" cy="985773"/>
          </a:xfrm>
        </p:grpSpPr>
        <p:sp>
          <p:nvSpPr>
            <p:cNvPr id="17" name="文本框 16">
              <a:extLst>
                <a:ext uri="{FF2B5EF4-FFF2-40B4-BE49-F238E27FC236}">
                  <a16:creationId xmlns:a16="http://schemas.microsoft.com/office/drawing/2014/main" id="{385FD2DC-82CA-8827-0AB0-2601A309C68D}"/>
                </a:ext>
              </a:extLst>
            </p:cNvPr>
            <p:cNvSpPr txBox="1"/>
            <p:nvPr/>
          </p:nvSpPr>
          <p:spPr>
            <a:xfrm>
              <a:off x="4564977" y="5872629"/>
              <a:ext cx="1599002"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逼近高维函数</a:t>
              </a:r>
              <a:endParaRPr lang="zh-CN" altLang="en-US" dirty="0"/>
            </a:p>
          </p:txBody>
        </p:sp>
        <p:sp>
          <p:nvSpPr>
            <p:cNvPr id="18" name="文本框 17">
              <a:extLst>
                <a:ext uri="{FF2B5EF4-FFF2-40B4-BE49-F238E27FC236}">
                  <a16:creationId xmlns:a16="http://schemas.microsoft.com/office/drawing/2014/main" id="{BAFC196C-3B81-84D4-9F07-98786A2CAD18}"/>
                </a:ext>
              </a:extLst>
            </p:cNvPr>
            <p:cNvSpPr txBox="1"/>
            <p:nvPr/>
          </p:nvSpPr>
          <p:spPr>
            <a:xfrm>
              <a:off x="2859517" y="5872629"/>
              <a:ext cx="1132307" cy="369316"/>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图像识别</a:t>
              </a:r>
              <a:endParaRPr lang="zh-CN" altLang="en-US" dirty="0"/>
            </a:p>
          </p:txBody>
        </p:sp>
        <p:sp>
          <p:nvSpPr>
            <p:cNvPr id="19" name="文本框 18">
              <a:extLst>
                <a:ext uri="{FF2B5EF4-FFF2-40B4-BE49-F238E27FC236}">
                  <a16:creationId xmlns:a16="http://schemas.microsoft.com/office/drawing/2014/main" id="{F1FFD9DB-412A-5049-BBFD-181D44DFA173}"/>
                </a:ext>
              </a:extLst>
            </p:cNvPr>
            <p:cNvSpPr txBox="1"/>
            <p:nvPr/>
          </p:nvSpPr>
          <p:spPr>
            <a:xfrm>
              <a:off x="1119883" y="5872629"/>
              <a:ext cx="727963" cy="369316"/>
            </a:xfrm>
            <a:prstGeom prst="rect">
              <a:avLst/>
            </a:prstGeom>
            <a:noFill/>
          </p:spPr>
          <p:txBody>
            <a:bodyPr wrap="square">
              <a:spAutoFit/>
            </a:bodyPr>
            <a:lstStyle/>
            <a:p>
              <a:r>
                <a:rPr lang="en-US" altLang="zh-CN" sz="1800" dirty="0">
                  <a:effectLst/>
                  <a:ea typeface="宋体" panose="02010600030101010101" pitchFamily="2" charset="-122"/>
                  <a:cs typeface="Times New Roman" panose="02020603050405020304" pitchFamily="18" charset="0"/>
                </a:rPr>
                <a:t>CNN</a:t>
              </a:r>
              <a:endParaRPr lang="zh-CN" altLang="en-US" dirty="0"/>
            </a:p>
          </p:txBody>
        </p:sp>
        <p:sp>
          <p:nvSpPr>
            <p:cNvPr id="20" name="文本框 19">
              <a:extLst>
                <a:ext uri="{FF2B5EF4-FFF2-40B4-BE49-F238E27FC236}">
                  <a16:creationId xmlns:a16="http://schemas.microsoft.com/office/drawing/2014/main" id="{E984A2BA-4699-4C95-E652-FB02FF61A0B8}"/>
                </a:ext>
              </a:extLst>
            </p:cNvPr>
            <p:cNvSpPr txBox="1"/>
            <p:nvPr/>
          </p:nvSpPr>
          <p:spPr>
            <a:xfrm>
              <a:off x="893849" y="5257858"/>
              <a:ext cx="1183677" cy="369318"/>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解决方案</a:t>
              </a:r>
            </a:p>
          </p:txBody>
        </p:sp>
        <p:sp>
          <p:nvSpPr>
            <p:cNvPr id="21" name="文本框 20">
              <a:extLst>
                <a:ext uri="{FF2B5EF4-FFF2-40B4-BE49-F238E27FC236}">
                  <a16:creationId xmlns:a16="http://schemas.microsoft.com/office/drawing/2014/main" id="{77E10C54-BF76-4504-6A99-423705618CE6}"/>
                </a:ext>
              </a:extLst>
            </p:cNvPr>
            <p:cNvSpPr txBox="1"/>
            <p:nvPr/>
          </p:nvSpPr>
          <p:spPr>
            <a:xfrm>
              <a:off x="4772639" y="5256188"/>
              <a:ext cx="1183678" cy="369316"/>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数学本质</a:t>
              </a:r>
            </a:p>
          </p:txBody>
        </p:sp>
        <p:sp>
          <p:nvSpPr>
            <p:cNvPr id="22" name="文本框 21">
              <a:extLst>
                <a:ext uri="{FF2B5EF4-FFF2-40B4-BE49-F238E27FC236}">
                  <a16:creationId xmlns:a16="http://schemas.microsoft.com/office/drawing/2014/main" id="{482D8C5C-80D7-5354-6F4A-5A91262A52B8}"/>
                </a:ext>
              </a:extLst>
            </p:cNvPr>
            <p:cNvSpPr txBox="1"/>
            <p:nvPr/>
          </p:nvSpPr>
          <p:spPr>
            <a:xfrm>
              <a:off x="2808147" y="5257860"/>
              <a:ext cx="1183677" cy="369316"/>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实际应用</a:t>
              </a:r>
            </a:p>
          </p:txBody>
        </p:sp>
        <p:cxnSp>
          <p:nvCxnSpPr>
            <p:cNvPr id="23" name="直接连接符 22">
              <a:extLst>
                <a:ext uri="{FF2B5EF4-FFF2-40B4-BE49-F238E27FC236}">
                  <a16:creationId xmlns:a16="http://schemas.microsoft.com/office/drawing/2014/main" id="{38531583-3237-C9A7-E51D-F5940D3B6037}"/>
                </a:ext>
              </a:extLst>
            </p:cNvPr>
            <p:cNvCxnSpPr>
              <a:cxnSpLocks/>
              <a:stCxn id="19" idx="3"/>
              <a:endCxn id="18" idx="1"/>
            </p:cNvCxnSpPr>
            <p:nvPr/>
          </p:nvCxnSpPr>
          <p:spPr>
            <a:xfrm>
              <a:off x="1847846" y="6057287"/>
              <a:ext cx="10116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ADB3D35-0268-E228-914F-FCD0DE1E6CD4}"/>
                </a:ext>
              </a:extLst>
            </p:cNvPr>
            <p:cNvCxnSpPr>
              <a:cxnSpLocks/>
              <a:stCxn id="18" idx="3"/>
              <a:endCxn id="17" idx="1"/>
            </p:cNvCxnSpPr>
            <p:nvPr/>
          </p:nvCxnSpPr>
          <p:spPr>
            <a:xfrm>
              <a:off x="3991824" y="6057287"/>
              <a:ext cx="573153" cy="8"/>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AE4CFE39-3759-554B-3521-6083640B18F7}"/>
              </a:ext>
            </a:extLst>
          </p:cNvPr>
          <p:cNvSpPr txBox="1"/>
          <p:nvPr/>
        </p:nvSpPr>
        <p:spPr>
          <a:xfrm>
            <a:off x="3885480" y="461665"/>
            <a:ext cx="5746888" cy="461665"/>
          </a:xfrm>
          <a:prstGeom prst="rect">
            <a:avLst/>
          </a:prstGeom>
          <a:noFill/>
        </p:spPr>
        <p:txBody>
          <a:bodyPr wrap="square" rtlCol="0">
            <a:spAutoFit/>
          </a:bodyPr>
          <a:lstStyle/>
          <a:p>
            <a:r>
              <a:rPr lang="zh-CN" altLang="en-US" sz="2400" b="1" dirty="0"/>
              <a:t>如何解释卷积神经网络对函数的逼近能力</a:t>
            </a:r>
          </a:p>
        </p:txBody>
      </p:sp>
      <p:sp>
        <p:nvSpPr>
          <p:cNvPr id="25" name="文本框 24">
            <a:extLst>
              <a:ext uri="{FF2B5EF4-FFF2-40B4-BE49-F238E27FC236}">
                <a16:creationId xmlns:a16="http://schemas.microsoft.com/office/drawing/2014/main" id="{1AFEF8BD-5740-2F1A-82B5-B4E1897F1884}"/>
              </a:ext>
            </a:extLst>
          </p:cNvPr>
          <p:cNvSpPr txBox="1"/>
          <p:nvPr/>
        </p:nvSpPr>
        <p:spPr>
          <a:xfrm>
            <a:off x="97269" y="0"/>
            <a:ext cx="6043858"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神经网络数值求解微分方程目前存在的问题</a:t>
            </a:r>
          </a:p>
        </p:txBody>
      </p:sp>
      <p:sp>
        <p:nvSpPr>
          <p:cNvPr id="26" name="文本框 25">
            <a:extLst>
              <a:ext uri="{FF2B5EF4-FFF2-40B4-BE49-F238E27FC236}">
                <a16:creationId xmlns:a16="http://schemas.microsoft.com/office/drawing/2014/main" id="{4AF353AC-2B86-A766-5E98-36DA194DF849}"/>
              </a:ext>
            </a:extLst>
          </p:cNvPr>
          <p:cNvSpPr txBox="1"/>
          <p:nvPr/>
        </p:nvSpPr>
        <p:spPr>
          <a:xfrm>
            <a:off x="97269" y="461665"/>
            <a:ext cx="6043858"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从神经网络本身角度出发：</a:t>
            </a:r>
          </a:p>
        </p:txBody>
      </p:sp>
    </p:spTree>
    <p:extLst>
      <p:ext uri="{BB962C8B-B14F-4D97-AF65-F5344CB8AC3E}">
        <p14:creationId xmlns:p14="http://schemas.microsoft.com/office/powerpoint/2010/main" val="484040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6BF9F124-973D-6F5D-F7AA-90C5AA50E8A7}"/>
              </a:ext>
            </a:extLst>
          </p:cNvPr>
          <p:cNvGrpSpPr/>
          <p:nvPr/>
        </p:nvGrpSpPr>
        <p:grpSpPr>
          <a:xfrm>
            <a:off x="4773349" y="1109609"/>
            <a:ext cx="7418651" cy="3634733"/>
            <a:chOff x="509574" y="2689393"/>
            <a:chExt cx="7026897" cy="3167135"/>
          </a:xfrm>
        </p:grpSpPr>
        <p:grpSp>
          <p:nvGrpSpPr>
            <p:cNvPr id="19" name="组合 18">
              <a:extLst>
                <a:ext uri="{FF2B5EF4-FFF2-40B4-BE49-F238E27FC236}">
                  <a16:creationId xmlns:a16="http://schemas.microsoft.com/office/drawing/2014/main" id="{50F30266-8BC6-65E7-1B70-F14927F8951C}"/>
                </a:ext>
              </a:extLst>
            </p:cNvPr>
            <p:cNvGrpSpPr/>
            <p:nvPr/>
          </p:nvGrpSpPr>
          <p:grpSpPr>
            <a:xfrm>
              <a:off x="509574" y="5082931"/>
              <a:ext cx="6903630" cy="773597"/>
              <a:chOff x="1506556" y="4996967"/>
              <a:chExt cx="6903630" cy="773597"/>
            </a:xfrm>
          </p:grpSpPr>
          <p:sp>
            <p:nvSpPr>
              <p:cNvPr id="5" name="文本框 4">
                <a:extLst>
                  <a:ext uri="{FF2B5EF4-FFF2-40B4-BE49-F238E27FC236}">
                    <a16:creationId xmlns:a16="http://schemas.microsoft.com/office/drawing/2014/main" id="{32DB4740-A575-3161-4C98-2A8700203360}"/>
                  </a:ext>
                </a:extLst>
              </p:cNvPr>
              <p:cNvSpPr txBox="1"/>
              <p:nvPr/>
            </p:nvSpPr>
            <p:spPr>
              <a:xfrm>
                <a:off x="1506556" y="4996967"/>
                <a:ext cx="6708998" cy="321818"/>
              </a:xfrm>
              <a:prstGeom prst="rect">
                <a:avLst/>
              </a:prstGeom>
              <a:noFill/>
            </p:spPr>
            <p:txBody>
              <a:bodyPr wrap="square">
                <a:spAutoFit/>
              </a:bodyPr>
              <a:lstStyle/>
              <a:p>
                <a:r>
                  <a:rPr lang="zh-CN" altLang="en-US" dirty="0"/>
                  <a:t>通过使用拉格朗日随机粒子方法在所需参数空间上生成问题的准确解</a:t>
                </a:r>
              </a:p>
            </p:txBody>
          </p:sp>
          <p:sp>
            <p:nvSpPr>
              <p:cNvPr id="7" name="文本框 6">
                <a:extLst>
                  <a:ext uri="{FF2B5EF4-FFF2-40B4-BE49-F238E27FC236}">
                    <a16:creationId xmlns:a16="http://schemas.microsoft.com/office/drawing/2014/main" id="{6C4F87E1-B5A8-B807-DB95-B7FF5AE70545}"/>
                  </a:ext>
                </a:extLst>
              </p:cNvPr>
              <p:cNvSpPr txBox="1"/>
              <p:nvPr/>
            </p:nvSpPr>
            <p:spPr>
              <a:xfrm>
                <a:off x="1506556" y="5448746"/>
                <a:ext cx="6903630" cy="321818"/>
              </a:xfrm>
              <a:prstGeom prst="rect">
                <a:avLst/>
              </a:prstGeom>
              <a:noFill/>
            </p:spPr>
            <p:txBody>
              <a:bodyPr wrap="square">
                <a:spAutoFit/>
              </a:bodyPr>
              <a:lstStyle/>
              <a:p>
                <a:r>
                  <a:rPr lang="zh-CN" altLang="en-US" dirty="0"/>
                  <a:t>使用从准确的拉格朗日求解器获得的参考解通过监督学习方法进行训练</a:t>
                </a:r>
              </a:p>
            </p:txBody>
          </p:sp>
        </p:grpSp>
        <p:pic>
          <p:nvPicPr>
            <p:cNvPr id="15" name="图片 14">
              <a:extLst>
                <a:ext uri="{FF2B5EF4-FFF2-40B4-BE49-F238E27FC236}">
                  <a16:creationId xmlns:a16="http://schemas.microsoft.com/office/drawing/2014/main" id="{D1D8FB7E-2050-3AD6-B646-9EE86D39E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74" y="2689393"/>
              <a:ext cx="7026897" cy="2223627"/>
            </a:xfrm>
            <a:prstGeom prst="rect">
              <a:avLst/>
            </a:prstGeom>
          </p:spPr>
        </p:pic>
      </p:grpSp>
      <p:sp>
        <p:nvSpPr>
          <p:cNvPr id="17" name="文本框 16">
            <a:extLst>
              <a:ext uri="{FF2B5EF4-FFF2-40B4-BE49-F238E27FC236}">
                <a16:creationId xmlns:a16="http://schemas.microsoft.com/office/drawing/2014/main" id="{D2352EF8-0465-21B0-7963-EA809A101D49}"/>
              </a:ext>
            </a:extLst>
          </p:cNvPr>
          <p:cNvSpPr txBox="1"/>
          <p:nvPr/>
        </p:nvSpPr>
        <p:spPr>
          <a:xfrm>
            <a:off x="0" y="6211669"/>
            <a:ext cx="9829801"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Scoggins J B ,  Han J ,  Massot M . Machine Learning Moment Closures for Accurate and Efficient Simulation of Polydisperse Evaporating Sprays[C]// AIAA Scitech 2021 Forum. 2021.</a:t>
            </a:r>
          </a:p>
        </p:txBody>
      </p:sp>
      <p:sp>
        <p:nvSpPr>
          <p:cNvPr id="18" name="文本框 17">
            <a:extLst>
              <a:ext uri="{FF2B5EF4-FFF2-40B4-BE49-F238E27FC236}">
                <a16:creationId xmlns:a16="http://schemas.microsoft.com/office/drawing/2014/main" id="{87895618-7AD3-7010-8E3A-1601469FD05D}"/>
              </a:ext>
            </a:extLst>
          </p:cNvPr>
          <p:cNvSpPr txBox="1"/>
          <p:nvPr/>
        </p:nvSpPr>
        <p:spPr>
          <a:xfrm>
            <a:off x="0" y="486639"/>
            <a:ext cx="8087621" cy="461665"/>
          </a:xfrm>
          <a:prstGeom prst="rect">
            <a:avLst/>
          </a:prstGeom>
          <a:noFill/>
        </p:spPr>
        <p:txBody>
          <a:bodyPr wrap="square" rtlCol="0">
            <a:spAutoFit/>
          </a:bodyPr>
          <a:lstStyle/>
          <a:p>
            <a:r>
              <a:rPr lang="en-US" altLang="zh-CN" sz="2400" b="1" dirty="0"/>
              <a:t>PINN</a:t>
            </a:r>
            <a:r>
              <a:rPr lang="zh-CN" altLang="en-US" sz="2400" b="1" dirty="0"/>
              <a:t>的有监督训练</a:t>
            </a:r>
            <a:r>
              <a:rPr lang="en-US" altLang="zh-CN" sz="2400" b="1" dirty="0"/>
              <a:t>——</a:t>
            </a:r>
            <a:r>
              <a:rPr lang="zh-CN" altLang="en-US" sz="2400" b="1" dirty="0"/>
              <a:t>传统数值求解器为</a:t>
            </a:r>
            <a:r>
              <a:rPr lang="en-US" altLang="zh-CN" sz="2400" b="1" dirty="0"/>
              <a:t>PINN</a:t>
            </a:r>
            <a:r>
              <a:rPr lang="zh-CN" altLang="en-US" sz="2400" b="1" dirty="0"/>
              <a:t>提供参考值</a:t>
            </a:r>
            <a:endParaRPr lang="zh-CN" altLang="en-US" sz="2400" dirty="0"/>
          </a:p>
        </p:txBody>
      </p:sp>
      <p:grpSp>
        <p:nvGrpSpPr>
          <p:cNvPr id="23" name="组合 22">
            <a:extLst>
              <a:ext uri="{FF2B5EF4-FFF2-40B4-BE49-F238E27FC236}">
                <a16:creationId xmlns:a16="http://schemas.microsoft.com/office/drawing/2014/main" id="{430B73C8-0AB0-48D1-9A1C-E6A430A5F168}"/>
              </a:ext>
            </a:extLst>
          </p:cNvPr>
          <p:cNvGrpSpPr/>
          <p:nvPr/>
        </p:nvGrpSpPr>
        <p:grpSpPr>
          <a:xfrm>
            <a:off x="0" y="1109609"/>
            <a:ext cx="4619425" cy="4019626"/>
            <a:chOff x="0" y="1134496"/>
            <a:chExt cx="4619425" cy="4019626"/>
          </a:xfrm>
        </p:grpSpPr>
        <p:sp>
          <p:nvSpPr>
            <p:cNvPr id="9" name="文本框 8">
              <a:extLst>
                <a:ext uri="{FF2B5EF4-FFF2-40B4-BE49-F238E27FC236}">
                  <a16:creationId xmlns:a16="http://schemas.microsoft.com/office/drawing/2014/main" id="{3EE6E5E9-AF90-E5CB-A9B0-4B788D743DE7}"/>
                </a:ext>
              </a:extLst>
            </p:cNvPr>
            <p:cNvSpPr txBox="1"/>
            <p:nvPr/>
          </p:nvSpPr>
          <p:spPr>
            <a:xfrm>
              <a:off x="0" y="1134496"/>
              <a:ext cx="3024735" cy="369332"/>
            </a:xfrm>
            <a:prstGeom prst="rect">
              <a:avLst/>
            </a:prstGeom>
            <a:noFill/>
          </p:spPr>
          <p:txBody>
            <a:bodyPr wrap="square">
              <a:spAutoFit/>
            </a:bodyPr>
            <a:lstStyle/>
            <a:p>
              <a:r>
                <a:rPr lang="zh-CN" altLang="en-US" dirty="0"/>
                <a:t>物理现象：多分散蒸发喷雾</a:t>
              </a:r>
            </a:p>
          </p:txBody>
        </p:sp>
        <p:sp>
          <p:nvSpPr>
            <p:cNvPr id="11" name="文本框 10">
              <a:extLst>
                <a:ext uri="{FF2B5EF4-FFF2-40B4-BE49-F238E27FC236}">
                  <a16:creationId xmlns:a16="http://schemas.microsoft.com/office/drawing/2014/main" id="{E94C7997-C897-F240-0B6A-8BBCB7DE24DE}"/>
                </a:ext>
              </a:extLst>
            </p:cNvPr>
            <p:cNvSpPr txBox="1"/>
            <p:nvPr/>
          </p:nvSpPr>
          <p:spPr>
            <a:xfrm>
              <a:off x="0" y="2032601"/>
              <a:ext cx="3266364" cy="369332"/>
            </a:xfrm>
            <a:prstGeom prst="rect">
              <a:avLst/>
            </a:prstGeom>
            <a:noFill/>
          </p:spPr>
          <p:txBody>
            <a:bodyPr wrap="square">
              <a:spAutoFit/>
            </a:bodyPr>
            <a:lstStyle/>
            <a:p>
              <a:r>
                <a:rPr lang="zh-CN" altLang="en-US" dirty="0"/>
                <a:t>数学模型：计算玻尔兹曼方程</a:t>
              </a:r>
            </a:p>
          </p:txBody>
        </p:sp>
        <p:sp>
          <p:nvSpPr>
            <p:cNvPr id="13" name="文本框 12">
              <a:extLst>
                <a:ext uri="{FF2B5EF4-FFF2-40B4-BE49-F238E27FC236}">
                  <a16:creationId xmlns:a16="http://schemas.microsoft.com/office/drawing/2014/main" id="{B304F047-0FD4-9F75-4117-FBFEFF1064BE}"/>
                </a:ext>
              </a:extLst>
            </p:cNvPr>
            <p:cNvSpPr txBox="1"/>
            <p:nvPr/>
          </p:nvSpPr>
          <p:spPr>
            <a:xfrm>
              <a:off x="0" y="3055688"/>
              <a:ext cx="3675702" cy="369332"/>
            </a:xfrm>
            <a:prstGeom prst="rect">
              <a:avLst/>
            </a:prstGeom>
            <a:noFill/>
          </p:spPr>
          <p:txBody>
            <a:bodyPr wrap="square">
              <a:spAutoFit/>
            </a:bodyPr>
            <a:lstStyle/>
            <a:p>
              <a:r>
                <a:rPr lang="zh-CN" altLang="en-US" dirty="0"/>
                <a:t>传统数值求解器：粒子拉格朗日法</a:t>
              </a:r>
            </a:p>
          </p:txBody>
        </p:sp>
        <p:sp>
          <p:nvSpPr>
            <p:cNvPr id="22" name="文本框 21">
              <a:extLst>
                <a:ext uri="{FF2B5EF4-FFF2-40B4-BE49-F238E27FC236}">
                  <a16:creationId xmlns:a16="http://schemas.microsoft.com/office/drawing/2014/main" id="{E4284ACC-0488-DA8C-29CF-F3C1F57C96ED}"/>
                </a:ext>
              </a:extLst>
            </p:cNvPr>
            <p:cNvSpPr txBox="1"/>
            <p:nvPr/>
          </p:nvSpPr>
          <p:spPr>
            <a:xfrm>
              <a:off x="0" y="3953793"/>
              <a:ext cx="4619425" cy="1200329"/>
            </a:xfrm>
            <a:prstGeom prst="rect">
              <a:avLst/>
            </a:prstGeom>
            <a:noFill/>
          </p:spPr>
          <p:txBody>
            <a:bodyPr wrap="square">
              <a:spAutoFit/>
            </a:bodyPr>
            <a:lstStyle/>
            <a:p>
              <a:r>
                <a:rPr lang="zh-CN" altLang="en-US" dirty="0"/>
                <a:t>神经网络：全连接前馈网络，</a:t>
              </a:r>
              <a:endParaRPr lang="en-US" altLang="zh-CN" dirty="0"/>
            </a:p>
            <a:p>
              <a:r>
                <a:rPr lang="en-US" altLang="zh-CN" dirty="0"/>
                <a:t>                   </a:t>
              </a:r>
              <a:r>
                <a:rPr lang="zh-CN" altLang="en-US" dirty="0"/>
                <a:t>具有 </a:t>
              </a:r>
              <a:r>
                <a:rPr lang="en-US" altLang="zh-CN" dirty="0"/>
                <a:t>2-3 </a:t>
              </a:r>
              <a:r>
                <a:rPr lang="zh-CN" altLang="en-US" dirty="0"/>
                <a:t>个隐藏层，</a:t>
              </a:r>
              <a:endParaRPr lang="en-US" altLang="zh-CN" dirty="0"/>
            </a:p>
            <a:p>
              <a:r>
                <a:rPr lang="en-US" altLang="zh-CN" dirty="0"/>
                <a:t>                   </a:t>
              </a:r>
              <a:r>
                <a:rPr lang="zh-CN" altLang="en-US" dirty="0"/>
                <a:t>每个隐藏层 </a:t>
              </a:r>
              <a:r>
                <a:rPr lang="en-US" altLang="zh-CN" dirty="0"/>
                <a:t>32-64 </a:t>
              </a:r>
              <a:r>
                <a:rPr lang="zh-CN" altLang="en-US" dirty="0"/>
                <a:t>个神经元，</a:t>
              </a:r>
              <a:endParaRPr lang="en-US" altLang="zh-CN" dirty="0"/>
            </a:p>
            <a:p>
              <a:r>
                <a:rPr lang="en-US" altLang="zh-CN" dirty="0"/>
                <a:t>                   </a:t>
              </a:r>
              <a:r>
                <a:rPr lang="en-US" altLang="zh-CN" dirty="0" err="1"/>
                <a:t>ReLU</a:t>
              </a:r>
              <a:r>
                <a:rPr lang="zh-CN" altLang="en-US" dirty="0"/>
                <a:t>型激活函数，</a:t>
              </a:r>
              <a:r>
                <a:rPr lang="en-US" altLang="zh-CN" dirty="0"/>
                <a:t>Adam</a:t>
              </a:r>
              <a:r>
                <a:rPr lang="zh-CN" altLang="en-US" dirty="0"/>
                <a:t>优化器。</a:t>
              </a:r>
            </a:p>
          </p:txBody>
        </p:sp>
      </p:grpSp>
      <p:cxnSp>
        <p:nvCxnSpPr>
          <p:cNvPr id="25" name="直接连接符 24">
            <a:extLst>
              <a:ext uri="{FF2B5EF4-FFF2-40B4-BE49-F238E27FC236}">
                <a16:creationId xmlns:a16="http://schemas.microsoft.com/office/drawing/2014/main" id="{A49841F8-DF0D-65A5-137E-868D43769BAC}"/>
              </a:ext>
            </a:extLst>
          </p:cNvPr>
          <p:cNvCxnSpPr>
            <a:cxnSpLocks/>
          </p:cNvCxnSpPr>
          <p:nvPr/>
        </p:nvCxnSpPr>
        <p:spPr>
          <a:xfrm>
            <a:off x="4619425" y="914398"/>
            <a:ext cx="0" cy="4767209"/>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E7A0B2A-DA85-5B38-FAD3-1F04B5A2591F}"/>
              </a:ext>
            </a:extLst>
          </p:cNvPr>
          <p:cNvSpPr txBox="1"/>
          <p:nvPr/>
        </p:nvSpPr>
        <p:spPr>
          <a:xfrm>
            <a:off x="-5471" y="0"/>
            <a:ext cx="6043858"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神经网络数值求解微分方程目前存在的问题</a:t>
            </a:r>
          </a:p>
        </p:txBody>
      </p:sp>
    </p:spTree>
    <p:extLst>
      <p:ext uri="{BB962C8B-B14F-4D97-AF65-F5344CB8AC3E}">
        <p14:creationId xmlns:p14="http://schemas.microsoft.com/office/powerpoint/2010/main" val="3025409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E4C7EC-989D-C3B3-FC38-6F89C77B0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2" y="4051093"/>
            <a:ext cx="8167329" cy="1976456"/>
          </a:xfrm>
          <a:prstGeom prst="rect">
            <a:avLst/>
          </a:prstGeom>
        </p:spPr>
      </p:pic>
      <p:pic>
        <p:nvPicPr>
          <p:cNvPr id="4" name="图片 3">
            <a:extLst>
              <a:ext uri="{FF2B5EF4-FFF2-40B4-BE49-F238E27FC236}">
                <a16:creationId xmlns:a16="http://schemas.microsoft.com/office/drawing/2014/main" id="{0181231F-3724-2DAC-C10A-274B1EDBD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39" y="612566"/>
            <a:ext cx="8769801" cy="3327571"/>
          </a:xfrm>
          <a:prstGeom prst="rect">
            <a:avLst/>
          </a:prstGeom>
        </p:spPr>
      </p:pic>
      <p:sp>
        <p:nvSpPr>
          <p:cNvPr id="6" name="文本框 5">
            <a:extLst>
              <a:ext uri="{FF2B5EF4-FFF2-40B4-BE49-F238E27FC236}">
                <a16:creationId xmlns:a16="http://schemas.microsoft.com/office/drawing/2014/main" id="{6D84F1FA-38E8-F7AA-A1B7-465709D1E5A6}"/>
              </a:ext>
            </a:extLst>
          </p:cNvPr>
          <p:cNvSpPr txBox="1"/>
          <p:nvPr/>
        </p:nvSpPr>
        <p:spPr>
          <a:xfrm>
            <a:off x="0" y="6273225"/>
            <a:ext cx="12176972"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Maziar R ,  Alireza Y ,  Em K G . Hidden fluid mechanics: Learning velocity and pressure fields from flow visualizations[J]. Science (New York, N.Y.), 2020, 2020年367卷6481期:1026-1030页.</a:t>
            </a:r>
          </a:p>
        </p:txBody>
      </p:sp>
      <p:sp>
        <p:nvSpPr>
          <p:cNvPr id="7" name="文本框 6">
            <a:extLst>
              <a:ext uri="{FF2B5EF4-FFF2-40B4-BE49-F238E27FC236}">
                <a16:creationId xmlns:a16="http://schemas.microsoft.com/office/drawing/2014/main" id="{67D3D92D-C98C-ACDB-4FAF-ECF29348378F}"/>
              </a:ext>
            </a:extLst>
          </p:cNvPr>
          <p:cNvSpPr txBox="1"/>
          <p:nvPr/>
        </p:nvSpPr>
        <p:spPr>
          <a:xfrm>
            <a:off x="0" y="106727"/>
            <a:ext cx="8087621" cy="461665"/>
          </a:xfrm>
          <a:prstGeom prst="rect">
            <a:avLst/>
          </a:prstGeom>
          <a:noFill/>
        </p:spPr>
        <p:txBody>
          <a:bodyPr wrap="square" rtlCol="0">
            <a:spAutoFit/>
          </a:bodyPr>
          <a:lstStyle/>
          <a:p>
            <a:r>
              <a:rPr lang="en-US" altLang="zh-CN" sz="2400" b="1" dirty="0"/>
              <a:t>PINN</a:t>
            </a:r>
            <a:r>
              <a:rPr lang="zh-CN" altLang="en-US" sz="2400" b="1" dirty="0"/>
              <a:t>的有监督训练</a:t>
            </a:r>
            <a:r>
              <a:rPr lang="en-US" altLang="zh-CN" sz="2400" b="1" dirty="0"/>
              <a:t>——</a:t>
            </a:r>
            <a:r>
              <a:rPr lang="zh-CN" altLang="en-US" sz="2400" b="1" dirty="0"/>
              <a:t>传统数值求解器为</a:t>
            </a:r>
            <a:r>
              <a:rPr lang="en-US" altLang="zh-CN" sz="2400" b="1" dirty="0"/>
              <a:t>PINN</a:t>
            </a:r>
            <a:r>
              <a:rPr lang="zh-CN" altLang="en-US" sz="2400" b="1" dirty="0"/>
              <a:t>提供参考值</a:t>
            </a:r>
            <a:endParaRPr lang="zh-CN" altLang="en-US" sz="2400" dirty="0"/>
          </a:p>
        </p:txBody>
      </p:sp>
    </p:spTree>
    <p:extLst>
      <p:ext uri="{BB962C8B-B14F-4D97-AF65-F5344CB8AC3E}">
        <p14:creationId xmlns:p14="http://schemas.microsoft.com/office/powerpoint/2010/main" val="215308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505230-BAE3-E125-B311-D64443D6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2956"/>
            <a:ext cx="40338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7A78A13-FDBC-8C07-70D3-ED0168AB643E}"/>
              </a:ext>
            </a:extLst>
          </p:cNvPr>
          <p:cNvSpPr>
            <a:spLocks noChangeArrowheads="1"/>
          </p:cNvSpPr>
          <p:nvPr/>
        </p:nvSpPr>
        <p:spPr bwMode="auto">
          <a:xfrm>
            <a:off x="0" y="620657"/>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C3300"/>
                </a:solidFill>
                <a:ea typeface="华文行楷" panose="02010800040101010101" pitchFamily="2" charset="-122"/>
              </a:rPr>
              <a:t>前向网络（已介绍）</a:t>
            </a:r>
          </a:p>
        </p:txBody>
      </p:sp>
      <p:grpSp>
        <p:nvGrpSpPr>
          <p:cNvPr id="11" name="组合 10">
            <a:extLst>
              <a:ext uri="{FF2B5EF4-FFF2-40B4-BE49-F238E27FC236}">
                <a16:creationId xmlns:a16="http://schemas.microsoft.com/office/drawing/2014/main" id="{69EF2FC3-D2F7-1E81-E533-DF35ECD83EDA}"/>
              </a:ext>
            </a:extLst>
          </p:cNvPr>
          <p:cNvGrpSpPr/>
          <p:nvPr/>
        </p:nvGrpSpPr>
        <p:grpSpPr>
          <a:xfrm>
            <a:off x="4450524" y="89891"/>
            <a:ext cx="8066088" cy="3298765"/>
            <a:chOff x="4428490" y="277178"/>
            <a:chExt cx="8066088" cy="4408487"/>
          </a:xfrm>
        </p:grpSpPr>
        <p:sp>
          <p:nvSpPr>
            <p:cNvPr id="7" name="矩形 6">
              <a:extLst>
                <a:ext uri="{FF2B5EF4-FFF2-40B4-BE49-F238E27FC236}">
                  <a16:creationId xmlns:a16="http://schemas.microsoft.com/office/drawing/2014/main" id="{9D8A8BFA-6C37-1114-EE08-AD4CFC721D64}"/>
                </a:ext>
              </a:extLst>
            </p:cNvPr>
            <p:cNvSpPr>
              <a:spLocks noChangeArrowheads="1"/>
            </p:cNvSpPr>
            <p:nvPr/>
          </p:nvSpPr>
          <p:spPr bwMode="auto">
            <a:xfrm>
              <a:off x="6839783" y="377804"/>
              <a:ext cx="1620957" cy="69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C3300"/>
                  </a:solidFill>
                  <a:ea typeface="华文行楷" panose="02010800040101010101" pitchFamily="2" charset="-122"/>
                </a:rPr>
                <a:t>反馈网络</a:t>
              </a:r>
            </a:p>
          </p:txBody>
        </p:sp>
        <p:grpSp>
          <p:nvGrpSpPr>
            <p:cNvPr id="9" name="组合 8">
              <a:extLst>
                <a:ext uri="{FF2B5EF4-FFF2-40B4-BE49-F238E27FC236}">
                  <a16:creationId xmlns:a16="http://schemas.microsoft.com/office/drawing/2014/main" id="{64750952-CC5D-9705-AD48-67F51DE5F37C}"/>
                </a:ext>
              </a:extLst>
            </p:cNvPr>
            <p:cNvGrpSpPr/>
            <p:nvPr/>
          </p:nvGrpSpPr>
          <p:grpSpPr>
            <a:xfrm>
              <a:off x="4428490" y="277178"/>
              <a:ext cx="8066088" cy="4408487"/>
              <a:chOff x="4428490" y="277178"/>
              <a:chExt cx="8066088" cy="4408487"/>
            </a:xfrm>
          </p:grpSpPr>
          <p:pic>
            <p:nvPicPr>
              <p:cNvPr id="4" name="图片 3">
                <a:extLst>
                  <a:ext uri="{FF2B5EF4-FFF2-40B4-BE49-F238E27FC236}">
                    <a16:creationId xmlns:a16="http://schemas.microsoft.com/office/drawing/2014/main" id="{CE164CAE-DE2A-6488-94E3-339251739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78" y="2653665"/>
                <a:ext cx="3810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0BB56E64-B8F7-8974-E858-217028AFA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0740" y="277178"/>
                <a:ext cx="4033838"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B85A279E-F9EA-0614-581D-A48DBC728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190" y="1123876"/>
                <a:ext cx="2984500" cy="217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5F8408A8-2AC6-9ED1-76D5-A6C993C7D8FC}"/>
                  </a:ext>
                </a:extLst>
              </p:cNvPr>
              <p:cNvSpPr txBox="1">
                <a:spLocks noChangeArrowheads="1"/>
              </p:cNvSpPr>
              <p:nvPr/>
            </p:nvSpPr>
            <p:spPr bwMode="auto">
              <a:xfrm>
                <a:off x="4428490" y="3415325"/>
                <a:ext cx="4451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hlink"/>
                    </a:solidFill>
                    <a:ea typeface="华文新魏" panose="02010800040101010101" pitchFamily="2" charset="-122"/>
                  </a:rPr>
                  <a:t>反馈网络的特点：</a:t>
                </a:r>
              </a:p>
              <a:p>
                <a:pPr eaLnBrk="1" hangingPunct="1"/>
                <a:r>
                  <a:rPr lang="zh-CN" altLang="en-US" sz="2400" b="1" dirty="0">
                    <a:ea typeface="华文新魏" panose="02010800040101010101" pitchFamily="2" charset="-122"/>
                  </a:rPr>
                  <a:t>网络在内部连接上有反馈连接。</a:t>
                </a:r>
              </a:p>
            </p:txBody>
          </p:sp>
        </p:grpSp>
      </p:grpSp>
      <p:pic>
        <p:nvPicPr>
          <p:cNvPr id="10" name="图片 9">
            <a:extLst>
              <a:ext uri="{FF2B5EF4-FFF2-40B4-BE49-F238E27FC236}">
                <a16:creationId xmlns:a16="http://schemas.microsoft.com/office/drawing/2014/main" id="{477CEBA4-A0AD-0745-08A3-CFD1859939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9432" y="3804584"/>
            <a:ext cx="3646583" cy="2935995"/>
          </a:xfrm>
          <a:prstGeom prst="rect">
            <a:avLst/>
          </a:prstGeom>
        </p:spPr>
      </p:pic>
      <p:pic>
        <p:nvPicPr>
          <p:cNvPr id="13" name="图片 12">
            <a:extLst>
              <a:ext uri="{FF2B5EF4-FFF2-40B4-BE49-F238E27FC236}">
                <a16:creationId xmlns:a16="http://schemas.microsoft.com/office/drawing/2014/main" id="{4A19EF58-58C8-ACAF-8243-05CE5AE14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469345"/>
            <a:ext cx="3666216" cy="3388655"/>
          </a:xfrm>
          <a:prstGeom prst="rect">
            <a:avLst/>
          </a:prstGeom>
        </p:spPr>
      </p:pic>
      <p:sp>
        <p:nvSpPr>
          <p:cNvPr id="14" name="文本框 13">
            <a:extLst>
              <a:ext uri="{FF2B5EF4-FFF2-40B4-BE49-F238E27FC236}">
                <a16:creationId xmlns:a16="http://schemas.microsoft.com/office/drawing/2014/main" id="{D2A66B80-C46A-CE1C-AF01-6BAF4DF500D7}"/>
              </a:ext>
            </a:extLst>
          </p:cNvPr>
          <p:cNvSpPr txBox="1">
            <a:spLocks noChangeArrowheads="1"/>
          </p:cNvSpPr>
          <p:nvPr/>
        </p:nvSpPr>
        <p:spPr bwMode="auto">
          <a:xfrm>
            <a:off x="3534014" y="4549676"/>
            <a:ext cx="54373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CC3300"/>
                </a:solidFill>
                <a:ea typeface="华文行楷" panose="02010800040101010101" pitchFamily="2" charset="-122"/>
              </a:rPr>
              <a:t>局</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部</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连</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接</a:t>
            </a:r>
            <a:endParaRPr lang="zh-CN" altLang="en-US" sz="3600" b="1" dirty="0">
              <a:solidFill>
                <a:srgbClr val="CC3300"/>
              </a:solidFill>
              <a:ea typeface="华文行楷" panose="02010800040101010101" pitchFamily="2" charset="-122"/>
            </a:endParaRPr>
          </a:p>
        </p:txBody>
      </p:sp>
      <p:sp>
        <p:nvSpPr>
          <p:cNvPr id="15" name="文本框 14">
            <a:extLst>
              <a:ext uri="{FF2B5EF4-FFF2-40B4-BE49-F238E27FC236}">
                <a16:creationId xmlns:a16="http://schemas.microsoft.com/office/drawing/2014/main" id="{2EA085DB-53F4-0B87-3DDB-C3D8B68E1B49}"/>
              </a:ext>
            </a:extLst>
          </p:cNvPr>
          <p:cNvSpPr txBox="1">
            <a:spLocks noChangeArrowheads="1"/>
          </p:cNvSpPr>
          <p:nvPr/>
        </p:nvSpPr>
        <p:spPr bwMode="auto">
          <a:xfrm>
            <a:off x="10176527" y="4549676"/>
            <a:ext cx="54373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CC3300"/>
                </a:solidFill>
                <a:ea typeface="华文行楷" panose="02010800040101010101" pitchFamily="2" charset="-122"/>
              </a:rPr>
              <a:t>循</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环</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网</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络</a:t>
            </a:r>
            <a:endParaRPr lang="en-US" altLang="zh-CN" sz="3600" b="1" dirty="0">
              <a:solidFill>
                <a:srgbClr val="CC3300"/>
              </a:solidFill>
              <a:ea typeface="华文行楷" panose="02010800040101010101" pitchFamily="2" charset="-122"/>
            </a:endParaRPr>
          </a:p>
        </p:txBody>
      </p:sp>
      <p:sp>
        <p:nvSpPr>
          <p:cNvPr id="16" name="矩形 15">
            <a:extLst>
              <a:ext uri="{FF2B5EF4-FFF2-40B4-BE49-F238E27FC236}">
                <a16:creationId xmlns:a16="http://schemas.microsoft.com/office/drawing/2014/main" id="{7CC16D79-E80F-ABEB-2D80-7FF8EC6852CC}"/>
              </a:ext>
            </a:extLst>
          </p:cNvPr>
          <p:cNvSpPr>
            <a:spLocks noChangeArrowheads="1"/>
          </p:cNvSpPr>
          <p:nvPr/>
        </p:nvSpPr>
        <p:spPr bwMode="auto">
          <a:xfrm>
            <a:off x="7807" y="7028"/>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latin typeface="宋体" panose="02010600030101010101" pitchFamily="2" charset="-122"/>
              </a:rPr>
              <a:t>神经网络的其他常见结构</a:t>
            </a:r>
          </a:p>
        </p:txBody>
      </p:sp>
      <p:sp>
        <p:nvSpPr>
          <p:cNvPr id="17" name="矩形 16">
            <a:extLst>
              <a:ext uri="{FF2B5EF4-FFF2-40B4-BE49-F238E27FC236}">
                <a16:creationId xmlns:a16="http://schemas.microsoft.com/office/drawing/2014/main" id="{206A12BE-05C1-46FE-639B-4AD71417F2EB}"/>
              </a:ext>
            </a:extLst>
          </p:cNvPr>
          <p:cNvSpPr>
            <a:spLocks noChangeArrowheads="1"/>
          </p:cNvSpPr>
          <p:nvPr/>
        </p:nvSpPr>
        <p:spPr bwMode="auto">
          <a:xfrm>
            <a:off x="9382166" y="6327101"/>
            <a:ext cx="2705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宋体" panose="02010600030101010101" pitchFamily="2" charset="-122"/>
              </a:rPr>
              <a:t>循环网络可视为反馈网络的一个特例</a:t>
            </a:r>
          </a:p>
        </p:txBody>
      </p:sp>
    </p:spTree>
    <p:extLst>
      <p:ext uri="{BB962C8B-B14F-4D97-AF65-F5344CB8AC3E}">
        <p14:creationId xmlns:p14="http://schemas.microsoft.com/office/powerpoint/2010/main" val="394895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84AF24-AE1E-8CBA-F24A-4645A77017C4}"/>
              </a:ext>
            </a:extLst>
          </p:cNvPr>
          <p:cNvPicPr>
            <a:picLocks noChangeAspect="1"/>
          </p:cNvPicPr>
          <p:nvPr/>
        </p:nvPicPr>
        <p:blipFill rotWithShape="1">
          <a:blip r:embed="rId3">
            <a:extLst>
              <a:ext uri="{28A0092B-C50C-407E-A947-70E740481C1C}">
                <a14:useLocalDpi xmlns:a14="http://schemas.microsoft.com/office/drawing/2010/main" val="0"/>
              </a:ext>
            </a:extLst>
          </a:blip>
          <a:srcRect t="4434"/>
          <a:stretch/>
        </p:blipFill>
        <p:spPr>
          <a:xfrm>
            <a:off x="1387942" y="688369"/>
            <a:ext cx="7756058" cy="2291137"/>
          </a:xfrm>
          <a:prstGeom prst="rect">
            <a:avLst/>
          </a:prstGeom>
        </p:spPr>
      </p:pic>
      <p:sp>
        <p:nvSpPr>
          <p:cNvPr id="9" name="文本框 8">
            <a:extLst>
              <a:ext uri="{FF2B5EF4-FFF2-40B4-BE49-F238E27FC236}">
                <a16:creationId xmlns:a16="http://schemas.microsoft.com/office/drawing/2014/main" id="{95F17345-4FA6-CFA9-8555-665F9406CF8F}"/>
              </a:ext>
            </a:extLst>
          </p:cNvPr>
          <p:cNvSpPr txBox="1"/>
          <p:nvPr/>
        </p:nvSpPr>
        <p:spPr>
          <a:xfrm>
            <a:off x="81760" y="6519446"/>
            <a:ext cx="7488930" cy="338554"/>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龙子超. 机器学习和数值方法相结合的偏微分方程正反问题的求解</a:t>
            </a:r>
            <a:r>
              <a:rPr lang="en-US" altLang="zh-CN" sz="1600" dirty="0"/>
              <a:t>[D]</a:t>
            </a:r>
            <a:r>
              <a:rPr lang="zh-CN" altLang="en-US" sz="1600" dirty="0"/>
              <a:t>.北京大学 </a:t>
            </a:r>
          </a:p>
        </p:txBody>
      </p:sp>
      <p:grpSp>
        <p:nvGrpSpPr>
          <p:cNvPr id="14" name="组合 13">
            <a:extLst>
              <a:ext uri="{FF2B5EF4-FFF2-40B4-BE49-F238E27FC236}">
                <a16:creationId xmlns:a16="http://schemas.microsoft.com/office/drawing/2014/main" id="{E82D87C6-7B0B-AEA6-C23A-0BBF0A27F5E9}"/>
              </a:ext>
            </a:extLst>
          </p:cNvPr>
          <p:cNvGrpSpPr/>
          <p:nvPr/>
        </p:nvGrpSpPr>
        <p:grpSpPr>
          <a:xfrm>
            <a:off x="938539" y="3157110"/>
            <a:ext cx="9347626" cy="1595509"/>
            <a:chOff x="1041280" y="3583441"/>
            <a:chExt cx="9347626" cy="1595509"/>
          </a:xfrm>
        </p:grpSpPr>
        <p:pic>
          <p:nvPicPr>
            <p:cNvPr id="7" name="图片 6">
              <a:extLst>
                <a:ext uri="{FF2B5EF4-FFF2-40B4-BE49-F238E27FC236}">
                  <a16:creationId xmlns:a16="http://schemas.microsoft.com/office/drawing/2014/main" id="{F8DF83FC-1DBA-F4CD-EE75-AB9D8CB9D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280" y="3583441"/>
              <a:ext cx="9347626" cy="1595509"/>
            </a:xfrm>
            <a:prstGeom prst="rect">
              <a:avLst/>
            </a:prstGeom>
          </p:spPr>
        </p:pic>
        <p:sp>
          <p:nvSpPr>
            <p:cNvPr id="10" name="矩形 9">
              <a:extLst>
                <a:ext uri="{FF2B5EF4-FFF2-40B4-BE49-F238E27FC236}">
                  <a16:creationId xmlns:a16="http://schemas.microsoft.com/office/drawing/2014/main" id="{E3D9DC99-6A42-4A50-5322-20BBEBB35EB8}"/>
                </a:ext>
              </a:extLst>
            </p:cNvPr>
            <p:cNvSpPr/>
            <p:nvPr/>
          </p:nvSpPr>
          <p:spPr>
            <a:xfrm>
              <a:off x="3404212" y="4406747"/>
              <a:ext cx="2170323" cy="5618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BEAC3F55-EFD2-4655-8DC4-1DEB692C8E5C}"/>
              </a:ext>
            </a:extLst>
          </p:cNvPr>
          <p:cNvSpPr txBox="1"/>
          <p:nvPr/>
        </p:nvSpPr>
        <p:spPr>
          <a:xfrm>
            <a:off x="5471794" y="81391"/>
            <a:ext cx="6339154" cy="461665"/>
          </a:xfrm>
          <a:prstGeom prst="rect">
            <a:avLst/>
          </a:prstGeom>
          <a:noFill/>
        </p:spPr>
        <p:txBody>
          <a:bodyPr wrap="square" rtlCol="0">
            <a:spAutoFit/>
          </a:bodyPr>
          <a:lstStyle/>
          <a:p>
            <a:r>
              <a:rPr lang="zh-CN" altLang="en-US" sz="2400" b="1" dirty="0"/>
              <a:t>利用神经网络优化传统数值格式中的加权系数</a:t>
            </a:r>
            <a:endParaRPr lang="zh-CN" altLang="en-US" sz="2400" dirty="0"/>
          </a:p>
        </p:txBody>
      </p:sp>
      <p:grpSp>
        <p:nvGrpSpPr>
          <p:cNvPr id="20" name="组合 19">
            <a:extLst>
              <a:ext uri="{FF2B5EF4-FFF2-40B4-BE49-F238E27FC236}">
                <a16:creationId xmlns:a16="http://schemas.microsoft.com/office/drawing/2014/main" id="{B88D981B-0106-0F5A-46E8-2F78AB16162D}"/>
              </a:ext>
            </a:extLst>
          </p:cNvPr>
          <p:cNvGrpSpPr/>
          <p:nvPr/>
        </p:nvGrpSpPr>
        <p:grpSpPr>
          <a:xfrm>
            <a:off x="1387942" y="4930223"/>
            <a:ext cx="7488930" cy="1589223"/>
            <a:chOff x="1387942" y="4930223"/>
            <a:chExt cx="7488930" cy="1589223"/>
          </a:xfrm>
        </p:grpSpPr>
        <p:pic>
          <p:nvPicPr>
            <p:cNvPr id="13" name="图片 12">
              <a:extLst>
                <a:ext uri="{FF2B5EF4-FFF2-40B4-BE49-F238E27FC236}">
                  <a16:creationId xmlns:a16="http://schemas.microsoft.com/office/drawing/2014/main" id="{43E6E58A-3D05-3C4C-7C1A-3AF91D442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942" y="4930223"/>
              <a:ext cx="7488930" cy="1589223"/>
            </a:xfrm>
            <a:prstGeom prst="rect">
              <a:avLst/>
            </a:prstGeom>
          </p:spPr>
        </p:pic>
        <p:cxnSp>
          <p:nvCxnSpPr>
            <p:cNvPr id="16" name="直接连接符 15">
              <a:extLst>
                <a:ext uri="{FF2B5EF4-FFF2-40B4-BE49-F238E27FC236}">
                  <a16:creationId xmlns:a16="http://schemas.microsoft.com/office/drawing/2014/main" id="{BEA06DFF-FDD5-0F78-62F2-C51D48510C9C}"/>
                </a:ext>
              </a:extLst>
            </p:cNvPr>
            <p:cNvCxnSpPr>
              <a:cxnSpLocks/>
            </p:cNvCxnSpPr>
            <p:nvPr/>
          </p:nvCxnSpPr>
          <p:spPr>
            <a:xfrm>
              <a:off x="6726664" y="6061753"/>
              <a:ext cx="197554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AD1D19C-D572-E266-E84D-9AB64935EB06}"/>
                </a:ext>
              </a:extLst>
            </p:cNvPr>
            <p:cNvCxnSpPr>
              <a:cxnSpLocks/>
            </p:cNvCxnSpPr>
            <p:nvPr/>
          </p:nvCxnSpPr>
          <p:spPr>
            <a:xfrm>
              <a:off x="1474857" y="6450458"/>
              <a:ext cx="321015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D2265B18-C676-3C2A-9083-01E2B140C0AF}"/>
              </a:ext>
            </a:extLst>
          </p:cNvPr>
          <p:cNvSpPr txBox="1"/>
          <p:nvPr/>
        </p:nvSpPr>
        <p:spPr>
          <a:xfrm>
            <a:off x="-96105" y="81391"/>
            <a:ext cx="5362076" cy="449418"/>
          </a:xfrm>
          <a:prstGeom prst="rect">
            <a:avLst/>
          </a:prstGeom>
          <a:noFill/>
        </p:spPr>
        <p:txBody>
          <a:bodyPr wrap="square">
            <a:spAutoFit/>
          </a:bodyPr>
          <a:lstStyle/>
          <a:p>
            <a:pPr indent="127000" algn="just">
              <a:lnSpc>
                <a:spcPct val="130000"/>
              </a:lnSpc>
              <a:spcBef>
                <a:spcPts val="600"/>
              </a:spcBef>
              <a:spcAft>
                <a:spcPts val="600"/>
              </a:spcAft>
            </a:pPr>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神经网络数值求解</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未来可能的发展方向：</a:t>
            </a:r>
            <a:endPar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9A50A034-0715-0BA3-E74E-97299BEA7259}"/>
              </a:ext>
            </a:extLst>
          </p:cNvPr>
          <p:cNvSpPr/>
          <p:nvPr/>
        </p:nvSpPr>
        <p:spPr>
          <a:xfrm>
            <a:off x="81761" y="81391"/>
            <a:ext cx="11729187" cy="44941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2853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B5A5AB96-5E7D-FC4C-ABD2-C644DCD066FC}"/>
              </a:ext>
            </a:extLst>
          </p:cNvPr>
          <p:cNvGrpSpPr/>
          <p:nvPr/>
        </p:nvGrpSpPr>
        <p:grpSpPr>
          <a:xfrm>
            <a:off x="505290" y="1786416"/>
            <a:ext cx="7567853" cy="5071584"/>
            <a:chOff x="543473" y="1792559"/>
            <a:chExt cx="7567853" cy="5071584"/>
          </a:xfrm>
        </p:grpSpPr>
        <p:pic>
          <p:nvPicPr>
            <p:cNvPr id="13" name="图片 12">
              <a:extLst>
                <a:ext uri="{FF2B5EF4-FFF2-40B4-BE49-F238E27FC236}">
                  <a16:creationId xmlns:a16="http://schemas.microsoft.com/office/drawing/2014/main" id="{10EE4801-8439-3A86-7AFA-9201F2AD7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73" y="3425444"/>
              <a:ext cx="7567853" cy="3438699"/>
            </a:xfrm>
            <a:prstGeom prst="rect">
              <a:avLst/>
            </a:prstGeom>
          </p:spPr>
        </p:pic>
        <p:pic>
          <p:nvPicPr>
            <p:cNvPr id="15" name="图片 14">
              <a:extLst>
                <a:ext uri="{FF2B5EF4-FFF2-40B4-BE49-F238E27FC236}">
                  <a16:creationId xmlns:a16="http://schemas.microsoft.com/office/drawing/2014/main" id="{023D6BF1-D33F-A11B-F2C1-9D55DC0B5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98" y="1792559"/>
              <a:ext cx="7550727" cy="1632885"/>
            </a:xfrm>
            <a:prstGeom prst="rect">
              <a:avLst/>
            </a:prstGeom>
          </p:spPr>
        </p:pic>
      </p:grpSp>
      <p:pic>
        <p:nvPicPr>
          <p:cNvPr id="17" name="图片 16">
            <a:extLst>
              <a:ext uri="{FF2B5EF4-FFF2-40B4-BE49-F238E27FC236}">
                <a16:creationId xmlns:a16="http://schemas.microsoft.com/office/drawing/2014/main" id="{9B36C9D5-EB64-E68B-EA9E-AB3EDADA59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89" y="149219"/>
            <a:ext cx="7567853" cy="1635760"/>
          </a:xfrm>
          <a:prstGeom prst="rect">
            <a:avLst/>
          </a:prstGeom>
        </p:spPr>
      </p:pic>
      <p:sp>
        <p:nvSpPr>
          <p:cNvPr id="7" name="文本框 6">
            <a:extLst>
              <a:ext uri="{FF2B5EF4-FFF2-40B4-BE49-F238E27FC236}">
                <a16:creationId xmlns:a16="http://schemas.microsoft.com/office/drawing/2014/main" id="{B67ABB2E-D3BE-B005-7334-75B1A0816A96}"/>
              </a:ext>
            </a:extLst>
          </p:cNvPr>
          <p:cNvSpPr txBox="1"/>
          <p:nvPr/>
        </p:nvSpPr>
        <p:spPr>
          <a:xfrm>
            <a:off x="8618483" y="6273225"/>
            <a:ext cx="3721855"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王昀卓. 求解偏微分方程的神经网络方法</a:t>
            </a:r>
            <a:r>
              <a:rPr lang="en-US" altLang="zh-CN" sz="1600" dirty="0"/>
              <a:t>[D]</a:t>
            </a:r>
            <a:r>
              <a:rPr lang="zh-CN" altLang="en-US" sz="1600" dirty="0"/>
              <a:t>.中国科学技术大学 </a:t>
            </a:r>
          </a:p>
        </p:txBody>
      </p:sp>
      <p:sp>
        <p:nvSpPr>
          <p:cNvPr id="8" name="文本框 7">
            <a:extLst>
              <a:ext uri="{FF2B5EF4-FFF2-40B4-BE49-F238E27FC236}">
                <a16:creationId xmlns:a16="http://schemas.microsoft.com/office/drawing/2014/main" id="{3D952153-C223-F6CD-CF92-FC679091D77E}"/>
              </a:ext>
            </a:extLst>
          </p:cNvPr>
          <p:cNvSpPr txBox="1"/>
          <p:nvPr/>
        </p:nvSpPr>
        <p:spPr>
          <a:xfrm>
            <a:off x="9426699" y="1168021"/>
            <a:ext cx="1713536" cy="523220"/>
          </a:xfrm>
          <a:prstGeom prst="rect">
            <a:avLst/>
          </a:prstGeom>
          <a:noFill/>
        </p:spPr>
        <p:txBody>
          <a:bodyPr wrap="square">
            <a:spAutoFit/>
          </a:bodyPr>
          <a:lstStyle/>
          <a:p>
            <a:r>
              <a:rPr lang="zh-CN" altLang="en-US" sz="2800" b="1" dirty="0"/>
              <a:t>多网策略</a:t>
            </a:r>
          </a:p>
        </p:txBody>
      </p:sp>
      <p:sp>
        <p:nvSpPr>
          <p:cNvPr id="9" name="文本框 8">
            <a:extLst>
              <a:ext uri="{FF2B5EF4-FFF2-40B4-BE49-F238E27FC236}">
                <a16:creationId xmlns:a16="http://schemas.microsoft.com/office/drawing/2014/main" id="{53916908-4695-6057-614C-196FDEFA5E65}"/>
              </a:ext>
            </a:extLst>
          </p:cNvPr>
          <p:cNvSpPr txBox="1"/>
          <p:nvPr/>
        </p:nvSpPr>
        <p:spPr>
          <a:xfrm>
            <a:off x="8866511" y="149219"/>
            <a:ext cx="3064232" cy="849528"/>
          </a:xfrm>
          <a:prstGeom prst="rect">
            <a:avLst/>
          </a:prstGeom>
          <a:noFill/>
        </p:spPr>
        <p:txBody>
          <a:bodyPr wrap="square">
            <a:spAutoFit/>
          </a:bodyPr>
          <a:lstStyle/>
          <a:p>
            <a:pPr indent="127000" algn="just">
              <a:lnSpc>
                <a:spcPct val="130000"/>
              </a:lnSpc>
              <a:spcBef>
                <a:spcPts val="600"/>
              </a:spcBef>
              <a:spcAft>
                <a:spcPts val="600"/>
              </a:spcAft>
            </a:pPr>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神经网络数值求解</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未来可能的发展方向：</a:t>
            </a:r>
            <a:endPar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00304E92-A31F-BC1D-7C0C-6B55EB5AC157}"/>
              </a:ext>
            </a:extLst>
          </p:cNvPr>
          <p:cNvSpPr/>
          <p:nvPr/>
        </p:nvSpPr>
        <p:spPr>
          <a:xfrm>
            <a:off x="8866511" y="149219"/>
            <a:ext cx="3249289" cy="154202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4132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274F7C-43AA-583B-46F8-00AFD15610AF}"/>
              </a:ext>
            </a:extLst>
          </p:cNvPr>
          <p:cNvPicPr>
            <a:picLocks noChangeAspect="1"/>
          </p:cNvPicPr>
          <p:nvPr/>
        </p:nvPicPr>
        <p:blipFill>
          <a:blip r:embed="rId2"/>
          <a:stretch>
            <a:fillRect/>
          </a:stretch>
        </p:blipFill>
        <p:spPr>
          <a:xfrm>
            <a:off x="592871" y="2143806"/>
            <a:ext cx="5391580" cy="679958"/>
          </a:xfrm>
          <a:prstGeom prst="rect">
            <a:avLst/>
          </a:prstGeom>
        </p:spPr>
      </p:pic>
      <p:pic>
        <p:nvPicPr>
          <p:cNvPr id="7" name="图片 6">
            <a:extLst>
              <a:ext uri="{FF2B5EF4-FFF2-40B4-BE49-F238E27FC236}">
                <a16:creationId xmlns:a16="http://schemas.microsoft.com/office/drawing/2014/main" id="{CA21565B-DB5E-87AB-35A1-5DE21CA7C64B}"/>
              </a:ext>
            </a:extLst>
          </p:cNvPr>
          <p:cNvPicPr>
            <a:picLocks noChangeAspect="1"/>
          </p:cNvPicPr>
          <p:nvPr/>
        </p:nvPicPr>
        <p:blipFill>
          <a:blip r:embed="rId3"/>
          <a:stretch>
            <a:fillRect/>
          </a:stretch>
        </p:blipFill>
        <p:spPr>
          <a:xfrm>
            <a:off x="1190494" y="1240281"/>
            <a:ext cx="2589959" cy="449834"/>
          </a:xfrm>
          <a:prstGeom prst="rect">
            <a:avLst/>
          </a:prstGeom>
        </p:spPr>
      </p:pic>
      <p:sp>
        <p:nvSpPr>
          <p:cNvPr id="9" name="文本框 8">
            <a:extLst>
              <a:ext uri="{FF2B5EF4-FFF2-40B4-BE49-F238E27FC236}">
                <a16:creationId xmlns:a16="http://schemas.microsoft.com/office/drawing/2014/main" id="{938C3ACC-5CC1-ECA5-D1B0-A875F63973F1}"/>
              </a:ext>
            </a:extLst>
          </p:cNvPr>
          <p:cNvSpPr txBox="1"/>
          <p:nvPr/>
        </p:nvSpPr>
        <p:spPr>
          <a:xfrm>
            <a:off x="314960" y="263370"/>
            <a:ext cx="4927600" cy="523220"/>
          </a:xfrm>
          <a:prstGeom prst="rect">
            <a:avLst/>
          </a:prstGeom>
          <a:noFill/>
        </p:spPr>
        <p:txBody>
          <a:bodyPr wrap="square">
            <a:spAutoFit/>
          </a:bodyPr>
          <a:lstStyle/>
          <a:p>
            <a:r>
              <a:rPr lang="zh-CN" altLang="en-US" sz="2800" b="1" dirty="0"/>
              <a:t>多网策略下损失函数的校正项</a:t>
            </a:r>
          </a:p>
        </p:txBody>
      </p:sp>
      <p:grpSp>
        <p:nvGrpSpPr>
          <p:cNvPr id="13" name="组合 12">
            <a:extLst>
              <a:ext uri="{FF2B5EF4-FFF2-40B4-BE49-F238E27FC236}">
                <a16:creationId xmlns:a16="http://schemas.microsoft.com/office/drawing/2014/main" id="{4B966511-CBD6-2140-634E-C32DA54C0550}"/>
              </a:ext>
            </a:extLst>
          </p:cNvPr>
          <p:cNvGrpSpPr/>
          <p:nvPr/>
        </p:nvGrpSpPr>
        <p:grpSpPr>
          <a:xfrm>
            <a:off x="1190494" y="4670806"/>
            <a:ext cx="8298946" cy="449834"/>
            <a:chOff x="1190494" y="4670806"/>
            <a:chExt cx="8298946" cy="449834"/>
          </a:xfrm>
        </p:grpSpPr>
        <p:pic>
          <p:nvPicPr>
            <p:cNvPr id="5" name="图片 4">
              <a:extLst>
                <a:ext uri="{FF2B5EF4-FFF2-40B4-BE49-F238E27FC236}">
                  <a16:creationId xmlns:a16="http://schemas.microsoft.com/office/drawing/2014/main" id="{B0463FD6-9ECB-20EC-63D7-E115195B477D}"/>
                </a:ext>
              </a:extLst>
            </p:cNvPr>
            <p:cNvPicPr>
              <a:picLocks noChangeAspect="1"/>
            </p:cNvPicPr>
            <p:nvPr/>
          </p:nvPicPr>
          <p:blipFill>
            <a:blip r:embed="rId4"/>
            <a:stretch>
              <a:fillRect/>
            </a:stretch>
          </p:blipFill>
          <p:spPr>
            <a:xfrm>
              <a:off x="1190494" y="4670806"/>
              <a:ext cx="8193148" cy="449834"/>
            </a:xfrm>
            <a:prstGeom prst="rect">
              <a:avLst/>
            </a:prstGeom>
          </p:spPr>
        </p:pic>
        <p:sp>
          <p:nvSpPr>
            <p:cNvPr id="10" name="矩形 9">
              <a:extLst>
                <a:ext uri="{FF2B5EF4-FFF2-40B4-BE49-F238E27FC236}">
                  <a16:creationId xmlns:a16="http://schemas.microsoft.com/office/drawing/2014/main" id="{C80593BB-2772-D4AC-9BCF-1B279FDC2F28}"/>
                </a:ext>
              </a:extLst>
            </p:cNvPr>
            <p:cNvSpPr/>
            <p:nvPr/>
          </p:nvSpPr>
          <p:spPr>
            <a:xfrm>
              <a:off x="8307059" y="4670806"/>
              <a:ext cx="1182381" cy="43084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A57B58E-7EB2-E473-11AD-A27D72958DCE}"/>
              </a:ext>
            </a:extLst>
          </p:cNvPr>
          <p:cNvGrpSpPr/>
          <p:nvPr/>
        </p:nvGrpSpPr>
        <p:grpSpPr>
          <a:xfrm>
            <a:off x="1190494" y="3180080"/>
            <a:ext cx="3882217" cy="777334"/>
            <a:chOff x="1190494" y="3180080"/>
            <a:chExt cx="3882217" cy="777334"/>
          </a:xfrm>
        </p:grpSpPr>
        <p:pic>
          <p:nvPicPr>
            <p:cNvPr id="4" name="图片 3">
              <a:extLst>
                <a:ext uri="{FF2B5EF4-FFF2-40B4-BE49-F238E27FC236}">
                  <a16:creationId xmlns:a16="http://schemas.microsoft.com/office/drawing/2014/main" id="{133A7A49-DD89-A458-179F-AB0A3484E526}"/>
                </a:ext>
              </a:extLst>
            </p:cNvPr>
            <p:cNvPicPr>
              <a:picLocks noChangeAspect="1"/>
            </p:cNvPicPr>
            <p:nvPr/>
          </p:nvPicPr>
          <p:blipFill>
            <a:blip r:embed="rId5"/>
            <a:stretch>
              <a:fillRect/>
            </a:stretch>
          </p:blipFill>
          <p:spPr>
            <a:xfrm>
              <a:off x="1190494" y="3277455"/>
              <a:ext cx="3882217" cy="679959"/>
            </a:xfrm>
            <a:prstGeom prst="rect">
              <a:avLst/>
            </a:prstGeom>
          </p:spPr>
        </p:pic>
        <p:sp>
          <p:nvSpPr>
            <p:cNvPr id="11" name="矩形 10">
              <a:extLst>
                <a:ext uri="{FF2B5EF4-FFF2-40B4-BE49-F238E27FC236}">
                  <a16:creationId xmlns:a16="http://schemas.microsoft.com/office/drawing/2014/main" id="{2B05886B-02EB-A71B-DCDD-A902C26C6DB1}"/>
                </a:ext>
              </a:extLst>
            </p:cNvPr>
            <p:cNvSpPr/>
            <p:nvPr/>
          </p:nvSpPr>
          <p:spPr>
            <a:xfrm>
              <a:off x="1190494" y="3180080"/>
              <a:ext cx="3882217" cy="77733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6241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CDF0424-D57B-5021-919A-4E7F9593CE17}"/>
              </a:ext>
            </a:extLst>
          </p:cNvPr>
          <p:cNvSpPr txBox="1"/>
          <p:nvPr/>
        </p:nvSpPr>
        <p:spPr>
          <a:xfrm>
            <a:off x="82192" y="2474448"/>
            <a:ext cx="421871" cy="1938992"/>
          </a:xfrm>
          <a:prstGeom prst="rect">
            <a:avLst/>
          </a:prstGeom>
          <a:noFill/>
        </p:spPr>
        <p:txBody>
          <a:bodyPr wrap="square" rtlCol="0">
            <a:spAutoFit/>
          </a:bodyPr>
          <a:lstStyle/>
          <a:p>
            <a:r>
              <a:rPr lang="zh-CN" altLang="en-US" sz="2400" b="1" dirty="0"/>
              <a:t>间接积分法</a:t>
            </a:r>
          </a:p>
        </p:txBody>
      </p:sp>
      <p:cxnSp>
        <p:nvCxnSpPr>
          <p:cNvPr id="7" name="直接连接符 6">
            <a:extLst>
              <a:ext uri="{FF2B5EF4-FFF2-40B4-BE49-F238E27FC236}">
                <a16:creationId xmlns:a16="http://schemas.microsoft.com/office/drawing/2014/main" id="{ED5F9ECD-D097-2E0E-D203-CFB59865C0B6}"/>
              </a:ext>
            </a:extLst>
          </p:cNvPr>
          <p:cNvCxnSpPr>
            <a:cxnSpLocks/>
          </p:cNvCxnSpPr>
          <p:nvPr/>
        </p:nvCxnSpPr>
        <p:spPr>
          <a:xfrm>
            <a:off x="652761" y="528305"/>
            <a:ext cx="0" cy="619020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1B8177F5-FD5E-2EAE-DC50-BE918B093D8D}"/>
              </a:ext>
            </a:extLst>
          </p:cNvPr>
          <p:cNvGrpSpPr/>
          <p:nvPr/>
        </p:nvGrpSpPr>
        <p:grpSpPr>
          <a:xfrm>
            <a:off x="652761" y="282082"/>
            <a:ext cx="11705544" cy="6605448"/>
            <a:chOff x="652761" y="282082"/>
            <a:chExt cx="11705544" cy="6605448"/>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991E14E-138F-B2C0-62B4-ED9DCD4CE6EB}"/>
                    </a:ext>
                  </a:extLst>
                </p:cNvPr>
                <p:cNvSpPr txBox="1"/>
                <p:nvPr/>
              </p:nvSpPr>
              <p:spPr>
                <a:xfrm>
                  <a:off x="2372835" y="572216"/>
                  <a:ext cx="11262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oMath>
                    </m:oMathPara>
                  </a14:m>
                  <a:endParaRPr lang="zh-CN" altLang="en-US" dirty="0"/>
                </a:p>
              </p:txBody>
            </p:sp>
          </mc:Choice>
          <mc:Fallback xmlns="">
            <p:sp>
              <p:nvSpPr>
                <p:cNvPr id="104" name="文本框 103">
                  <a:extLst>
                    <a:ext uri="{FF2B5EF4-FFF2-40B4-BE49-F238E27FC236}">
                      <a16:creationId xmlns:a16="http://schemas.microsoft.com/office/drawing/2014/main" id="{E58423C1-71B4-48A4-B58F-46CC3E2BC925}"/>
                    </a:ext>
                  </a:extLst>
                </p:cNvPr>
                <p:cNvSpPr txBox="1">
                  <a:spLocks noRot="1" noChangeAspect="1" noMove="1" noResize="1" noEditPoints="1" noAdjustHandles="1" noChangeArrowheads="1" noChangeShapeType="1" noTextEdit="1"/>
                </p:cNvSpPr>
                <p:nvPr/>
              </p:nvSpPr>
              <p:spPr>
                <a:xfrm>
                  <a:off x="2372835" y="572216"/>
                  <a:ext cx="1126274" cy="369332"/>
                </a:xfrm>
                <a:prstGeom prst="rect">
                  <a:avLst/>
                </a:prstGeom>
                <a:blipFill>
                  <a:blip r:embed="rId4"/>
                  <a:stretch>
                    <a:fillRect b="-1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31222F1-31B6-C230-2533-2E5CE8A2396A}"/>
                </a:ext>
              </a:extLst>
            </p:cNvPr>
            <p:cNvSpPr txBox="1"/>
            <p:nvPr/>
          </p:nvSpPr>
          <p:spPr>
            <a:xfrm>
              <a:off x="652761" y="1874550"/>
              <a:ext cx="1860395" cy="369332"/>
            </a:xfrm>
            <a:prstGeom prst="rect">
              <a:avLst/>
            </a:prstGeom>
            <a:noFill/>
          </p:spPr>
          <p:txBody>
            <a:bodyPr wrap="square" rtlCol="0">
              <a:spAutoFit/>
            </a:bodyPr>
            <a:lstStyle/>
            <a:p>
              <a:r>
                <a:rPr lang="zh-CN" altLang="en-US" dirty="0"/>
                <a:t>最高阶导函数层</a:t>
              </a:r>
              <a:r>
                <a:rPr lang="zh-CN" altLang="en-US" b="1" dirty="0"/>
                <a: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40DA45-8415-F32C-94DE-F7C01E78CAAA}"/>
                    </a:ext>
                  </a:extLst>
                </p:cNvPr>
                <p:cNvSpPr txBox="1"/>
                <p:nvPr/>
              </p:nvSpPr>
              <p:spPr>
                <a:xfrm>
                  <a:off x="2273404" y="2821070"/>
                  <a:ext cx="1126274" cy="387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6" name="文本框 105">
                  <a:extLst>
                    <a:ext uri="{FF2B5EF4-FFF2-40B4-BE49-F238E27FC236}">
                      <a16:creationId xmlns:a16="http://schemas.microsoft.com/office/drawing/2014/main" id="{A5D20A13-2661-4F9E-9900-8E1B1A996B10}"/>
                    </a:ext>
                  </a:extLst>
                </p:cNvPr>
                <p:cNvSpPr txBox="1">
                  <a:spLocks noRot="1" noChangeAspect="1" noMove="1" noResize="1" noEditPoints="1" noAdjustHandles="1" noChangeArrowheads="1" noChangeShapeType="1" noTextEdit="1"/>
                </p:cNvSpPr>
                <p:nvPr/>
              </p:nvSpPr>
              <p:spPr>
                <a:xfrm>
                  <a:off x="2273404" y="2821070"/>
                  <a:ext cx="1126274" cy="387927"/>
                </a:xfrm>
                <a:prstGeom prst="rect">
                  <a:avLst/>
                </a:prstGeom>
                <a:blipFill>
                  <a:blip r:embed="rId5"/>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B971564-5A6F-A866-F0AC-C3031BF1EEBB}"/>
                    </a:ext>
                  </a:extLst>
                </p:cNvPr>
                <p:cNvSpPr txBox="1"/>
                <p:nvPr/>
              </p:nvSpPr>
              <p:spPr>
                <a:xfrm>
                  <a:off x="2239951" y="3661845"/>
                  <a:ext cx="1126274"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7" name="文本框 106">
                  <a:extLst>
                    <a:ext uri="{FF2B5EF4-FFF2-40B4-BE49-F238E27FC236}">
                      <a16:creationId xmlns:a16="http://schemas.microsoft.com/office/drawing/2014/main" id="{86068611-112E-40FA-9038-AAE95860107C}"/>
                    </a:ext>
                  </a:extLst>
                </p:cNvPr>
                <p:cNvSpPr txBox="1">
                  <a:spLocks noRot="1" noChangeAspect="1" noMove="1" noResize="1" noEditPoints="1" noAdjustHandles="1" noChangeArrowheads="1" noChangeShapeType="1" noTextEdit="1"/>
                </p:cNvSpPr>
                <p:nvPr/>
              </p:nvSpPr>
              <p:spPr>
                <a:xfrm>
                  <a:off x="2239951" y="3661845"/>
                  <a:ext cx="1126274" cy="387927"/>
                </a:xfrm>
                <a:prstGeom prst="rect">
                  <a:avLst/>
                </a:prstGeom>
                <a:blipFill>
                  <a:blip r:embed="rId6"/>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194D1E1-7175-23E5-9470-479E6F6FD474}"/>
                    </a:ext>
                  </a:extLst>
                </p:cNvPr>
                <p:cNvSpPr txBox="1"/>
                <p:nvPr/>
              </p:nvSpPr>
              <p:spPr>
                <a:xfrm>
                  <a:off x="2620942" y="5138264"/>
                  <a:ext cx="579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108" name="文本框 107">
                  <a:extLst>
                    <a:ext uri="{FF2B5EF4-FFF2-40B4-BE49-F238E27FC236}">
                      <a16:creationId xmlns:a16="http://schemas.microsoft.com/office/drawing/2014/main" id="{C155E89F-53FD-48A2-B1F2-18940ADFF8E1}"/>
                    </a:ext>
                  </a:extLst>
                </p:cNvPr>
                <p:cNvSpPr txBox="1">
                  <a:spLocks noRot="1" noChangeAspect="1" noMove="1" noResize="1" noEditPoints="1" noAdjustHandles="1" noChangeArrowheads="1" noChangeShapeType="1" noTextEdit="1"/>
                </p:cNvSpPr>
                <p:nvPr/>
              </p:nvSpPr>
              <p:spPr>
                <a:xfrm>
                  <a:off x="2620942" y="5138264"/>
                  <a:ext cx="579863" cy="369332"/>
                </a:xfrm>
                <a:prstGeom prst="rect">
                  <a:avLst/>
                </a:prstGeom>
                <a:blipFill>
                  <a:blip r:embed="rId7"/>
                  <a:stretch>
                    <a:fillRect r="-631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4E0B657-5B69-C2F6-E585-5E47458CEFB8}"/>
                    </a:ext>
                  </a:extLst>
                </p:cNvPr>
                <p:cNvSpPr txBox="1"/>
                <p:nvPr/>
              </p:nvSpPr>
              <p:spPr>
                <a:xfrm>
                  <a:off x="2587498" y="5800714"/>
                  <a:ext cx="579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9" name="文本框 108">
                  <a:extLst>
                    <a:ext uri="{FF2B5EF4-FFF2-40B4-BE49-F238E27FC236}">
                      <a16:creationId xmlns:a16="http://schemas.microsoft.com/office/drawing/2014/main" id="{B6E78E0E-FFA9-41D1-8709-72BD332FDE73}"/>
                    </a:ext>
                  </a:extLst>
                </p:cNvPr>
                <p:cNvSpPr txBox="1">
                  <a:spLocks noRot="1" noChangeAspect="1" noMove="1" noResize="1" noEditPoints="1" noAdjustHandles="1" noChangeArrowheads="1" noChangeShapeType="1" noTextEdit="1"/>
                </p:cNvSpPr>
                <p:nvPr/>
              </p:nvSpPr>
              <p:spPr>
                <a:xfrm>
                  <a:off x="2587498" y="5800714"/>
                  <a:ext cx="579863"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BAB06B-C4F1-C728-A14B-1DF60180316E}"/>
                    </a:ext>
                  </a:extLst>
                </p:cNvPr>
                <p:cNvSpPr txBox="1"/>
                <p:nvPr/>
              </p:nvSpPr>
              <p:spPr>
                <a:xfrm>
                  <a:off x="2746401" y="6493828"/>
                  <a:ext cx="3140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110" name="文本框 109">
                  <a:extLst>
                    <a:ext uri="{FF2B5EF4-FFF2-40B4-BE49-F238E27FC236}">
                      <a16:creationId xmlns:a16="http://schemas.microsoft.com/office/drawing/2014/main" id="{9844C23E-39BA-4D1B-9704-272B2FF03DCA}"/>
                    </a:ext>
                  </a:extLst>
                </p:cNvPr>
                <p:cNvSpPr txBox="1">
                  <a:spLocks noRot="1" noChangeAspect="1" noMove="1" noResize="1" noEditPoints="1" noAdjustHandles="1" noChangeArrowheads="1" noChangeShapeType="1" noTextEdit="1"/>
                </p:cNvSpPr>
                <p:nvPr/>
              </p:nvSpPr>
              <p:spPr>
                <a:xfrm>
                  <a:off x="2746401" y="6493828"/>
                  <a:ext cx="314094" cy="369332"/>
                </a:xfrm>
                <a:prstGeom prst="rect">
                  <a:avLst/>
                </a:prstGeom>
                <a:blipFill>
                  <a:blip r:embed="rId9"/>
                  <a:stretch>
                    <a:fillRect r="-9804"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434EE09-CE31-0685-54F4-0BFC9BFC48B9}"/>
                    </a:ext>
                  </a:extLst>
                </p:cNvPr>
                <p:cNvSpPr txBox="1"/>
                <p:nvPr/>
              </p:nvSpPr>
              <p:spPr>
                <a:xfrm>
                  <a:off x="2372834" y="1862801"/>
                  <a:ext cx="4857285" cy="413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𝑩</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oMath>
                    </m:oMathPara>
                  </a14:m>
                  <a:endParaRPr lang="zh-CN" altLang="en-US" dirty="0"/>
                </a:p>
              </p:txBody>
            </p:sp>
          </mc:Choice>
          <mc:Fallback xmlns="">
            <p:sp>
              <p:nvSpPr>
                <p:cNvPr id="111" name="文本框 110">
                  <a:extLst>
                    <a:ext uri="{FF2B5EF4-FFF2-40B4-BE49-F238E27FC236}">
                      <a16:creationId xmlns:a16="http://schemas.microsoft.com/office/drawing/2014/main" id="{68A4635D-9680-41CD-B3EB-1E500D7235E7}"/>
                    </a:ext>
                  </a:extLst>
                </p:cNvPr>
                <p:cNvSpPr txBox="1">
                  <a:spLocks noRot="1" noChangeAspect="1" noMove="1" noResize="1" noEditPoints="1" noAdjustHandles="1" noChangeArrowheads="1" noChangeShapeType="1" noTextEdit="1"/>
                </p:cNvSpPr>
                <p:nvPr/>
              </p:nvSpPr>
              <p:spPr>
                <a:xfrm>
                  <a:off x="2372834" y="1862801"/>
                  <a:ext cx="4857285" cy="413831"/>
                </a:xfrm>
                <a:prstGeom prst="rect">
                  <a:avLst/>
                </a:prstGeom>
                <a:blipFill>
                  <a:blip r:embed="rId10"/>
                  <a:stretch>
                    <a:fillRect b="-29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88CBC02-461E-0CFD-3BDD-CA74070FBA84}"/>
                    </a:ext>
                  </a:extLst>
                </p:cNvPr>
                <p:cNvSpPr txBox="1"/>
                <p:nvPr/>
              </p:nvSpPr>
              <p:spPr>
                <a:xfrm>
                  <a:off x="3349488" y="334342"/>
                  <a:ext cx="2860287"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𝑾</m:t>
                        </m:r>
                        <m:r>
                          <a:rPr lang="en-US" altLang="zh-CN" b="1" i="0" smtClean="0">
                            <a:latin typeface="Cambria Math" panose="02040503050406030204" pitchFamily="18" charset="0"/>
                          </a:rPr>
                          <m:t>=</m:t>
                        </m:r>
                        <m:r>
                          <a:rPr lang="en-US" altLang="zh-CN" i="1">
                            <a:latin typeface="Cambria Math" panose="02040503050406030204" pitchFamily="18" charset="0"/>
                          </a:rPr>
                          <m:t>𝑑𝑖𝑎𝑔</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d>
                          </m:e>
                          <m:sub>
                            <m:d>
                              <m:dPr>
                                <m:ctrlPr>
                                  <a:rPr lang="en-US" altLang="zh-CN" i="1">
                                    <a:latin typeface="Cambria Math" panose="02040503050406030204" pitchFamily="18" charset="0"/>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sub>
                        </m:sSub>
                      </m:oMath>
                    </m:oMathPara>
                  </a14:m>
                  <a:endParaRPr lang="zh-CN" altLang="en-US" dirty="0"/>
                </a:p>
              </p:txBody>
            </p:sp>
          </mc:Choice>
          <mc:Fallback xmlns="">
            <p:sp>
              <p:nvSpPr>
                <p:cNvPr id="112" name="文本框 111">
                  <a:extLst>
                    <a:ext uri="{FF2B5EF4-FFF2-40B4-BE49-F238E27FC236}">
                      <a16:creationId xmlns:a16="http://schemas.microsoft.com/office/drawing/2014/main" id="{A57E60B5-D8AF-42B0-A283-9B7B4FCCD1FE}"/>
                    </a:ext>
                  </a:extLst>
                </p:cNvPr>
                <p:cNvSpPr txBox="1">
                  <a:spLocks noRot="1" noChangeAspect="1" noMove="1" noResize="1" noEditPoints="1" noAdjustHandles="1" noChangeArrowheads="1" noChangeShapeType="1" noTextEdit="1"/>
                </p:cNvSpPr>
                <p:nvPr/>
              </p:nvSpPr>
              <p:spPr>
                <a:xfrm>
                  <a:off x="3349488" y="334342"/>
                  <a:ext cx="2860287" cy="387927"/>
                </a:xfrm>
                <a:prstGeom prst="rect">
                  <a:avLst/>
                </a:prstGeom>
                <a:blipFill>
                  <a:blip r:embed="rId11"/>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2B86B9E-BC7B-5FAD-E269-30A7D334EDA3}"/>
                    </a:ext>
                  </a:extLst>
                </p:cNvPr>
                <p:cNvSpPr txBox="1"/>
                <p:nvPr/>
              </p:nvSpPr>
              <p:spPr>
                <a:xfrm>
                  <a:off x="3349488" y="1175179"/>
                  <a:ext cx="2938346"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𝑁</m:t>
                                    </m:r>
                                  </m:sub>
                                </m:sSub>
                              </m:e>
                            </m:d>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113" name="文本框 112">
                  <a:extLst>
                    <a:ext uri="{FF2B5EF4-FFF2-40B4-BE49-F238E27FC236}">
                      <a16:creationId xmlns:a16="http://schemas.microsoft.com/office/drawing/2014/main" id="{001A192E-F155-4628-800B-BE2FA4BB770C}"/>
                    </a:ext>
                  </a:extLst>
                </p:cNvPr>
                <p:cNvSpPr txBox="1">
                  <a:spLocks noRot="1" noChangeAspect="1" noMove="1" noResize="1" noEditPoints="1" noAdjustHandles="1" noChangeArrowheads="1" noChangeShapeType="1" noTextEdit="1"/>
                </p:cNvSpPr>
                <p:nvPr/>
              </p:nvSpPr>
              <p:spPr>
                <a:xfrm>
                  <a:off x="3349488" y="1175179"/>
                  <a:ext cx="2938346" cy="3945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9B23F68-A58F-4DDA-65AF-D079F0232B5D}"/>
                    </a:ext>
                  </a:extLst>
                </p:cNvPr>
                <p:cNvSpPr txBox="1"/>
                <p:nvPr/>
              </p:nvSpPr>
              <p:spPr>
                <a:xfrm>
                  <a:off x="3349488" y="712428"/>
                  <a:ext cx="2938346"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𝑩</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𝑁</m:t>
                                    </m:r>
                                  </m:sub>
                                </m:sSub>
                              </m:e>
                            </m:d>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114" name="文本框 113">
                  <a:extLst>
                    <a:ext uri="{FF2B5EF4-FFF2-40B4-BE49-F238E27FC236}">
                      <a16:creationId xmlns:a16="http://schemas.microsoft.com/office/drawing/2014/main" id="{48064397-5CDD-4809-B88E-BC17A58DD3CB}"/>
                    </a:ext>
                  </a:extLst>
                </p:cNvPr>
                <p:cNvSpPr txBox="1">
                  <a:spLocks noRot="1" noChangeAspect="1" noMove="1" noResize="1" noEditPoints="1" noAdjustHandles="1" noChangeArrowheads="1" noChangeShapeType="1" noTextEdit="1"/>
                </p:cNvSpPr>
                <p:nvPr/>
              </p:nvSpPr>
              <p:spPr>
                <a:xfrm>
                  <a:off x="3349488" y="712428"/>
                  <a:ext cx="2938346" cy="394532"/>
                </a:xfrm>
                <a:prstGeom prst="rect">
                  <a:avLst/>
                </a:prstGeom>
                <a:blipFill>
                  <a:blip r:embed="rId13"/>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F61E53DB-6C3D-36FF-4846-58934BFC88F2}"/>
                </a:ext>
              </a:extLst>
            </p:cNvPr>
            <p:cNvSpPr txBox="1"/>
            <p:nvPr/>
          </p:nvSpPr>
          <p:spPr>
            <a:xfrm>
              <a:off x="1687965" y="6518198"/>
              <a:ext cx="1126274" cy="369332"/>
            </a:xfrm>
            <a:prstGeom prst="rect">
              <a:avLst/>
            </a:prstGeom>
            <a:noFill/>
          </p:spPr>
          <p:txBody>
            <a:bodyPr wrap="square" rtlCol="0">
              <a:spAutoFit/>
            </a:bodyPr>
            <a:lstStyle/>
            <a:p>
              <a:r>
                <a:rPr lang="zh-CN" altLang="en-US" dirty="0"/>
                <a:t>解函数层</a:t>
              </a:r>
              <a:r>
                <a:rPr lang="zh-CN" altLang="en-US" b="1" dirty="0"/>
                <a:t>：</a:t>
              </a:r>
              <a:endParaRPr lang="zh-CN" altLang="en-US" dirty="0"/>
            </a:p>
          </p:txBody>
        </p:sp>
        <p:sp>
          <p:nvSpPr>
            <p:cNvPr id="23" name="文本框 22">
              <a:extLst>
                <a:ext uri="{FF2B5EF4-FFF2-40B4-BE49-F238E27FC236}">
                  <a16:creationId xmlns:a16="http://schemas.microsoft.com/office/drawing/2014/main" id="{2C7A3508-3A00-6FAD-0AD3-BE20B85F2A87}"/>
                </a:ext>
              </a:extLst>
            </p:cNvPr>
            <p:cNvSpPr txBox="1"/>
            <p:nvPr/>
          </p:nvSpPr>
          <p:spPr>
            <a:xfrm>
              <a:off x="1375732" y="2349357"/>
              <a:ext cx="1555591" cy="369332"/>
            </a:xfrm>
            <a:prstGeom prst="rect">
              <a:avLst/>
            </a:prstGeom>
            <a:noFill/>
          </p:spPr>
          <p:txBody>
            <a:bodyPr wrap="square" rtlCol="0">
              <a:spAutoFit/>
            </a:bodyPr>
            <a:lstStyle/>
            <a:p>
              <a:r>
                <a:rPr lang="zh-CN" altLang="en-US" dirty="0"/>
                <a:t>复化梯形求积</a:t>
              </a:r>
              <a:endParaRPr lang="en-US" altLang="zh-CN" dirty="0"/>
            </a:p>
          </p:txBody>
        </p:sp>
        <p:cxnSp>
          <p:nvCxnSpPr>
            <p:cNvPr id="24" name="直接箭头连接符 23">
              <a:extLst>
                <a:ext uri="{FF2B5EF4-FFF2-40B4-BE49-F238E27FC236}">
                  <a16:creationId xmlns:a16="http://schemas.microsoft.com/office/drawing/2014/main" id="{0283D735-301A-83C9-1034-748161CB73CE}"/>
                </a:ext>
              </a:extLst>
            </p:cNvPr>
            <p:cNvCxnSpPr>
              <a:stCxn id="11" idx="2"/>
            </p:cNvCxnSpPr>
            <p:nvPr/>
          </p:nvCxnSpPr>
          <p:spPr>
            <a:xfrm>
              <a:off x="2935972" y="941548"/>
              <a:ext cx="0" cy="9212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9F460EC-A7D5-5FB8-9A28-033EAC501C49}"/>
                </a:ext>
              </a:extLst>
            </p:cNvPr>
            <p:cNvSpPr txBox="1"/>
            <p:nvPr/>
          </p:nvSpPr>
          <p:spPr>
            <a:xfrm>
              <a:off x="1823173" y="1217508"/>
              <a:ext cx="1214556" cy="369332"/>
            </a:xfrm>
            <a:prstGeom prst="rect">
              <a:avLst/>
            </a:prstGeom>
            <a:noFill/>
          </p:spPr>
          <p:txBody>
            <a:bodyPr wrap="square" rtlCol="0">
              <a:spAutoFit/>
            </a:bodyPr>
            <a:lstStyle/>
            <a:p>
              <a:r>
                <a:rPr lang="zh-CN" altLang="en-US" dirty="0"/>
                <a:t>线性近似</a:t>
              </a:r>
              <a:endParaRPr lang="en-US" altLang="zh-CN" dirty="0"/>
            </a:p>
          </p:txBody>
        </p:sp>
        <p:cxnSp>
          <p:nvCxnSpPr>
            <p:cNvPr id="26" name="直接箭头连接符 25">
              <a:extLst>
                <a:ext uri="{FF2B5EF4-FFF2-40B4-BE49-F238E27FC236}">
                  <a16:creationId xmlns:a16="http://schemas.microsoft.com/office/drawing/2014/main" id="{C3DE4AE5-FBF9-E0C5-C7DC-B4A42A3042BC}"/>
                </a:ext>
              </a:extLst>
            </p:cNvPr>
            <p:cNvCxnSpPr>
              <a:cxnSpLocks/>
            </p:cNvCxnSpPr>
            <p:nvPr/>
          </p:nvCxnSpPr>
          <p:spPr>
            <a:xfrm>
              <a:off x="2931323" y="2276632"/>
              <a:ext cx="0" cy="587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67C5235-E067-EE10-7A02-537A5DFD552D}"/>
                </a:ext>
              </a:extLst>
            </p:cNvPr>
            <p:cNvCxnSpPr>
              <a:cxnSpLocks/>
            </p:cNvCxnSpPr>
            <p:nvPr/>
          </p:nvCxnSpPr>
          <p:spPr>
            <a:xfrm flipH="1">
              <a:off x="2918294" y="3190643"/>
              <a:ext cx="3731" cy="5021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648DDA9-884C-D8F1-AF99-4CEAFC2E36AA}"/>
                </a:ext>
              </a:extLst>
            </p:cNvPr>
            <p:cNvCxnSpPr>
              <a:cxnSpLocks/>
            </p:cNvCxnSpPr>
            <p:nvPr/>
          </p:nvCxnSpPr>
          <p:spPr>
            <a:xfrm>
              <a:off x="2899722" y="3947869"/>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BD9054F-B403-CE6A-D29C-7596F90C5CF6}"/>
                </a:ext>
              </a:extLst>
            </p:cNvPr>
            <p:cNvSpPr txBox="1"/>
            <p:nvPr/>
          </p:nvSpPr>
          <p:spPr>
            <a:xfrm>
              <a:off x="1362703" y="3212186"/>
              <a:ext cx="1555591" cy="369332"/>
            </a:xfrm>
            <a:prstGeom prst="rect">
              <a:avLst/>
            </a:prstGeom>
            <a:noFill/>
          </p:spPr>
          <p:txBody>
            <a:bodyPr wrap="square" rtlCol="0">
              <a:spAutoFit/>
            </a:bodyPr>
            <a:lstStyle/>
            <a:p>
              <a:r>
                <a:rPr lang="zh-CN" altLang="en-US" dirty="0"/>
                <a:t>复化梯形求积</a:t>
              </a:r>
              <a:endParaRPr lang="en-US" altLang="zh-CN" dirty="0"/>
            </a:p>
          </p:txBody>
        </p:sp>
        <p:cxnSp>
          <p:nvCxnSpPr>
            <p:cNvPr id="30" name="直接箭头连接符 29">
              <a:extLst>
                <a:ext uri="{FF2B5EF4-FFF2-40B4-BE49-F238E27FC236}">
                  <a16:creationId xmlns:a16="http://schemas.microsoft.com/office/drawing/2014/main" id="{1CB7472C-34E2-46EB-44CF-8593A1BA4013}"/>
                </a:ext>
              </a:extLst>
            </p:cNvPr>
            <p:cNvCxnSpPr>
              <a:cxnSpLocks/>
            </p:cNvCxnSpPr>
            <p:nvPr/>
          </p:nvCxnSpPr>
          <p:spPr>
            <a:xfrm>
              <a:off x="2918294" y="5418349"/>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B393CC6-4557-2733-4FEF-809D499F7C05}"/>
                </a:ext>
              </a:extLst>
            </p:cNvPr>
            <p:cNvCxnSpPr>
              <a:cxnSpLocks/>
            </p:cNvCxnSpPr>
            <p:nvPr/>
          </p:nvCxnSpPr>
          <p:spPr>
            <a:xfrm>
              <a:off x="2907123" y="6147744"/>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328F1B5-0A62-9662-BBE7-6F2F07E653E0}"/>
                </a:ext>
              </a:extLst>
            </p:cNvPr>
            <p:cNvSpPr txBox="1"/>
            <p:nvPr/>
          </p:nvSpPr>
          <p:spPr>
            <a:xfrm>
              <a:off x="1332988" y="3984838"/>
              <a:ext cx="1555591" cy="369332"/>
            </a:xfrm>
            <a:prstGeom prst="rect">
              <a:avLst/>
            </a:prstGeom>
            <a:noFill/>
          </p:spPr>
          <p:txBody>
            <a:bodyPr wrap="square" rtlCol="0">
              <a:spAutoFit/>
            </a:bodyPr>
            <a:lstStyle/>
            <a:p>
              <a:r>
                <a:rPr lang="zh-CN" altLang="en-US" dirty="0"/>
                <a:t>复化梯形求积</a:t>
              </a:r>
              <a:endParaRPr lang="en-US" altLang="zh-CN" dirty="0"/>
            </a:p>
          </p:txBody>
        </p:sp>
        <p:sp>
          <p:nvSpPr>
            <p:cNvPr id="33" name="文本框 32">
              <a:extLst>
                <a:ext uri="{FF2B5EF4-FFF2-40B4-BE49-F238E27FC236}">
                  <a16:creationId xmlns:a16="http://schemas.microsoft.com/office/drawing/2014/main" id="{113D65BC-1083-1E0A-C376-A61183387C6F}"/>
                </a:ext>
              </a:extLst>
            </p:cNvPr>
            <p:cNvSpPr txBox="1"/>
            <p:nvPr/>
          </p:nvSpPr>
          <p:spPr>
            <a:xfrm>
              <a:off x="1332518" y="5476932"/>
              <a:ext cx="1555591" cy="369332"/>
            </a:xfrm>
            <a:prstGeom prst="rect">
              <a:avLst/>
            </a:prstGeom>
            <a:noFill/>
          </p:spPr>
          <p:txBody>
            <a:bodyPr wrap="square" rtlCol="0">
              <a:spAutoFit/>
            </a:bodyPr>
            <a:lstStyle/>
            <a:p>
              <a:r>
                <a:rPr lang="zh-CN" altLang="en-US" dirty="0"/>
                <a:t>复化梯形求积</a:t>
              </a:r>
              <a:endParaRPr lang="en-US" altLang="zh-CN" dirty="0"/>
            </a:p>
          </p:txBody>
        </p:sp>
        <p:sp>
          <p:nvSpPr>
            <p:cNvPr id="34" name="文本框 33">
              <a:extLst>
                <a:ext uri="{FF2B5EF4-FFF2-40B4-BE49-F238E27FC236}">
                  <a16:creationId xmlns:a16="http://schemas.microsoft.com/office/drawing/2014/main" id="{F2615361-910F-F8C0-84EB-5C9131FEF48A}"/>
                </a:ext>
              </a:extLst>
            </p:cNvPr>
            <p:cNvSpPr txBox="1"/>
            <p:nvPr/>
          </p:nvSpPr>
          <p:spPr>
            <a:xfrm>
              <a:off x="1336706" y="6158422"/>
              <a:ext cx="1555591" cy="369332"/>
            </a:xfrm>
            <a:prstGeom prst="rect">
              <a:avLst/>
            </a:prstGeom>
            <a:noFill/>
          </p:spPr>
          <p:txBody>
            <a:bodyPr wrap="square" rtlCol="0">
              <a:spAutoFit/>
            </a:bodyPr>
            <a:lstStyle/>
            <a:p>
              <a:r>
                <a:rPr lang="zh-CN" altLang="en-US" dirty="0"/>
                <a:t>复化梯形求积</a:t>
              </a:r>
              <a:endParaRPr lang="en-US" altLang="zh-CN" dirty="0"/>
            </a:p>
          </p:txBody>
        </p:sp>
        <p:cxnSp>
          <p:nvCxnSpPr>
            <p:cNvPr id="35" name="直接箭头连接符 34">
              <a:extLst>
                <a:ext uri="{FF2B5EF4-FFF2-40B4-BE49-F238E27FC236}">
                  <a16:creationId xmlns:a16="http://schemas.microsoft.com/office/drawing/2014/main" id="{F4CFFE8F-4148-D14B-1BAF-E62B653B2C35}"/>
                </a:ext>
              </a:extLst>
            </p:cNvPr>
            <p:cNvCxnSpPr>
              <a:cxnSpLocks/>
            </p:cNvCxnSpPr>
            <p:nvPr/>
          </p:nvCxnSpPr>
          <p:spPr>
            <a:xfrm>
              <a:off x="2899721" y="4713061"/>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A5D13D-EB49-1317-EAA5-5A6742F8F0E0}"/>
                    </a:ext>
                  </a:extLst>
                </p:cNvPr>
                <p:cNvSpPr txBox="1"/>
                <p:nvPr/>
              </p:nvSpPr>
              <p:spPr>
                <a:xfrm>
                  <a:off x="2780786" y="4394826"/>
                  <a:ext cx="2267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29" name="文本框 128">
                  <a:extLst>
                    <a:ext uri="{FF2B5EF4-FFF2-40B4-BE49-F238E27FC236}">
                      <a16:creationId xmlns:a16="http://schemas.microsoft.com/office/drawing/2014/main" id="{140DED20-08CF-4304-89C2-1B3A6AA1B4C5}"/>
                    </a:ext>
                  </a:extLst>
                </p:cNvPr>
                <p:cNvSpPr txBox="1">
                  <a:spLocks noRot="1" noChangeAspect="1" noMove="1" noResize="1" noEditPoints="1" noAdjustHandles="1" noChangeArrowheads="1" noChangeShapeType="1" noTextEdit="1"/>
                </p:cNvSpPr>
                <p:nvPr/>
              </p:nvSpPr>
              <p:spPr>
                <a:xfrm>
                  <a:off x="2780786" y="4394826"/>
                  <a:ext cx="226741" cy="369332"/>
                </a:xfrm>
                <a:prstGeom prst="rect">
                  <a:avLst/>
                </a:prstGeom>
                <a:blipFill>
                  <a:blip r:embed="rId14"/>
                  <a:stretch>
                    <a:fillRect r="-8108"/>
                  </a:stretch>
                </a:blipFill>
              </p:spPr>
              <p:txBody>
                <a:bodyPr/>
                <a:lstStyle/>
                <a:p>
                  <a:r>
                    <a:rPr lang="zh-CN" altLang="en-US">
                      <a:noFill/>
                    </a:rPr>
                    <a:t> </a:t>
                  </a:r>
                </a:p>
              </p:txBody>
            </p:sp>
          </mc:Fallback>
        </mc:AlternateContent>
        <p:cxnSp>
          <p:nvCxnSpPr>
            <p:cNvPr id="37" name="直接连接符 36">
              <a:extLst>
                <a:ext uri="{FF2B5EF4-FFF2-40B4-BE49-F238E27FC236}">
                  <a16:creationId xmlns:a16="http://schemas.microsoft.com/office/drawing/2014/main" id="{668F5FCC-FA56-0BB3-6C4A-D6E6CF7FDE5B}"/>
                </a:ext>
              </a:extLst>
            </p:cNvPr>
            <p:cNvCxnSpPr>
              <a:cxnSpLocks/>
            </p:cNvCxnSpPr>
            <p:nvPr/>
          </p:nvCxnSpPr>
          <p:spPr>
            <a:xfrm>
              <a:off x="3360639" y="409496"/>
              <a:ext cx="0" cy="114879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026CC8C-915D-2741-723F-B72F7644EA13}"/>
                    </a:ext>
                  </a:extLst>
                </p:cNvPr>
                <p:cNvSpPr txBox="1"/>
                <p:nvPr/>
              </p:nvSpPr>
              <p:spPr>
                <a:xfrm>
                  <a:off x="7780727" y="581514"/>
                  <a:ext cx="45775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d>
                      </m:oMath>
                    </m:oMathPara>
                  </a14:m>
                  <a:endParaRPr lang="zh-CN" altLang="en-US" dirty="0"/>
                </a:p>
              </p:txBody>
            </p:sp>
          </mc:Choice>
          <mc:Fallback xmlns="">
            <p:sp>
              <p:nvSpPr>
                <p:cNvPr id="131" name="文本框 130">
                  <a:extLst>
                    <a:ext uri="{FF2B5EF4-FFF2-40B4-BE49-F238E27FC236}">
                      <a16:creationId xmlns:a16="http://schemas.microsoft.com/office/drawing/2014/main" id="{9D2EBBE8-B510-4D1C-8CC8-C63A1A8B5B72}"/>
                    </a:ext>
                  </a:extLst>
                </p:cNvPr>
                <p:cNvSpPr txBox="1">
                  <a:spLocks noRot="1" noChangeAspect="1" noMove="1" noResize="1" noEditPoints="1" noAdjustHandles="1" noChangeArrowheads="1" noChangeShapeType="1" noTextEdit="1"/>
                </p:cNvSpPr>
                <p:nvPr/>
              </p:nvSpPr>
              <p:spPr>
                <a:xfrm>
                  <a:off x="7780727" y="581514"/>
                  <a:ext cx="4577578" cy="369332"/>
                </a:xfrm>
                <a:prstGeom prst="rect">
                  <a:avLst/>
                </a:prstGeom>
                <a:blipFill>
                  <a:blip r:embed="rId1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8A738AC-B908-BDB5-9B98-A0871B911A0C}"/>
                    </a:ext>
                  </a:extLst>
                </p:cNvPr>
                <p:cNvSpPr txBox="1"/>
                <p:nvPr/>
              </p:nvSpPr>
              <p:spPr>
                <a:xfrm>
                  <a:off x="8176132" y="1980025"/>
                  <a:ext cx="37867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𝐷𝑦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zh-CN" altLang="en-US" dirty="0"/>
                </a:p>
              </p:txBody>
            </p:sp>
          </mc:Choice>
          <mc:Fallback xmlns="">
            <p:sp>
              <p:nvSpPr>
                <p:cNvPr id="132" name="文本框 131">
                  <a:extLst>
                    <a:ext uri="{FF2B5EF4-FFF2-40B4-BE49-F238E27FC236}">
                      <a16:creationId xmlns:a16="http://schemas.microsoft.com/office/drawing/2014/main" id="{8FDF0617-ED2B-414F-88DD-B2D112CA608C}"/>
                    </a:ext>
                  </a:extLst>
                </p:cNvPr>
                <p:cNvSpPr txBox="1">
                  <a:spLocks noRot="1" noChangeAspect="1" noMove="1" noResize="1" noEditPoints="1" noAdjustHandles="1" noChangeArrowheads="1" noChangeShapeType="1" noTextEdit="1"/>
                </p:cNvSpPr>
                <p:nvPr/>
              </p:nvSpPr>
              <p:spPr>
                <a:xfrm>
                  <a:off x="8176132" y="1980025"/>
                  <a:ext cx="3786768" cy="369332"/>
                </a:xfrm>
                <a:prstGeom prst="rect">
                  <a:avLst/>
                </a:prstGeom>
                <a:blipFill>
                  <a:blip r:embed="rId16"/>
                  <a:stretch>
                    <a:fillRect b="-13333"/>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F7FD38AB-7A1D-4FA1-555B-1382AB57325A}"/>
                </a:ext>
              </a:extLst>
            </p:cNvPr>
            <p:cNvCxnSpPr/>
            <p:nvPr/>
          </p:nvCxnSpPr>
          <p:spPr>
            <a:xfrm>
              <a:off x="7081443" y="2164691"/>
              <a:ext cx="114857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68DD4DD3-0FED-C617-1BD7-1E2FBDD8397C}"/>
                </a:ext>
              </a:extLst>
            </p:cNvPr>
            <p:cNvCxnSpPr>
              <a:cxnSpLocks/>
              <a:stCxn id="13" idx="3"/>
            </p:cNvCxnSpPr>
            <p:nvPr/>
          </p:nvCxnSpPr>
          <p:spPr>
            <a:xfrm flipV="1">
              <a:off x="3399678" y="2379013"/>
              <a:ext cx="6183353" cy="636021"/>
            </a:xfrm>
            <a:prstGeom prst="bentConnector3">
              <a:avLst>
                <a:gd name="adj1" fmla="val 9995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033F69CF-C7DC-6CF2-92F2-B5211002D25C}"/>
                </a:ext>
              </a:extLst>
            </p:cNvPr>
            <p:cNvCxnSpPr>
              <a:cxnSpLocks/>
            </p:cNvCxnSpPr>
            <p:nvPr/>
          </p:nvCxnSpPr>
          <p:spPr>
            <a:xfrm flipV="1">
              <a:off x="3399678" y="2379013"/>
              <a:ext cx="6450982" cy="1487457"/>
            </a:xfrm>
            <a:prstGeom prst="bentConnector3">
              <a:avLst>
                <a:gd name="adj1" fmla="val 9995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FC827DD0-FA1F-84BB-5585-C2D6B8D8AA3F}"/>
                </a:ext>
              </a:extLst>
            </p:cNvPr>
            <p:cNvCxnSpPr>
              <a:cxnSpLocks/>
              <a:endCxn id="46" idx="2"/>
            </p:cNvCxnSpPr>
            <p:nvPr/>
          </p:nvCxnSpPr>
          <p:spPr>
            <a:xfrm flipV="1">
              <a:off x="3399678" y="2349357"/>
              <a:ext cx="6707933" cy="297357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627F9C66-D2D4-5B74-A716-51A2A2062524}"/>
                </a:ext>
              </a:extLst>
            </p:cNvPr>
            <p:cNvCxnSpPr>
              <a:cxnSpLocks/>
            </p:cNvCxnSpPr>
            <p:nvPr/>
          </p:nvCxnSpPr>
          <p:spPr>
            <a:xfrm flipV="1">
              <a:off x="3399678" y="2379013"/>
              <a:ext cx="6941636" cy="3703987"/>
            </a:xfrm>
            <a:prstGeom prst="bentConnector3">
              <a:avLst>
                <a:gd name="adj1" fmla="val 10012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4B8A98DD-75CB-D948-26F2-976E90CF2083}"/>
                </a:ext>
              </a:extLst>
            </p:cNvPr>
            <p:cNvCxnSpPr>
              <a:cxnSpLocks/>
            </p:cNvCxnSpPr>
            <p:nvPr/>
          </p:nvCxnSpPr>
          <p:spPr>
            <a:xfrm flipV="1">
              <a:off x="3386648" y="2375824"/>
              <a:ext cx="7346817" cy="4342690"/>
            </a:xfrm>
            <a:prstGeom prst="bentConnector3">
              <a:avLst>
                <a:gd name="adj1" fmla="val 9993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5DF7685-E761-ACDD-8EAA-A028CFD1CAA0}"/>
                </a:ext>
              </a:extLst>
            </p:cNvPr>
            <p:cNvSpPr/>
            <p:nvPr/>
          </p:nvSpPr>
          <p:spPr>
            <a:xfrm>
              <a:off x="8252321" y="1980025"/>
              <a:ext cx="3710579" cy="369332"/>
            </a:xfrm>
            <a:prstGeom prst="rect">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82AECB0-E09E-F38B-CAE1-FB1E43EA0F51}"/>
                    </a:ext>
                  </a:extLst>
                </p:cNvPr>
                <p:cNvSpPr txBox="1"/>
                <p:nvPr/>
              </p:nvSpPr>
              <p:spPr>
                <a:xfrm>
                  <a:off x="6377983" y="4394826"/>
                  <a:ext cx="2267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40" name="文本框 139">
                  <a:extLst>
                    <a:ext uri="{FF2B5EF4-FFF2-40B4-BE49-F238E27FC236}">
                      <a16:creationId xmlns:a16="http://schemas.microsoft.com/office/drawing/2014/main" id="{67219978-9BA1-4504-819A-3E6628ED70C3}"/>
                    </a:ext>
                  </a:extLst>
                </p:cNvPr>
                <p:cNvSpPr txBox="1">
                  <a:spLocks noRot="1" noChangeAspect="1" noMove="1" noResize="1" noEditPoints="1" noAdjustHandles="1" noChangeArrowheads="1" noChangeShapeType="1" noTextEdit="1"/>
                </p:cNvSpPr>
                <p:nvPr/>
              </p:nvSpPr>
              <p:spPr>
                <a:xfrm>
                  <a:off x="6377983" y="4394826"/>
                  <a:ext cx="226741" cy="369332"/>
                </a:xfrm>
                <a:prstGeom prst="rect">
                  <a:avLst/>
                </a:prstGeom>
                <a:blipFill>
                  <a:blip r:embed="rId17"/>
                  <a:stretch>
                    <a:fillRect r="-8108"/>
                  </a:stretch>
                </a:blipFill>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922C91FE-0041-B26F-C7A1-602D2C149CBC}"/>
                </a:ext>
              </a:extLst>
            </p:cNvPr>
            <p:cNvCxnSpPr>
              <a:cxnSpLocks/>
            </p:cNvCxnSpPr>
            <p:nvPr/>
          </p:nvCxnSpPr>
          <p:spPr>
            <a:xfrm flipH="1">
              <a:off x="6443948" y="753580"/>
              <a:ext cx="15876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271E737-C2F5-9B5E-A8FC-C5833F28DC7B}"/>
                </a:ext>
              </a:extLst>
            </p:cNvPr>
            <p:cNvCxnSpPr>
              <a:cxnSpLocks/>
            </p:cNvCxnSpPr>
            <p:nvPr/>
          </p:nvCxnSpPr>
          <p:spPr>
            <a:xfrm flipH="1" flipV="1">
              <a:off x="9983549" y="1020746"/>
              <a:ext cx="927" cy="9592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右大括号 49">
              <a:extLst>
                <a:ext uri="{FF2B5EF4-FFF2-40B4-BE49-F238E27FC236}">
                  <a16:creationId xmlns:a16="http://schemas.microsoft.com/office/drawing/2014/main" id="{C76963C6-E196-2CD7-EC21-F54BC03033BF}"/>
                </a:ext>
              </a:extLst>
            </p:cNvPr>
            <p:cNvSpPr/>
            <p:nvPr/>
          </p:nvSpPr>
          <p:spPr>
            <a:xfrm>
              <a:off x="6101474" y="421992"/>
              <a:ext cx="315206" cy="69187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6387E77-7DAE-BBE5-89FB-CE311BABAFD5}"/>
                </a:ext>
              </a:extLst>
            </p:cNvPr>
            <p:cNvSpPr txBox="1"/>
            <p:nvPr/>
          </p:nvSpPr>
          <p:spPr>
            <a:xfrm>
              <a:off x="6745159" y="409496"/>
              <a:ext cx="1167614" cy="369332"/>
            </a:xfrm>
            <a:prstGeom prst="rect">
              <a:avLst/>
            </a:prstGeom>
            <a:noFill/>
          </p:spPr>
          <p:txBody>
            <a:bodyPr wrap="square" rtlCol="0">
              <a:spAutoFit/>
            </a:bodyPr>
            <a:lstStyle/>
            <a:p>
              <a:r>
                <a:rPr lang="zh-CN" altLang="en-US" dirty="0"/>
                <a:t>迭代优化</a:t>
              </a:r>
            </a:p>
          </p:txBody>
        </p:sp>
        <p:sp>
          <p:nvSpPr>
            <p:cNvPr id="52" name="文本框 51">
              <a:extLst>
                <a:ext uri="{FF2B5EF4-FFF2-40B4-BE49-F238E27FC236}">
                  <a16:creationId xmlns:a16="http://schemas.microsoft.com/office/drawing/2014/main" id="{97EDEE26-5EF5-6983-E2F7-9E093A5BDEE3}"/>
                </a:ext>
              </a:extLst>
            </p:cNvPr>
            <p:cNvSpPr txBox="1"/>
            <p:nvPr/>
          </p:nvSpPr>
          <p:spPr>
            <a:xfrm>
              <a:off x="9983549" y="1191682"/>
              <a:ext cx="339630" cy="663872"/>
            </a:xfrm>
            <a:prstGeom prst="rect">
              <a:avLst/>
            </a:prstGeom>
            <a:noFill/>
          </p:spPr>
          <p:txBody>
            <a:bodyPr wrap="square" rtlCol="0">
              <a:spAutoFit/>
            </a:bodyPr>
            <a:lstStyle/>
            <a:p>
              <a:r>
                <a:rPr lang="zh-CN" altLang="en-US" dirty="0"/>
                <a:t>生成</a:t>
              </a:r>
            </a:p>
          </p:txBody>
        </p:sp>
        <p:sp>
          <p:nvSpPr>
            <p:cNvPr id="53" name="文本框 52">
              <a:extLst>
                <a:ext uri="{FF2B5EF4-FFF2-40B4-BE49-F238E27FC236}">
                  <a16:creationId xmlns:a16="http://schemas.microsoft.com/office/drawing/2014/main" id="{94893BEB-048C-707A-5230-C4C068EEA75B}"/>
                </a:ext>
              </a:extLst>
            </p:cNvPr>
            <p:cNvSpPr txBox="1"/>
            <p:nvPr/>
          </p:nvSpPr>
          <p:spPr>
            <a:xfrm>
              <a:off x="8358270" y="282082"/>
              <a:ext cx="3422491" cy="369332"/>
            </a:xfrm>
            <a:prstGeom prst="rect">
              <a:avLst/>
            </a:prstGeom>
            <a:noFill/>
          </p:spPr>
          <p:txBody>
            <a:bodyPr wrap="square" rtlCol="0">
              <a:spAutoFit/>
            </a:bodyPr>
            <a:lstStyle/>
            <a:p>
              <a:r>
                <a:rPr lang="zh-CN" altLang="en-US" dirty="0"/>
                <a:t>基于微分方程残差构造目标函数</a:t>
              </a:r>
            </a:p>
          </p:txBody>
        </p:sp>
      </p:grpSp>
      <p:sp>
        <p:nvSpPr>
          <p:cNvPr id="54" name="文本框 53">
            <a:extLst>
              <a:ext uri="{FF2B5EF4-FFF2-40B4-BE49-F238E27FC236}">
                <a16:creationId xmlns:a16="http://schemas.microsoft.com/office/drawing/2014/main" id="{4E482396-A76B-9B6B-ECE7-88D5E57C98A8}"/>
              </a:ext>
            </a:extLst>
          </p:cNvPr>
          <p:cNvSpPr txBox="1"/>
          <p:nvPr/>
        </p:nvSpPr>
        <p:spPr>
          <a:xfrm>
            <a:off x="47920" y="52660"/>
            <a:ext cx="1617017" cy="369332"/>
          </a:xfrm>
          <a:prstGeom prst="rect">
            <a:avLst/>
          </a:prstGeom>
          <a:noFill/>
        </p:spPr>
        <p:txBody>
          <a:bodyPr wrap="square">
            <a:spAutoFit/>
          </a:bodyPr>
          <a:lstStyle/>
          <a:p>
            <a:r>
              <a:rPr lang="zh-CN" altLang="en-US" b="1" dirty="0"/>
              <a:t>积分型方法</a:t>
            </a:r>
          </a:p>
        </p:txBody>
      </p:sp>
      <p:sp>
        <p:nvSpPr>
          <p:cNvPr id="55" name="矩形 54">
            <a:extLst>
              <a:ext uri="{FF2B5EF4-FFF2-40B4-BE49-F238E27FC236}">
                <a16:creationId xmlns:a16="http://schemas.microsoft.com/office/drawing/2014/main" id="{EDB9B60B-E090-3702-7170-91E383E5F267}"/>
              </a:ext>
            </a:extLst>
          </p:cNvPr>
          <p:cNvSpPr/>
          <p:nvPr/>
        </p:nvSpPr>
        <p:spPr>
          <a:xfrm>
            <a:off x="11427" y="-16516"/>
            <a:ext cx="1364305" cy="4136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9739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4BD3484-452E-AE8E-E798-2D593F8E2795}"/>
              </a:ext>
            </a:extLst>
          </p:cNvPr>
          <p:cNvGrpSpPr/>
          <p:nvPr/>
        </p:nvGrpSpPr>
        <p:grpSpPr>
          <a:xfrm>
            <a:off x="0" y="482354"/>
            <a:ext cx="12580883" cy="6375644"/>
            <a:chOff x="0" y="482354"/>
            <a:chExt cx="12580883" cy="6375644"/>
          </a:xfrm>
        </p:grpSpPr>
        <p:pic>
          <p:nvPicPr>
            <p:cNvPr id="2" name="图片 1">
              <a:extLst>
                <a:ext uri="{FF2B5EF4-FFF2-40B4-BE49-F238E27FC236}">
                  <a16:creationId xmlns:a16="http://schemas.microsoft.com/office/drawing/2014/main" id="{EEE2E2DD-A0EA-873A-7F69-AB3D69AE1C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82354"/>
              <a:ext cx="12580883" cy="6375644"/>
            </a:xfrm>
            <a:prstGeom prst="rect">
              <a:avLst/>
            </a:prstGeom>
          </p:spPr>
        </p:pic>
        <p:sp>
          <p:nvSpPr>
            <p:cNvPr id="3" name="矩形 2">
              <a:extLst>
                <a:ext uri="{FF2B5EF4-FFF2-40B4-BE49-F238E27FC236}">
                  <a16:creationId xmlns:a16="http://schemas.microsoft.com/office/drawing/2014/main" id="{B3EB3D09-C013-0C09-CB09-616C3F9C56DC}"/>
                </a:ext>
              </a:extLst>
            </p:cNvPr>
            <p:cNvSpPr/>
            <p:nvPr/>
          </p:nvSpPr>
          <p:spPr>
            <a:xfrm>
              <a:off x="5933440" y="4815840"/>
              <a:ext cx="2468880" cy="660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9479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52A1DB6-8316-A113-CB55-8A265727B90F}"/>
              </a:ext>
            </a:extLst>
          </p:cNvPr>
          <p:cNvSpPr txBox="1"/>
          <p:nvPr/>
        </p:nvSpPr>
        <p:spPr>
          <a:xfrm>
            <a:off x="103105" y="2740365"/>
            <a:ext cx="5226137" cy="954107"/>
          </a:xfrm>
          <a:prstGeom prst="rect">
            <a:avLst/>
          </a:prstGeom>
          <a:noFill/>
        </p:spPr>
        <p:txBody>
          <a:bodyPr wrap="square">
            <a:spAutoFit/>
          </a:bodyPr>
          <a:lstStyle/>
          <a:p>
            <a:r>
              <a:rPr lang="zh-CN" altLang="en-US" sz="2800" b="1" u="sng" dirty="0">
                <a:latin typeface="Times New Roman" panose="02020603050405020304" pitchFamily="18" charset="0"/>
                <a:ea typeface="宋体" panose="02010600030101010101" pitchFamily="2" charset="-122"/>
                <a:cs typeface="Times New Roman" panose="02020603050405020304" pitchFamily="18" charset="0"/>
              </a:rPr>
              <a:t>将</a:t>
            </a:r>
            <a:r>
              <a:rPr lang="zh-CN" altLang="zh-CN" sz="2800" b="1" u="sng" dirty="0">
                <a:effectLst/>
                <a:latin typeface="Times New Roman" panose="02020603050405020304" pitchFamily="18" charset="0"/>
                <a:ea typeface="宋体" panose="02010600030101010101" pitchFamily="2" charset="-122"/>
                <a:cs typeface="Times New Roman" panose="02020603050405020304" pitchFamily="18" charset="0"/>
              </a:rPr>
              <a:t>神经网络视作基函数线性组合的有向图结构</a:t>
            </a:r>
            <a:endParaRPr lang="zh-CN" altLang="en-US" sz="2800" b="1" u="sng" dirty="0"/>
          </a:p>
        </p:txBody>
      </p:sp>
      <p:sp>
        <p:nvSpPr>
          <p:cNvPr id="6" name="文本框 5">
            <a:extLst>
              <a:ext uri="{FF2B5EF4-FFF2-40B4-BE49-F238E27FC236}">
                <a16:creationId xmlns:a16="http://schemas.microsoft.com/office/drawing/2014/main" id="{9476BE19-F021-3E89-27BD-DC9C7FBC27E9}"/>
              </a:ext>
            </a:extLst>
          </p:cNvPr>
          <p:cNvSpPr txBox="1"/>
          <p:nvPr/>
        </p:nvSpPr>
        <p:spPr>
          <a:xfrm>
            <a:off x="103105" y="410868"/>
            <a:ext cx="5565002" cy="646331"/>
          </a:xfrm>
          <a:prstGeom prst="rect">
            <a:avLst/>
          </a:prstGeom>
          <a:noFill/>
        </p:spPr>
        <p:txBody>
          <a:bodyPr wrap="square">
            <a:spAutoFit/>
          </a:bodyPr>
          <a:lstStyle/>
          <a:p>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离散数学中</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将一个多项式的所有因子和代数运算符以</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链表或二叉</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树</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结构进行表示</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存储</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和运算</a:t>
            </a:r>
            <a:endParaRPr lang="zh-CN" altLang="en-US" sz="1600" dirty="0"/>
          </a:p>
        </p:txBody>
      </p:sp>
      <p:sp>
        <p:nvSpPr>
          <p:cNvPr id="9" name="文本框 8">
            <a:extLst>
              <a:ext uri="{FF2B5EF4-FFF2-40B4-BE49-F238E27FC236}">
                <a16:creationId xmlns:a16="http://schemas.microsoft.com/office/drawing/2014/main" id="{97AC75F6-AE8A-8438-5B95-4E9646344365}"/>
              </a:ext>
            </a:extLst>
          </p:cNvPr>
          <p:cNvSpPr txBox="1"/>
          <p:nvPr/>
        </p:nvSpPr>
        <p:spPr>
          <a:xfrm>
            <a:off x="0" y="4584460"/>
            <a:ext cx="9055639" cy="2239844"/>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依据文献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证明的通用逼近定理，前馈神经网络（</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）通常被认为可以任意逼近某个函数；基于文献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的工作，循环神经网络（</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）则被证明了可用于模拟非线性动力系统，近似解决任何一个图灵可计算问题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复化梯形求积公式的递推格式可视为一个离散动力系统，故本章便可将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算法纳入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架构中重新审视，同时引入一个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算法原始输入序列映射为标准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输入序列以便于后续处理。</a:t>
            </a:r>
          </a:p>
        </p:txBody>
      </p:sp>
      <p:sp>
        <p:nvSpPr>
          <p:cNvPr id="12" name="文本框 11">
            <a:extLst>
              <a:ext uri="{FF2B5EF4-FFF2-40B4-BE49-F238E27FC236}">
                <a16:creationId xmlns:a16="http://schemas.microsoft.com/office/drawing/2014/main" id="{1005419B-A59A-F000-C944-B83A18C37B4F}"/>
              </a:ext>
            </a:extLst>
          </p:cNvPr>
          <p:cNvSpPr txBox="1"/>
          <p:nvPr/>
        </p:nvSpPr>
        <p:spPr>
          <a:xfrm>
            <a:off x="5698838" y="851338"/>
            <a:ext cx="6413953" cy="2554545"/>
          </a:xfrm>
          <a:prstGeom prst="rect">
            <a:avLst/>
          </a:prstGeom>
          <a:noFill/>
        </p:spPr>
        <p:txBody>
          <a:bodyPr wrap="square">
            <a:spAutoFit/>
          </a:bodyPr>
          <a:lstStyle/>
          <a:p>
            <a:pPr algn="just"/>
            <a:r>
              <a:rPr lang="zh-CN" altLang="en-US" sz="1600" dirty="0">
                <a:latin typeface="宋体" panose="02010600030101010101" pitchFamily="2" charset="-122"/>
                <a:ea typeface="宋体" panose="02010600030101010101" pitchFamily="2" charset="-122"/>
              </a:rPr>
              <a:t>可以根据该多项式建立一个标识符树，这是数据结构中的内容。</a:t>
            </a:r>
          </a:p>
          <a:p>
            <a:pPr algn="just"/>
            <a:r>
              <a:rPr lang="zh-CN" altLang="en-US" sz="1600" dirty="0">
                <a:latin typeface="宋体" panose="02010600030101010101" pitchFamily="2" charset="-122"/>
                <a:ea typeface="宋体" panose="02010600030101010101" pitchFamily="2" charset="-122"/>
              </a:rPr>
              <a:t>标识符树的特点：</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、运算对象都是叶子结点；</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、运算符都是根结点。</a:t>
            </a:r>
          </a:p>
          <a:p>
            <a:pPr algn="just"/>
            <a:r>
              <a:rPr lang="zh-CN" altLang="en-US" sz="1600" dirty="0">
                <a:latin typeface="宋体" panose="02010600030101010101" pitchFamily="2" charset="-122"/>
                <a:ea typeface="宋体" panose="02010600030101010101" pitchFamily="2" charset="-122"/>
              </a:rPr>
              <a:t>建立的方法：</a:t>
            </a:r>
          </a:p>
          <a:p>
            <a:pPr algn="just"/>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、读入表达式的一部分产生响应的二叉树后，在读入运算符时，运算符与根接点的运算符比较优先级的高低：（</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）高：读入的运算符作为根接点的右子树，原来的右子树作为读入运算符的左子树。（</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）不高于：读入的运算符作为树根，原来的二叉树作为它的左子树。</a:t>
            </a:r>
          </a:p>
          <a:p>
            <a:pPr algn="just"/>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、遇到括号，先使括号内的表达式产生一棵二叉树，在把它的根接点连到前面已产生的二叉树的右子树上。</a:t>
            </a:r>
          </a:p>
          <a:p>
            <a:pPr algn="just"/>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、单目运算符</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，加运算对象</a:t>
            </a:r>
            <a:r>
              <a:rPr lang="en-US" altLang="zh-CN" sz="1600" dirty="0">
                <a:latin typeface="宋体" panose="02010600030101010101" pitchFamily="2" charset="-122"/>
                <a:ea typeface="宋体" panose="02010600030101010101" pitchFamily="2" charset="-122"/>
              </a:rPr>
              <a:t>0</a:t>
            </a:r>
            <a:r>
              <a:rPr lang="zh-CN" altLang="en-US" sz="1600" dirty="0">
                <a:latin typeface="宋体" panose="02010600030101010101" pitchFamily="2" charset="-122"/>
                <a:ea typeface="宋体" panose="02010600030101010101" pitchFamily="2" charset="-122"/>
              </a:rPr>
              <a:t>。</a:t>
            </a:r>
            <a:endParaRPr lang="zh-CN" altLang="en-US" sz="1600" dirty="0"/>
          </a:p>
        </p:txBody>
      </p:sp>
      <p:sp>
        <p:nvSpPr>
          <p:cNvPr id="13" name="文本框 12">
            <a:extLst>
              <a:ext uri="{FF2B5EF4-FFF2-40B4-BE49-F238E27FC236}">
                <a16:creationId xmlns:a16="http://schemas.microsoft.com/office/drawing/2014/main" id="{26103DF1-855A-D798-9C4C-8ABD1A921739}"/>
              </a:ext>
            </a:extLst>
          </p:cNvPr>
          <p:cNvSpPr txBox="1"/>
          <p:nvPr/>
        </p:nvSpPr>
        <p:spPr>
          <a:xfrm>
            <a:off x="7405944" y="381354"/>
            <a:ext cx="2999740" cy="369332"/>
          </a:xfrm>
          <a:prstGeom prst="rect">
            <a:avLst/>
          </a:prstGeom>
          <a:noFill/>
        </p:spPr>
        <p:txBody>
          <a:bodyPr wrap="square">
            <a:spAutoFit/>
          </a:bodyPr>
          <a:lstStyle/>
          <a:p>
            <a:pPr algn="just"/>
            <a:r>
              <a:rPr lang="zh-CN" altLang="en-US" sz="1800" dirty="0">
                <a:latin typeface="宋体" panose="02010600030101010101" pitchFamily="2" charset="-122"/>
                <a:ea typeface="宋体" panose="02010600030101010101" pitchFamily="2" charset="-122"/>
              </a:rPr>
              <a:t>利用二叉树实现多项式计算</a:t>
            </a:r>
            <a:endParaRPr lang="zh-CN" altLang="en-US" dirty="0"/>
          </a:p>
        </p:txBody>
      </p:sp>
      <p:cxnSp>
        <p:nvCxnSpPr>
          <p:cNvPr id="15" name="直接连接符 14">
            <a:extLst>
              <a:ext uri="{FF2B5EF4-FFF2-40B4-BE49-F238E27FC236}">
                <a16:creationId xmlns:a16="http://schemas.microsoft.com/office/drawing/2014/main" id="{BBA0F4A6-36BA-04C0-BFB3-0C51AD129B02}"/>
              </a:ext>
            </a:extLst>
          </p:cNvPr>
          <p:cNvCxnSpPr>
            <a:cxnSpLocks/>
          </p:cNvCxnSpPr>
          <p:nvPr/>
        </p:nvCxnSpPr>
        <p:spPr>
          <a:xfrm>
            <a:off x="5575639" y="240215"/>
            <a:ext cx="0" cy="414294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6" name="箭头: 下 15">
            <a:extLst>
              <a:ext uri="{FF2B5EF4-FFF2-40B4-BE49-F238E27FC236}">
                <a16:creationId xmlns:a16="http://schemas.microsoft.com/office/drawing/2014/main" id="{A9A8ED3B-FBB7-C153-A59B-4FCB8CFF0A30}"/>
              </a:ext>
            </a:extLst>
          </p:cNvPr>
          <p:cNvSpPr/>
          <p:nvPr/>
        </p:nvSpPr>
        <p:spPr>
          <a:xfrm>
            <a:off x="2537717" y="1181528"/>
            <a:ext cx="349321" cy="1130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0E61BD1-D504-2E90-307B-6DF9C2E6A17A}"/>
              </a:ext>
            </a:extLst>
          </p:cNvPr>
          <p:cNvSpPr txBox="1"/>
          <p:nvPr/>
        </p:nvSpPr>
        <p:spPr>
          <a:xfrm>
            <a:off x="6919626" y="364701"/>
            <a:ext cx="486318" cy="369332"/>
          </a:xfrm>
          <a:prstGeom prst="rect">
            <a:avLst/>
          </a:prstGeom>
          <a:noFill/>
        </p:spPr>
        <p:txBody>
          <a:bodyPr wrap="square">
            <a:spAutoFit/>
          </a:bodyPr>
          <a:lstStyle/>
          <a:p>
            <a:pPr algn="just"/>
            <a:r>
              <a:rPr lang="en-US" altLang="zh-CN" sz="1800" dirty="0" err="1">
                <a:latin typeface="宋体" panose="02010600030101010101" pitchFamily="2" charset="-122"/>
                <a:ea typeface="宋体" panose="02010600030101010101" pitchFamily="2" charset="-122"/>
              </a:rPr>
              <a:t>Eg.</a:t>
            </a:r>
            <a:endParaRPr lang="zh-CN" altLang="en-US" dirty="0"/>
          </a:p>
        </p:txBody>
      </p:sp>
      <p:sp>
        <p:nvSpPr>
          <p:cNvPr id="20" name="矩形: 圆角 19">
            <a:extLst>
              <a:ext uri="{FF2B5EF4-FFF2-40B4-BE49-F238E27FC236}">
                <a16:creationId xmlns:a16="http://schemas.microsoft.com/office/drawing/2014/main" id="{6727B7AC-4CFC-9EFE-5DD5-758C58FA31C4}"/>
              </a:ext>
            </a:extLst>
          </p:cNvPr>
          <p:cNvSpPr/>
          <p:nvPr/>
        </p:nvSpPr>
        <p:spPr>
          <a:xfrm>
            <a:off x="5668107" y="364701"/>
            <a:ext cx="6475414" cy="3064300"/>
          </a:xfrm>
          <a:prstGeom prst="roundRect">
            <a:avLst>
              <a:gd name="adj" fmla="val 6683"/>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5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59354F0B-4767-A4D0-EA98-C77D8673FB24}"/>
              </a:ext>
            </a:extLst>
          </p:cNvPr>
          <p:cNvSpPr/>
          <p:nvPr/>
        </p:nvSpPr>
        <p:spPr>
          <a:xfrm>
            <a:off x="1916239" y="3673927"/>
            <a:ext cx="2635207" cy="374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965FB1-EB96-3159-83BE-60021A532491}"/>
              </a:ext>
            </a:extLst>
          </p:cNvPr>
          <p:cNvSpPr/>
          <p:nvPr/>
        </p:nvSpPr>
        <p:spPr>
          <a:xfrm>
            <a:off x="7602872" y="3821983"/>
            <a:ext cx="4058292" cy="5852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连接符: 肘形 28">
            <a:extLst>
              <a:ext uri="{FF2B5EF4-FFF2-40B4-BE49-F238E27FC236}">
                <a16:creationId xmlns:a16="http://schemas.microsoft.com/office/drawing/2014/main" id="{EF17D551-D037-52E8-7E69-05619D93599A}"/>
              </a:ext>
            </a:extLst>
          </p:cNvPr>
          <p:cNvCxnSpPr>
            <a:cxnSpLocks/>
            <a:stCxn id="22" idx="3"/>
            <a:endCxn id="23" idx="1"/>
          </p:cNvCxnSpPr>
          <p:nvPr/>
        </p:nvCxnSpPr>
        <p:spPr>
          <a:xfrm>
            <a:off x="4551446" y="3860971"/>
            <a:ext cx="3051426" cy="253626"/>
          </a:xfrm>
          <a:prstGeom prst="bentConnector3">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A8194E20-F502-F7AB-B2D2-DC7E26E89705}"/>
              </a:ext>
            </a:extLst>
          </p:cNvPr>
          <p:cNvGrpSpPr/>
          <p:nvPr/>
        </p:nvGrpSpPr>
        <p:grpSpPr>
          <a:xfrm>
            <a:off x="6614963" y="1639781"/>
            <a:ext cx="6146800" cy="3606629"/>
            <a:chOff x="6388936" y="57565"/>
            <a:chExt cx="6146800" cy="3606629"/>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C081555-977E-2EDA-F912-30314627E18F}"/>
                    </a:ext>
                  </a:extLst>
                </p:cNvPr>
                <p:cNvSpPr txBox="1"/>
                <p:nvPr/>
              </p:nvSpPr>
              <p:spPr>
                <a:xfrm>
                  <a:off x="6388936" y="519230"/>
                  <a:ext cx="6146800" cy="3144964"/>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以一阶常微分方程初值问题为例：</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一阶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算法递推格式如下：</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e>
                                </m:eqAr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C081555-977E-2EDA-F912-30314627E18F}"/>
                    </a:ext>
                  </a:extLst>
                </p:cNvPr>
                <p:cNvSpPr txBox="1">
                  <a:spLocks noRot="1" noChangeAspect="1" noMove="1" noResize="1" noEditPoints="1" noAdjustHandles="1" noChangeArrowheads="1" noChangeShapeType="1" noTextEdit="1"/>
                </p:cNvSpPr>
                <p:nvPr/>
              </p:nvSpPr>
              <p:spPr>
                <a:xfrm>
                  <a:off x="6388936" y="519230"/>
                  <a:ext cx="6146800" cy="3144964"/>
                </a:xfrm>
                <a:prstGeom prst="rect">
                  <a:avLst/>
                </a:prstGeom>
                <a:blipFill>
                  <a:blip r:embed="rId2"/>
                  <a:stretch>
                    <a:fillRect t="-194"/>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A2A1FD03-680A-CE7E-5DC7-8C8142ABE213}"/>
                </a:ext>
              </a:extLst>
            </p:cNvPr>
            <p:cNvSpPr txBox="1"/>
            <p:nvPr/>
          </p:nvSpPr>
          <p:spPr>
            <a:xfrm>
              <a:off x="6693613" y="57565"/>
              <a:ext cx="2712378" cy="461665"/>
            </a:xfrm>
            <a:prstGeom prst="rect">
              <a:avLst/>
            </a:prstGeom>
            <a:noFill/>
          </p:spPr>
          <p:txBody>
            <a:bodyPr wrap="square">
              <a:spAutoFit/>
            </a:bodyPr>
            <a:lstStyle/>
            <a:p>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一阶间接积分法：</a:t>
              </a:r>
              <a:endParaRPr lang="zh-CN" altLang="en-US" sz="2400" dirty="0"/>
            </a:p>
          </p:txBody>
        </p:sp>
      </p:grpSp>
      <p:grpSp>
        <p:nvGrpSpPr>
          <p:cNvPr id="33" name="组合 32">
            <a:extLst>
              <a:ext uri="{FF2B5EF4-FFF2-40B4-BE49-F238E27FC236}">
                <a16:creationId xmlns:a16="http://schemas.microsoft.com/office/drawing/2014/main" id="{62435569-E286-75AB-71AF-9262E6641F5F}"/>
              </a:ext>
            </a:extLst>
          </p:cNvPr>
          <p:cNvGrpSpPr/>
          <p:nvPr/>
        </p:nvGrpSpPr>
        <p:grpSpPr>
          <a:xfrm>
            <a:off x="327178" y="2400069"/>
            <a:ext cx="6096000" cy="2058512"/>
            <a:chOff x="101151" y="817853"/>
            <a:chExt cx="6096000" cy="2058512"/>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DFBF36D-B019-6498-D74F-D3255149E807}"/>
                    </a:ext>
                  </a:extLst>
                </p:cNvPr>
                <p:cNvSpPr txBox="1"/>
                <p:nvPr/>
              </p:nvSpPr>
              <p:spPr>
                <a:xfrm>
                  <a:off x="101151" y="1279518"/>
                  <a:ext cx="6096000" cy="1596847"/>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标准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单层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循环神经网络状态方程和输出方程如下：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𝑈</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𝛰</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CDFBF36D-B019-6498-D74F-D3255149E807}"/>
                    </a:ext>
                  </a:extLst>
                </p:cNvPr>
                <p:cNvSpPr txBox="1">
                  <a:spLocks noRot="1" noChangeAspect="1" noMove="1" noResize="1" noEditPoints="1" noAdjustHandles="1" noChangeArrowheads="1" noChangeShapeType="1" noTextEdit="1"/>
                </p:cNvSpPr>
                <p:nvPr/>
              </p:nvSpPr>
              <p:spPr>
                <a:xfrm>
                  <a:off x="101151" y="1279518"/>
                  <a:ext cx="6096000" cy="1596847"/>
                </a:xfrm>
                <a:prstGeom prst="rect">
                  <a:avLst/>
                </a:prstGeom>
                <a:blipFill>
                  <a:blip r:embed="rId3"/>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F58056C8-A495-C1C1-6166-3C9192778778}"/>
                </a:ext>
              </a:extLst>
            </p:cNvPr>
            <p:cNvSpPr txBox="1"/>
            <p:nvPr/>
          </p:nvSpPr>
          <p:spPr>
            <a:xfrm>
              <a:off x="357885" y="817853"/>
              <a:ext cx="3340811" cy="461665"/>
            </a:xfrm>
            <a:prstGeom prst="rect">
              <a:avLst/>
            </a:prstGeom>
            <a:noFill/>
          </p:spPr>
          <p:txBody>
            <a:bodyPr wrap="square">
              <a:spAutoFit/>
            </a:bodyPr>
            <a:lstStyle/>
            <a:p>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标准</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单层</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循环神经网络</a:t>
              </a:r>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grpSp>
    </p:spTree>
    <p:extLst>
      <p:ext uri="{BB962C8B-B14F-4D97-AF65-F5344CB8AC3E}">
        <p14:creationId xmlns:p14="http://schemas.microsoft.com/office/powerpoint/2010/main" val="230588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组合 183">
            <a:extLst>
              <a:ext uri="{FF2B5EF4-FFF2-40B4-BE49-F238E27FC236}">
                <a16:creationId xmlns:a16="http://schemas.microsoft.com/office/drawing/2014/main" id="{CBFA45E3-BF23-4B29-81D0-E1CB4441DBAE}"/>
              </a:ext>
            </a:extLst>
          </p:cNvPr>
          <p:cNvGrpSpPr/>
          <p:nvPr/>
        </p:nvGrpSpPr>
        <p:grpSpPr>
          <a:xfrm>
            <a:off x="490043" y="654740"/>
            <a:ext cx="10812115" cy="5833928"/>
            <a:chOff x="227592" y="173230"/>
            <a:chExt cx="9117130" cy="5833928"/>
          </a:xfrm>
        </p:grpSpPr>
        <p:pic>
          <p:nvPicPr>
            <p:cNvPr id="2" name="图片 1">
              <a:extLst>
                <a:ext uri="{FF2B5EF4-FFF2-40B4-BE49-F238E27FC236}">
                  <a16:creationId xmlns:a16="http://schemas.microsoft.com/office/drawing/2014/main" id="{F9DC9015-8A1B-44B0-8552-078C1CFD49C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592" y="173230"/>
              <a:ext cx="9117130" cy="5491590"/>
            </a:xfrm>
            <a:prstGeom prst="rect">
              <a:avLst/>
            </a:prstGeom>
          </p:spPr>
        </p:pic>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7AC8A215-EBAB-459A-BF7E-6E5A29783731}"/>
                    </a:ext>
                  </a:extLst>
                </p:cNvPr>
                <p:cNvSpPr txBox="1"/>
                <p:nvPr/>
              </p:nvSpPr>
              <p:spPr>
                <a:xfrm>
                  <a:off x="1940310" y="5664820"/>
                  <a:ext cx="5720578" cy="342338"/>
                </a:xfrm>
                <a:prstGeom prst="rect">
                  <a:avLst/>
                </a:prstGeom>
                <a:noFill/>
              </p:spPr>
              <p:txBody>
                <a:bodyPr wrap="square">
                  <a:spAutoFit/>
                </a:bodyPr>
                <a:lstStyle/>
                <a:p>
                  <a:pPr indent="304800" algn="just">
                    <a:lnSpc>
                      <a:spcPct val="130000"/>
                    </a:lnSpc>
                    <a:spcBef>
                      <a:spcPts val="600"/>
                    </a:spcBef>
                    <a:spcAft>
                      <a:spcPts val="600"/>
                    </a:spcAft>
                  </a:pPr>
                  <a14:m>
                    <m:oMath xmlns:m="http://schemas.openxmlformats.org/officeDocument/2006/math">
                      <m:sSup>
                        <m:sSup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𝓏</m:t>
                          </m:r>
                        </m:e>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：借用</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𝒵</m:t>
                      </m:r>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变换中的延迟算子表示延迟环节，即</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𝓏</m:t>
                          </m:r>
                        </m:e>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3" name="文本框 182">
                  <a:extLst>
                    <a:ext uri="{FF2B5EF4-FFF2-40B4-BE49-F238E27FC236}">
                      <a16:creationId xmlns:a16="http://schemas.microsoft.com/office/drawing/2014/main" id="{7AC8A215-EBAB-459A-BF7E-6E5A29783731}"/>
                    </a:ext>
                  </a:extLst>
                </p:cNvPr>
                <p:cNvSpPr txBox="1">
                  <a:spLocks noRot="1" noChangeAspect="1" noMove="1" noResize="1" noEditPoints="1" noAdjustHandles="1" noChangeArrowheads="1" noChangeShapeType="1" noTextEdit="1"/>
                </p:cNvSpPr>
                <p:nvPr/>
              </p:nvSpPr>
              <p:spPr>
                <a:xfrm>
                  <a:off x="1940310" y="5664820"/>
                  <a:ext cx="5720578" cy="342338"/>
                </a:xfrm>
                <a:prstGeom prst="rect">
                  <a:avLst/>
                </a:prstGeom>
                <a:blipFill>
                  <a:blip r:embed="rId4"/>
                  <a:stretch>
                    <a:fillRect b="-16071"/>
                  </a:stretch>
                </a:blipFill>
              </p:spPr>
              <p:txBody>
                <a:bodyPr/>
                <a:lstStyle/>
                <a:p>
                  <a:r>
                    <a:rPr lang="zh-CN" altLang="en-US">
                      <a:noFill/>
                    </a:rPr>
                    <a:t> </a:t>
                  </a:r>
                </a:p>
              </p:txBody>
            </p:sp>
          </mc:Fallback>
        </mc:AlternateContent>
      </p:grpSp>
      <p:sp>
        <p:nvSpPr>
          <p:cNvPr id="212" name="文本框 211">
            <a:extLst>
              <a:ext uri="{FF2B5EF4-FFF2-40B4-BE49-F238E27FC236}">
                <a16:creationId xmlns:a16="http://schemas.microsoft.com/office/drawing/2014/main" id="{9E728C5C-29D5-4B91-98CB-352197282D2A}"/>
              </a:ext>
            </a:extLst>
          </p:cNvPr>
          <p:cNvSpPr txBox="1"/>
          <p:nvPr/>
        </p:nvSpPr>
        <p:spPr>
          <a:xfrm>
            <a:off x="3622374" y="6488668"/>
            <a:ext cx="3539384" cy="369332"/>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一阶</a:t>
            </a:r>
            <a:r>
              <a:rPr lang="en-US" altLang="zh-CN" sz="1800" b="1" dirty="0">
                <a:solidFill>
                  <a:srgbClr val="FF0000"/>
                </a:solidFill>
                <a:effectLst/>
                <a:latin typeface="Times New Roman" panose="02020603050405020304" pitchFamily="18" charset="0"/>
                <a:ea typeface="宋体" panose="02010600030101010101" pitchFamily="2" charset="-122"/>
              </a:rPr>
              <a:t>IIM</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算法单层</a:t>
            </a:r>
            <a:r>
              <a:rPr lang="en-US"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FNN-</a:t>
            </a:r>
            <a:r>
              <a:rPr lang="en-US" altLang="zh-CN" sz="1800" b="1" dirty="0">
                <a:solidFill>
                  <a:srgbClr val="FF0000"/>
                </a:solidFill>
                <a:effectLst/>
                <a:latin typeface="Times New Roman" panose="02020603050405020304" pitchFamily="18" charset="0"/>
                <a:ea typeface="宋体" panose="02010600030101010101" pitchFamily="2" charset="-122"/>
              </a:rPr>
              <a:t>RNN</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架构</a:t>
            </a:r>
            <a:endParaRPr lang="zh-CN" altLang="en-US" b="1" dirty="0">
              <a:solidFill>
                <a:srgbClr val="FF0000"/>
              </a:solidFill>
            </a:endParaRPr>
          </a:p>
        </p:txBody>
      </p:sp>
      <p:sp>
        <p:nvSpPr>
          <p:cNvPr id="7" name="文本框 6">
            <a:extLst>
              <a:ext uri="{FF2B5EF4-FFF2-40B4-BE49-F238E27FC236}">
                <a16:creationId xmlns:a16="http://schemas.microsoft.com/office/drawing/2014/main" id="{F721B007-2926-4176-9589-20567804944B}"/>
              </a:ext>
            </a:extLst>
          </p:cNvPr>
          <p:cNvSpPr txBox="1"/>
          <p:nvPr/>
        </p:nvSpPr>
        <p:spPr>
          <a:xfrm>
            <a:off x="5392066" y="124746"/>
            <a:ext cx="5381037"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一阶间接积分法的前馈</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循环复合神经网络架构</a:t>
            </a:r>
          </a:p>
        </p:txBody>
      </p:sp>
      <p:sp>
        <p:nvSpPr>
          <p:cNvPr id="8" name="灯片编号占位符 4">
            <a:extLst>
              <a:ext uri="{FF2B5EF4-FFF2-40B4-BE49-F238E27FC236}">
                <a16:creationId xmlns:a16="http://schemas.microsoft.com/office/drawing/2014/main" id="{AD845B74-D86F-4665-FC77-435FB0941E7A}"/>
              </a:ext>
            </a:extLst>
          </p:cNvPr>
          <p:cNvSpPr txBox="1">
            <a:spLocks/>
          </p:cNvSpPr>
          <p:nvPr/>
        </p:nvSpPr>
        <p:spPr>
          <a:xfrm>
            <a:off x="11424741" y="6528159"/>
            <a:ext cx="772108" cy="3259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0" latinLnBrk="0" hangingPunct="0">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zh-CN" sz="2400" b="1" i="1" dirty="0">
                <a:solidFill>
                  <a:schemeClr val="bg1">
                    <a:lumMod val="50000"/>
                  </a:schemeClr>
                </a:solidFill>
                <a:latin typeface="Times New Roman" panose="02020603050405020304" pitchFamily="18" charset="0"/>
                <a:cs typeface="Times New Roman" panose="02020603050405020304" pitchFamily="18" charset="0"/>
              </a:rPr>
              <a:t>P</a:t>
            </a:r>
            <a:fld id="{36322B44-6730-4C63-89E0-379F28A86B69}" type="slidenum">
              <a:rPr lang="en-US" altLang="zh-CN" sz="2400" b="1" i="1" smtClean="0">
                <a:solidFill>
                  <a:schemeClr val="bg1">
                    <a:lumMod val="50000"/>
                  </a:schemeClr>
                </a:solidFill>
                <a:latin typeface="Times New Roman" panose="02020603050405020304" pitchFamily="18" charset="0"/>
                <a:cs typeface="Times New Roman" panose="02020603050405020304" pitchFamily="18" charset="0"/>
              </a:rPr>
              <a:pPr eaLnBrk="1" hangingPunct="1">
                <a:spcBef>
                  <a:spcPct val="0"/>
                </a:spcBef>
                <a:buFontTx/>
                <a:buNone/>
              </a:pPr>
              <a:t>57</a:t>
            </a:fld>
            <a:endParaRPr lang="en-US" altLang="zh-CN" sz="2400" b="1"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A0D5C63-FD76-7E7C-CC97-978C4BFB1301}"/>
              </a:ext>
            </a:extLst>
          </p:cNvPr>
          <p:cNvSpPr txBox="1"/>
          <p:nvPr/>
        </p:nvSpPr>
        <p:spPr>
          <a:xfrm>
            <a:off x="105100" y="81568"/>
            <a:ext cx="5475893" cy="461665"/>
          </a:xfrm>
          <a:prstGeom prst="rect">
            <a:avLst/>
          </a:prstGeom>
          <a:no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基于</a:t>
            </a:r>
            <a:r>
              <a:rPr lang="en-US" altLang="zh-CN" sz="2400" b="1" dirty="0">
                <a:solidFill>
                  <a:srgbClr val="0070C0"/>
                </a:solidFill>
                <a:latin typeface="微软雅黑" panose="020B0503020204020204" pitchFamily="34" charset="-122"/>
                <a:ea typeface="微软雅黑" panose="020B0503020204020204" pitchFamily="34" charset="-122"/>
              </a:rPr>
              <a:t>IIM</a:t>
            </a:r>
            <a:r>
              <a:rPr lang="zh-CN" altLang="en-US" sz="2400" b="1" dirty="0">
                <a:solidFill>
                  <a:srgbClr val="0070C0"/>
                </a:solidFill>
                <a:latin typeface="微软雅黑" panose="020B0503020204020204" pitchFamily="34" charset="-122"/>
                <a:ea typeface="微软雅黑" panose="020B0503020204020204" pitchFamily="34" charset="-122"/>
              </a:rPr>
              <a:t>递推格式设计神经网络</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6682798"/>
      </p:ext>
    </p:extLst>
  </p:cSld>
  <p:clrMapOvr>
    <a:masterClrMapping/>
  </p:clrMapOvr>
  <mc:AlternateContent xmlns:mc="http://schemas.openxmlformats.org/markup-compatibility/2006" xmlns:p14="http://schemas.microsoft.com/office/powerpoint/2010/main">
    <mc:Choice Requires="p14">
      <p:transition spd="slow" p14:dur="1600" advClick="0" advTm="1000">
        <p14:gallery dir="l"/>
      </p:transition>
    </mc:Choice>
    <mc:Fallback xmlns="">
      <p:transition spd="slow" advClick="0" advTm="1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089D7EE-5B02-4711-A76D-2A65CB5B6C79}"/>
              </a:ext>
            </a:extLst>
          </p:cNvPr>
          <p:cNvSpPr txBox="1"/>
          <p:nvPr/>
        </p:nvSpPr>
        <p:spPr>
          <a:xfrm>
            <a:off x="872587" y="6361282"/>
            <a:ext cx="6821758" cy="369332"/>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深度堆叠循环神经网络的回路原理（左）与按时间展开计算（右）</a:t>
            </a:r>
            <a:endParaRPr lang="zh-CN" altLang="en-US" b="1" dirty="0">
              <a:solidFill>
                <a:srgbClr val="FF0000"/>
              </a:solidFill>
            </a:endParaRPr>
          </a:p>
        </p:txBody>
      </p:sp>
      <p:grpSp>
        <p:nvGrpSpPr>
          <p:cNvPr id="25" name="组合 24">
            <a:extLst>
              <a:ext uri="{FF2B5EF4-FFF2-40B4-BE49-F238E27FC236}">
                <a16:creationId xmlns:a16="http://schemas.microsoft.com/office/drawing/2014/main" id="{689BE2D4-CA60-43D4-B758-CD466B15C1A3}"/>
              </a:ext>
            </a:extLst>
          </p:cNvPr>
          <p:cNvGrpSpPr/>
          <p:nvPr/>
        </p:nvGrpSpPr>
        <p:grpSpPr>
          <a:xfrm>
            <a:off x="8339614" y="809606"/>
            <a:ext cx="3221920" cy="1213648"/>
            <a:chOff x="9040851" y="864441"/>
            <a:chExt cx="3221920" cy="1213648"/>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43798B7-FDB2-42AA-B434-5236C7BA4B9A}"/>
                    </a:ext>
                  </a:extLst>
                </p:cNvPr>
                <p:cNvSpPr txBox="1"/>
                <p:nvPr/>
              </p:nvSpPr>
              <p:spPr>
                <a:xfrm>
                  <a:off x="9040851" y="864441"/>
                  <a:ext cx="2679081" cy="396712"/>
                </a:xfrm>
                <a:prstGeom prst="rect">
                  <a:avLst/>
                </a:prstGeom>
                <a:noFill/>
              </p:spPr>
              <p:txBody>
                <a:bodyPr wrap="square">
                  <a:spAutoFit/>
                </a:bodyPr>
                <a:lstStyle/>
                <a:p>
                  <a14:m>
                    <m:oMath xmlns:m="http://schemas.openxmlformats.org/officeDocument/2006/math">
                      <m:sSubSup>
                        <m:sSubSup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e>
                          </m:d>
                        </m:sup>
                      </m:sSubSup>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为</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时刻第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层的隐状态</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A43798B7-FDB2-42AA-B434-5236C7BA4B9A}"/>
                    </a:ext>
                  </a:extLst>
                </p:cNvPr>
                <p:cNvSpPr txBox="1">
                  <a:spLocks noRot="1" noChangeAspect="1" noMove="1" noResize="1" noEditPoints="1" noAdjustHandles="1" noChangeArrowheads="1" noChangeShapeType="1" noTextEdit="1"/>
                </p:cNvSpPr>
                <p:nvPr/>
              </p:nvSpPr>
              <p:spPr>
                <a:xfrm>
                  <a:off x="9040851" y="864441"/>
                  <a:ext cx="2679081" cy="396712"/>
                </a:xfrm>
                <a:prstGeom prst="rect">
                  <a:avLst/>
                </a:prstGeom>
                <a:blipFill>
                  <a:blip r:embed="rId4"/>
                  <a:stretch>
                    <a:fillRect b="-1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3C21750-91EF-45AC-B8DA-09CBDE4D42A4}"/>
                    </a:ext>
                  </a:extLst>
                </p:cNvPr>
                <p:cNvSpPr txBox="1"/>
                <p:nvPr/>
              </p:nvSpPr>
              <p:spPr>
                <a:xfrm>
                  <a:off x="9040851" y="1739535"/>
                  <a:ext cx="1853890" cy="338554"/>
                </a:xfrm>
                <a:prstGeom prst="rect">
                  <a:avLst/>
                </a:prstGeom>
                <a:noFill/>
              </p:spPr>
              <p:txBody>
                <a:bodyPr wrap="square">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设共有</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个隐藏层</a:t>
                  </a:r>
                  <a:endParaRPr lang="zh-CN" altLang="en-US" sz="1600" dirty="0"/>
                </a:p>
              </p:txBody>
            </p:sp>
          </mc:Choice>
          <mc:Fallback xmlns="">
            <p:sp>
              <p:nvSpPr>
                <p:cNvPr id="13" name="文本框 12">
                  <a:extLst>
                    <a:ext uri="{FF2B5EF4-FFF2-40B4-BE49-F238E27FC236}">
                      <a16:creationId xmlns:a16="http://schemas.microsoft.com/office/drawing/2014/main" id="{63C21750-91EF-45AC-B8DA-09CBDE4D42A4}"/>
                    </a:ext>
                  </a:extLst>
                </p:cNvPr>
                <p:cNvSpPr txBox="1">
                  <a:spLocks noRot="1" noChangeAspect="1" noMove="1" noResize="1" noEditPoints="1" noAdjustHandles="1" noChangeArrowheads="1" noChangeShapeType="1" noTextEdit="1"/>
                </p:cNvSpPr>
                <p:nvPr/>
              </p:nvSpPr>
              <p:spPr>
                <a:xfrm>
                  <a:off x="9040851" y="1739535"/>
                  <a:ext cx="1853890" cy="338554"/>
                </a:xfrm>
                <a:prstGeom prst="rect">
                  <a:avLst/>
                </a:prstGeom>
                <a:blipFill>
                  <a:blip r:embed="rId5"/>
                  <a:stretch>
                    <a:fillRect l="-1645" t="-89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0D4CA7A-72B1-494B-AD2C-A6CDFEBF88CD}"/>
                    </a:ext>
                  </a:extLst>
                </p:cNvPr>
                <p:cNvSpPr txBox="1"/>
                <p:nvPr/>
              </p:nvSpPr>
              <p:spPr>
                <a:xfrm>
                  <a:off x="9040851" y="1340408"/>
                  <a:ext cx="3221920" cy="355225"/>
                </a:xfrm>
                <a:prstGeom prst="rect">
                  <a:avLst/>
                </a:prstGeom>
                <a:noFill/>
              </p:spPr>
              <p:txBody>
                <a:bodyPr wrap="square">
                  <a:spAutoFit/>
                </a:bodyPr>
                <a:lstStyle/>
                <a:p>
                  <a14:m>
                    <m:oMath xmlns:m="http://schemas.openxmlformats.org/officeDocument/2006/math">
                      <m:sSup>
                        <m:sSup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𝜎</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e>
                          </m:d>
                        </m:sup>
                      </m:sSup>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层网络内置的激活函数</a:t>
                  </a:r>
                  <a:endParaRPr lang="zh-CN" altLang="en-US" sz="1600" dirty="0"/>
                </a:p>
              </p:txBody>
            </p:sp>
          </mc:Choice>
          <mc:Fallback xmlns="">
            <p:sp>
              <p:nvSpPr>
                <p:cNvPr id="15" name="文本框 14">
                  <a:extLst>
                    <a:ext uri="{FF2B5EF4-FFF2-40B4-BE49-F238E27FC236}">
                      <a16:creationId xmlns:a16="http://schemas.microsoft.com/office/drawing/2014/main" id="{D0D4CA7A-72B1-494B-AD2C-A6CDFEBF88CD}"/>
                    </a:ext>
                  </a:extLst>
                </p:cNvPr>
                <p:cNvSpPr txBox="1">
                  <a:spLocks noRot="1" noChangeAspect="1" noMove="1" noResize="1" noEditPoints="1" noAdjustHandles="1" noChangeArrowheads="1" noChangeShapeType="1" noTextEdit="1"/>
                </p:cNvSpPr>
                <p:nvPr/>
              </p:nvSpPr>
              <p:spPr>
                <a:xfrm>
                  <a:off x="9040851" y="1340408"/>
                  <a:ext cx="3221920" cy="355225"/>
                </a:xfrm>
                <a:prstGeom prst="rect">
                  <a:avLst/>
                </a:prstGeom>
                <a:blipFill>
                  <a:blip r:embed="rId6"/>
                  <a:stretch>
                    <a:fillRect t="-5172" b="-17241"/>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6B7C08EE-F125-44E3-9A6B-3B0F71A831DE}"/>
              </a:ext>
            </a:extLst>
          </p:cNvPr>
          <p:cNvGrpSpPr/>
          <p:nvPr/>
        </p:nvGrpSpPr>
        <p:grpSpPr>
          <a:xfrm>
            <a:off x="8038650" y="2579535"/>
            <a:ext cx="5178549" cy="1111884"/>
            <a:chOff x="8139011" y="2559321"/>
            <a:chExt cx="5178549" cy="1111884"/>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D7F0C4-C774-4439-AB89-634450826161}"/>
                    </a:ext>
                  </a:extLst>
                </p:cNvPr>
                <p:cNvSpPr txBox="1"/>
                <p:nvPr/>
              </p:nvSpPr>
              <p:spPr>
                <a:xfrm>
                  <a:off x="8139011" y="2559321"/>
                  <a:ext cx="4571399" cy="359522"/>
                </a:xfrm>
                <a:prstGeom prst="rect">
                  <a:avLst/>
                </a:prstGeom>
                <a:noFill/>
              </p:spPr>
              <p:txBody>
                <a:bodyPr wrap="square">
                  <a:spAutoFit/>
                </a:bodyPr>
                <a:lstStyle/>
                <a:p>
                  <a:pPr indent="266700" algn="just">
                    <a:lnSpc>
                      <a:spcPct val="12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层网络的输入是第</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Cambria Math" panose="02040503050406030204" pitchFamily="18" charset="0"/>
                            </a:rPr>
                            <m:t>𝑙</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层网络的输出</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AD7F0C4-C774-4439-AB89-634450826161}"/>
                    </a:ext>
                  </a:extLst>
                </p:cNvPr>
                <p:cNvSpPr txBox="1">
                  <a:spLocks noRot="1" noChangeAspect="1" noMove="1" noResize="1" noEditPoints="1" noAdjustHandles="1" noChangeArrowheads="1" noChangeShapeType="1" noTextEdit="1"/>
                </p:cNvSpPr>
                <p:nvPr/>
              </p:nvSpPr>
              <p:spPr>
                <a:xfrm>
                  <a:off x="8139011" y="2559321"/>
                  <a:ext cx="4571399" cy="359522"/>
                </a:xfrm>
                <a:prstGeom prst="rect">
                  <a:avLst/>
                </a:prstGeom>
                <a:blipFill>
                  <a:blip r:embed="rId7"/>
                  <a:stretch>
                    <a:fillRect t="-1695" b="-186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DE011CB-C2AD-4746-94A5-C32134705C91}"/>
                    </a:ext>
                  </a:extLst>
                </p:cNvPr>
                <p:cNvSpPr txBox="1"/>
                <p:nvPr/>
              </p:nvSpPr>
              <p:spPr>
                <a:xfrm>
                  <a:off x="8185287" y="2841234"/>
                  <a:ext cx="5132273" cy="829971"/>
                </a:xfrm>
                <a:prstGeom prst="rect">
                  <a:avLst/>
                </a:prstGeom>
                <a:noFill/>
              </p:spPr>
              <p:txBody>
                <a:bodyPr wrap="square">
                  <a:spAutoFit/>
                </a:bodyPr>
                <a:lstStyle/>
                <a:p>
                  <a:pPr indent="266700" algn="just">
                    <a:lnSpc>
                      <a:spcPct val="120000"/>
                    </a:lnSpc>
                  </a:pPr>
                  <a14:m>
                    <m:oMathPara xmlns:m="http://schemas.openxmlformats.org/officeDocument/2006/math">
                      <m:oMathParaPr>
                        <m:jc m:val="left"/>
                      </m:oMathParaPr>
                      <m:oMath xmlns:m="http://schemas.openxmlformats.org/officeDocument/2006/math">
                        <m:sSubSup>
                          <m:sSubSupPr>
                            <m:ctrlPr>
                              <a:rPr lang="zh-CN" altLang="zh-CN" sz="16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𝜃</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e>
                        </m:d>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600" i="1" kern="100"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endParaRPr>
                </a:p>
                <a:p>
                  <a:pPr indent="266700" algn="just">
                    <a:lnSpc>
                      <a:spcPct val="12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FDE011CB-C2AD-4746-94A5-C32134705C91}"/>
                    </a:ext>
                  </a:extLst>
                </p:cNvPr>
                <p:cNvSpPr txBox="1">
                  <a:spLocks noRot="1" noChangeAspect="1" noMove="1" noResize="1" noEditPoints="1" noAdjustHandles="1" noChangeArrowheads="1" noChangeShapeType="1" noTextEdit="1"/>
                </p:cNvSpPr>
                <p:nvPr/>
              </p:nvSpPr>
              <p:spPr>
                <a:xfrm>
                  <a:off x="8185287" y="2841234"/>
                  <a:ext cx="5132273" cy="829971"/>
                </a:xfrm>
                <a:prstGeom prst="rect">
                  <a:avLst/>
                </a:prstGeom>
                <a:blipFill>
                  <a:blip r:embed="rId8"/>
                  <a:stretch>
                    <a:fillRect b="-3650"/>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75C17B5B-A0BB-4F07-BB62-BD0C34DCD317}"/>
              </a:ext>
            </a:extLst>
          </p:cNvPr>
          <p:cNvGrpSpPr/>
          <p:nvPr/>
        </p:nvGrpSpPr>
        <p:grpSpPr>
          <a:xfrm>
            <a:off x="8365659" y="4196537"/>
            <a:ext cx="4730905" cy="1707993"/>
            <a:chOff x="8795524" y="3516314"/>
            <a:chExt cx="5255012" cy="1707993"/>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FCF8E41-E25D-4C1E-AB55-C4E5B9ABD9D6}"/>
                    </a:ext>
                  </a:extLst>
                </p:cNvPr>
                <p:cNvSpPr txBox="1"/>
                <p:nvPr/>
              </p:nvSpPr>
              <p:spPr>
                <a:xfrm>
                  <a:off x="8795524" y="3873039"/>
                  <a:ext cx="5255012" cy="644215"/>
                </a:xfrm>
                <a:prstGeom prst="rect">
                  <a:avLst/>
                </a:prstGeom>
                <a:noFill/>
              </p:spPr>
              <p:txBody>
                <a:bodyPr wrap="square">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14:m>
                    <m:oMath xmlns:m="http://schemas.openxmlformats.org/officeDocument/2006/math">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e>
                          </m:d>
                        </m:sup>
                      </m:sSub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即</a:t>
                  </a:r>
                  <a14:m>
                    <m:oMath xmlns:m="http://schemas.openxmlformats.org/officeDocument/2006/math">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𝑈</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𝑉</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𝜃</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oMath>
                  </a14:m>
                  <a:endParaRPr lang="zh-CN" altLang="en-US" sz="1600" dirty="0"/>
                </a:p>
              </p:txBody>
            </p:sp>
          </mc:Choice>
          <mc:Fallback xmlns="">
            <p:sp>
              <p:nvSpPr>
                <p:cNvPr id="19" name="文本框 18">
                  <a:extLst>
                    <a:ext uri="{FF2B5EF4-FFF2-40B4-BE49-F238E27FC236}">
                      <a16:creationId xmlns:a16="http://schemas.microsoft.com/office/drawing/2014/main" id="{7FCF8E41-E25D-4C1E-AB55-C4E5B9ABD9D6}"/>
                    </a:ext>
                  </a:extLst>
                </p:cNvPr>
                <p:cNvSpPr txBox="1">
                  <a:spLocks noRot="1" noChangeAspect="1" noMove="1" noResize="1" noEditPoints="1" noAdjustHandles="1" noChangeArrowheads="1" noChangeShapeType="1" noTextEdit="1"/>
                </p:cNvSpPr>
                <p:nvPr/>
              </p:nvSpPr>
              <p:spPr>
                <a:xfrm>
                  <a:off x="8795524" y="3873039"/>
                  <a:ext cx="5255012" cy="644215"/>
                </a:xfrm>
                <a:prstGeom prst="rect">
                  <a:avLst/>
                </a:prstGeom>
                <a:blipFill>
                  <a:blip r:embed="rId9"/>
                  <a:stretch>
                    <a:fillRect l="-644" t="-3774"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21A5C85-5B8C-4681-A3F9-D27601EF1DE6}"/>
                    </a:ext>
                  </a:extLst>
                </p:cNvPr>
                <p:cNvSpPr txBox="1"/>
                <p:nvPr/>
              </p:nvSpPr>
              <p:spPr>
                <a:xfrm>
                  <a:off x="8795524" y="4517254"/>
                  <a:ext cx="3520997" cy="707053"/>
                </a:xfrm>
                <a:prstGeom prst="rect">
                  <a:avLst/>
                </a:prstGeom>
                <a:noFill/>
              </p:spPr>
              <p:txBody>
                <a:bodyPr wrap="square">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终端输出层</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i="1" dirty="0">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sub>
                        </m:sSub>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sub>
                            </m:sSub>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e>
                                </m:d>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sub>
                            </m:sSub>
                          </m:e>
                        </m:d>
                      </m:oMath>
                    </m:oMathPara>
                  </a14:m>
                  <a:endParaRPr lang="zh-CN" altLang="en-US" sz="1600" dirty="0"/>
                </a:p>
              </p:txBody>
            </p:sp>
          </mc:Choice>
          <mc:Fallback xmlns="">
            <p:sp>
              <p:nvSpPr>
                <p:cNvPr id="21" name="文本框 20">
                  <a:extLst>
                    <a:ext uri="{FF2B5EF4-FFF2-40B4-BE49-F238E27FC236}">
                      <a16:creationId xmlns:a16="http://schemas.microsoft.com/office/drawing/2014/main" id="{D21A5C85-5B8C-4681-A3F9-D27601EF1DE6}"/>
                    </a:ext>
                  </a:extLst>
                </p:cNvPr>
                <p:cNvSpPr txBox="1">
                  <a:spLocks noRot="1" noChangeAspect="1" noMove="1" noResize="1" noEditPoints="1" noAdjustHandles="1" noChangeArrowheads="1" noChangeShapeType="1" noTextEdit="1"/>
                </p:cNvSpPr>
                <p:nvPr/>
              </p:nvSpPr>
              <p:spPr>
                <a:xfrm>
                  <a:off x="8795524" y="4517254"/>
                  <a:ext cx="3520997" cy="707053"/>
                </a:xfrm>
                <a:prstGeom prst="rect">
                  <a:avLst/>
                </a:prstGeom>
                <a:blipFill>
                  <a:blip r:embed="rId10"/>
                  <a:stretch>
                    <a:fillRect l="-962" t="-3448"/>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45011F9-E9AC-419A-B634-CE7095131D39}"/>
                </a:ext>
              </a:extLst>
            </p:cNvPr>
            <p:cNvSpPr txBox="1"/>
            <p:nvPr/>
          </p:nvSpPr>
          <p:spPr>
            <a:xfrm>
              <a:off x="8795524" y="3516314"/>
              <a:ext cx="680224" cy="338554"/>
            </a:xfrm>
            <a:prstGeom prst="rect">
              <a:avLst/>
            </a:prstGeom>
            <a:noFill/>
          </p:spPr>
          <p:txBody>
            <a:bodyPr wrap="square" rtlCol="0">
              <a:spAutoFit/>
            </a:bodyPr>
            <a:lstStyle/>
            <a:p>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注意：</a:t>
              </a:r>
            </a:p>
          </p:txBody>
        </p:sp>
      </p:grpSp>
      <p:cxnSp>
        <p:nvCxnSpPr>
          <p:cNvPr id="28" name="直接连接符 27">
            <a:extLst>
              <a:ext uri="{FF2B5EF4-FFF2-40B4-BE49-F238E27FC236}">
                <a16:creationId xmlns:a16="http://schemas.microsoft.com/office/drawing/2014/main" id="{5D3D0E8E-56A8-46EA-9CD9-C8B4C774655F}"/>
              </a:ext>
            </a:extLst>
          </p:cNvPr>
          <p:cNvCxnSpPr>
            <a:cxnSpLocks/>
          </p:cNvCxnSpPr>
          <p:nvPr/>
        </p:nvCxnSpPr>
        <p:spPr>
          <a:xfrm>
            <a:off x="8342404" y="0"/>
            <a:ext cx="0" cy="685800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ACC9875-7F2A-482C-B1D3-5ABAD7F29ED3}"/>
              </a:ext>
            </a:extLst>
          </p:cNvPr>
          <p:cNvPicPr/>
          <p:nvPr/>
        </p:nvPicPr>
        <p:blipFill>
          <a:blip r:embed="rId11" cstate="print">
            <a:extLst>
              <a:ext uri="{28A0092B-C50C-407E-A947-70E740481C1C}">
                <a14:useLocalDpi xmlns:a14="http://schemas.microsoft.com/office/drawing/2010/main"/>
              </a:ext>
            </a:extLst>
          </a:blip>
          <a:stretch>
            <a:fillRect/>
          </a:stretch>
        </p:blipFill>
        <p:spPr>
          <a:xfrm>
            <a:off x="3119251" y="127386"/>
            <a:ext cx="5065744" cy="6117297"/>
          </a:xfrm>
          <a:prstGeom prst="rect">
            <a:avLst/>
          </a:prstGeom>
        </p:spPr>
      </p:pic>
      <p:pic>
        <p:nvPicPr>
          <p:cNvPr id="20" name="图片 19">
            <a:extLst>
              <a:ext uri="{FF2B5EF4-FFF2-40B4-BE49-F238E27FC236}">
                <a16:creationId xmlns:a16="http://schemas.microsoft.com/office/drawing/2014/main" id="{98A7B176-EC75-4CC6-844A-9FAB19BBDEAD}"/>
              </a:ext>
            </a:extLst>
          </p:cNvPr>
          <p:cNvPicPr/>
          <p:nvPr/>
        </p:nvPicPr>
        <p:blipFill>
          <a:blip r:embed="rId12" cstate="print">
            <a:extLst>
              <a:ext uri="{28A0092B-C50C-407E-A947-70E740481C1C}">
                <a14:useLocalDpi xmlns:a14="http://schemas.microsoft.com/office/drawing/2010/main"/>
              </a:ext>
            </a:extLst>
          </a:blip>
          <a:stretch>
            <a:fillRect/>
          </a:stretch>
        </p:blipFill>
        <p:spPr>
          <a:xfrm>
            <a:off x="253038" y="127386"/>
            <a:ext cx="2385419" cy="6117296"/>
          </a:xfrm>
          <a:prstGeom prst="rect">
            <a:avLst/>
          </a:prstGeom>
        </p:spPr>
      </p:pic>
      <p:sp>
        <p:nvSpPr>
          <p:cNvPr id="22" name="灯片编号占位符 4">
            <a:extLst>
              <a:ext uri="{FF2B5EF4-FFF2-40B4-BE49-F238E27FC236}">
                <a16:creationId xmlns:a16="http://schemas.microsoft.com/office/drawing/2014/main" id="{A18A95FF-104E-A8CF-913D-D9C9346643A4}"/>
              </a:ext>
            </a:extLst>
          </p:cNvPr>
          <p:cNvSpPr txBox="1">
            <a:spLocks/>
          </p:cNvSpPr>
          <p:nvPr/>
        </p:nvSpPr>
        <p:spPr>
          <a:xfrm>
            <a:off x="11435254" y="6547753"/>
            <a:ext cx="772108" cy="3259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0" latinLnBrk="0" hangingPunct="0">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zh-CN" sz="2400" b="1" i="1" dirty="0">
                <a:solidFill>
                  <a:schemeClr val="bg1">
                    <a:lumMod val="50000"/>
                  </a:schemeClr>
                </a:solidFill>
                <a:latin typeface="Times New Roman" panose="02020603050405020304" pitchFamily="18" charset="0"/>
                <a:cs typeface="Times New Roman" panose="02020603050405020304" pitchFamily="18" charset="0"/>
              </a:rPr>
              <a:t>P</a:t>
            </a:r>
            <a:fld id="{36322B44-6730-4C63-89E0-379F28A86B69}" type="slidenum">
              <a:rPr lang="en-US" altLang="zh-CN" sz="2400" b="1" i="1" smtClean="0">
                <a:solidFill>
                  <a:schemeClr val="bg1">
                    <a:lumMod val="50000"/>
                  </a:schemeClr>
                </a:solidFill>
                <a:latin typeface="Times New Roman" panose="02020603050405020304" pitchFamily="18" charset="0"/>
                <a:cs typeface="Times New Roman" panose="02020603050405020304" pitchFamily="18" charset="0"/>
              </a:rPr>
              <a:pPr eaLnBrk="1" hangingPunct="1">
                <a:spcBef>
                  <a:spcPct val="0"/>
                </a:spcBef>
                <a:buFontTx/>
                <a:buNone/>
              </a:pPr>
              <a:t>58</a:t>
            </a:fld>
            <a:endParaRPr lang="en-US" altLang="zh-CN" sz="2400" b="1" i="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2943618"/>
      </p:ext>
    </p:extLst>
  </p:cSld>
  <p:clrMapOvr>
    <a:masterClrMapping/>
  </p:clrMapOvr>
  <mc:AlternateContent xmlns:mc="http://schemas.openxmlformats.org/markup-compatibility/2006" xmlns:p14="http://schemas.microsoft.com/office/powerpoint/2010/main">
    <mc:Choice Requires="p14">
      <p:transition spd="slow" p14:dur="1600" advClick="0" advTm="1000">
        <p14:gallery dir="l"/>
      </p:transition>
    </mc:Choice>
    <mc:Fallback xmlns="">
      <p:transition spd="slow" advClick="0" advTm="1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E7D5A34-F3E8-67F1-1C64-0EEF3EDA81CF}"/>
              </a:ext>
            </a:extLst>
          </p:cNvPr>
          <p:cNvSpPr/>
          <p:nvPr/>
        </p:nvSpPr>
        <p:spPr>
          <a:xfrm>
            <a:off x="205484" y="3835306"/>
            <a:ext cx="4058292" cy="5209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4C84C2-A6FF-D549-97C5-C8BDDFCCC299}"/>
              </a:ext>
            </a:extLst>
          </p:cNvPr>
          <p:cNvSpPr/>
          <p:nvPr/>
        </p:nvSpPr>
        <p:spPr>
          <a:xfrm>
            <a:off x="5270642" y="4099388"/>
            <a:ext cx="6637106" cy="574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连接符: 肘形 12">
            <a:extLst>
              <a:ext uri="{FF2B5EF4-FFF2-40B4-BE49-F238E27FC236}">
                <a16:creationId xmlns:a16="http://schemas.microsoft.com/office/drawing/2014/main" id="{2F5E9E11-318F-9B75-770F-2B92B8522B35}"/>
              </a:ext>
            </a:extLst>
          </p:cNvPr>
          <p:cNvCxnSpPr>
            <a:cxnSpLocks/>
            <a:stCxn id="8" idx="3"/>
            <a:endCxn id="10" idx="1"/>
          </p:cNvCxnSpPr>
          <p:nvPr/>
        </p:nvCxnSpPr>
        <p:spPr>
          <a:xfrm>
            <a:off x="4263776" y="4095774"/>
            <a:ext cx="1006866" cy="291074"/>
          </a:xfrm>
          <a:prstGeom prst="bentConnector3">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2C88E24A-6731-A45E-9044-BFE5E8568E93}"/>
              </a:ext>
            </a:extLst>
          </p:cNvPr>
          <p:cNvGrpSpPr/>
          <p:nvPr/>
        </p:nvGrpSpPr>
        <p:grpSpPr>
          <a:xfrm>
            <a:off x="4943348" y="960263"/>
            <a:ext cx="7371942" cy="4344325"/>
            <a:chOff x="4820058" y="960263"/>
            <a:chExt cx="7371942" cy="4344325"/>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887999-6263-0E8D-34CA-E8497660C18C}"/>
                    </a:ext>
                  </a:extLst>
                </p:cNvPr>
                <p:cNvSpPr txBox="1"/>
                <p:nvPr/>
              </p:nvSpPr>
              <p:spPr>
                <a:xfrm>
                  <a:off x="4820058" y="1370691"/>
                  <a:ext cx="7371942" cy="3933897"/>
                </a:xfrm>
                <a:prstGeom prst="rect">
                  <a:avLst/>
                </a:prstGeom>
                <a:noFill/>
              </p:spPr>
              <p:txBody>
                <a:bodyPr wrap="square">
                  <a:spAutoFit/>
                </a:bodyPr>
                <a:lstStyle/>
                <a:p>
                  <a:pPr indent="304800" algn="just">
                    <a:lnSpc>
                      <a:spcPct val="102000"/>
                    </a:lnSpc>
                    <a:spcBef>
                      <a:spcPts val="780"/>
                    </a:spcBef>
                    <a:spcAft>
                      <a:spcPts val="780"/>
                    </a:spcAft>
                  </a:pPr>
                  <a14:m>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阶微分方程初值问题如下：</a:t>
                  </a:r>
                </a:p>
                <a:p>
                  <a:pPr indent="127000" algn="ctr">
                    <a:lnSpc>
                      <a:spcPct val="102000"/>
                    </a:lnSpc>
                    <a:spcBef>
                      <a:spcPts val="780"/>
                    </a:spcBef>
                    <a:spcAft>
                      <a:spcPts val="780"/>
                    </a:spcAft>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50"/>
                    </a:spcBef>
                    <a:spcAft>
                      <a:spcPts val="5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初值条件：</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e>
                          </m:d>
                        </m:sup>
                      </m:sSubSup>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e>
                          </m:d>
                        </m:sup>
                      </m:s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780"/>
                    </a:spcBef>
                    <a:spcAft>
                      <a:spcPts val="78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e>
                                      </m:d>
                                    </m:sup>
                                  </m:sSup>
                                </m:den>
                              </m:f>
                            </m:e>
                          </m:d>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=0,1,2,⋯,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m:t>
                      </m:r>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780"/>
                    </a:spcBef>
                    <a:spcAft>
                      <a:spcPts val="78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高阶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算法递推格式如下：</a:t>
                  </a:r>
                </a:p>
                <a:p>
                  <a:pPr indent="304800" algn="just">
                    <a:lnSpc>
                      <a:spcPct val="102000"/>
                    </a:lnSpc>
                    <a:spcBef>
                      <a:spcPts val="780"/>
                    </a:spcBef>
                    <a:spcAft>
                      <a:spcPts val="78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e>
                                            </m:d>
                                          </m:sup>
                                        </m:sSub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−1,⋯,1</m:t>
                                    </m:r>
                                  </m:e>
                                </m:eqAr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780"/>
                    </a:spcBef>
                    <a:spcAft>
                      <a:spcPts val="78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7887999-6263-0E8D-34CA-E8497660C18C}"/>
                    </a:ext>
                  </a:extLst>
                </p:cNvPr>
                <p:cNvSpPr txBox="1">
                  <a:spLocks noRot="1" noChangeAspect="1" noMove="1" noResize="1" noEditPoints="1" noAdjustHandles="1" noChangeArrowheads="1" noChangeShapeType="1" noTextEdit="1"/>
                </p:cNvSpPr>
                <p:nvPr/>
              </p:nvSpPr>
              <p:spPr>
                <a:xfrm>
                  <a:off x="4820058" y="1370691"/>
                  <a:ext cx="7371942" cy="3933897"/>
                </a:xfrm>
                <a:prstGeom prst="rect">
                  <a:avLst/>
                </a:prstGeom>
                <a:blipFill>
                  <a:blip r:embed="rId3"/>
                  <a:stretch>
                    <a:fillRect t="-1705" b="-77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AFF471FE-D46B-90A8-EA5F-C28449DB52F9}"/>
                </a:ext>
              </a:extLst>
            </p:cNvPr>
            <p:cNvSpPr txBox="1"/>
            <p:nvPr/>
          </p:nvSpPr>
          <p:spPr>
            <a:xfrm>
              <a:off x="5106255" y="960263"/>
              <a:ext cx="2712378" cy="461665"/>
            </a:xfrm>
            <a:prstGeom prst="rect">
              <a:avLst/>
            </a:prstGeom>
            <a:noFill/>
          </p:spPr>
          <p:txBody>
            <a:bodyPr wrap="square">
              <a:spAutoFit/>
            </a:bodyPr>
            <a:lstStyle/>
            <a:p>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高阶间接积分法：</a:t>
              </a:r>
              <a:endParaRPr lang="zh-CN" altLang="en-US" sz="2400" dirty="0"/>
            </a:p>
          </p:txBody>
        </p:sp>
      </p:grpSp>
      <p:grpSp>
        <p:nvGrpSpPr>
          <p:cNvPr id="18" name="组合 17">
            <a:extLst>
              <a:ext uri="{FF2B5EF4-FFF2-40B4-BE49-F238E27FC236}">
                <a16:creationId xmlns:a16="http://schemas.microsoft.com/office/drawing/2014/main" id="{CCF67F5E-21FA-53C3-6822-96AD44C51DD5}"/>
              </a:ext>
            </a:extLst>
          </p:cNvPr>
          <p:cNvGrpSpPr/>
          <p:nvPr/>
        </p:nvGrpSpPr>
        <p:grpSpPr>
          <a:xfrm>
            <a:off x="-154112" y="2990207"/>
            <a:ext cx="5178549" cy="1704649"/>
            <a:chOff x="-277402" y="2990207"/>
            <a:chExt cx="5178549" cy="1704649"/>
          </a:xfrm>
        </p:grpSpPr>
        <p:grpSp>
          <p:nvGrpSpPr>
            <p:cNvPr id="5" name="组合 4">
              <a:extLst>
                <a:ext uri="{FF2B5EF4-FFF2-40B4-BE49-F238E27FC236}">
                  <a16:creationId xmlns:a16="http://schemas.microsoft.com/office/drawing/2014/main" id="{5F4630D7-0099-0512-01A2-569938288706}"/>
                </a:ext>
              </a:extLst>
            </p:cNvPr>
            <p:cNvGrpSpPr/>
            <p:nvPr/>
          </p:nvGrpSpPr>
          <p:grpSpPr>
            <a:xfrm>
              <a:off x="-277402" y="3358187"/>
              <a:ext cx="5178549" cy="1336669"/>
              <a:chOff x="8139011" y="2559321"/>
              <a:chExt cx="5178549" cy="1336669"/>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0DBCFE-5D30-86A3-C91F-11194E276CF0}"/>
                      </a:ext>
                    </a:extLst>
                  </p:cNvPr>
                  <p:cNvSpPr txBox="1"/>
                  <p:nvPr/>
                </p:nvSpPr>
                <p:spPr>
                  <a:xfrm>
                    <a:off x="8139011" y="2559321"/>
                    <a:ext cx="4820058" cy="392928"/>
                  </a:xfrm>
                  <a:prstGeom prst="rect">
                    <a:avLst/>
                  </a:prstGeom>
                  <a:noFill/>
                </p:spPr>
                <p:txBody>
                  <a:bodyPr wrap="square">
                    <a:spAutoFit/>
                  </a:bodyPr>
                  <a:lstStyle/>
                  <a:p>
                    <a:pPr indent="266700" algn="just">
                      <a:lnSpc>
                        <a:spcPct val="12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层网络的输入是第</a:t>
                    </a:r>
                    <a14:m>
                      <m:oMath xmlns:m="http://schemas.openxmlformats.org/officeDocument/2006/math">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Cambria Math" panose="02040503050406030204" pitchFamily="18" charset="0"/>
                              </a:rPr>
                              <m:t>𝑙</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层网络的输出</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120DBCFE-5D30-86A3-C91F-11194E276CF0}"/>
                      </a:ext>
                    </a:extLst>
                  </p:cNvPr>
                  <p:cNvSpPr txBox="1">
                    <a:spLocks noRot="1" noChangeAspect="1" noMove="1" noResize="1" noEditPoints="1" noAdjustHandles="1" noChangeArrowheads="1" noChangeShapeType="1" noTextEdit="1"/>
                  </p:cNvSpPr>
                  <p:nvPr/>
                </p:nvSpPr>
                <p:spPr>
                  <a:xfrm>
                    <a:off x="8139011" y="2559321"/>
                    <a:ext cx="4820058" cy="392928"/>
                  </a:xfrm>
                  <a:prstGeom prst="rect">
                    <a:avLst/>
                  </a:prstGeom>
                  <a:blipFill>
                    <a:blip r:embed="rId4"/>
                    <a:stretch>
                      <a:fillRect t="-6250" r="-5823" b="-21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11A90C9-3778-C8BB-CAD4-B9C72C3D96D0}"/>
                      </a:ext>
                    </a:extLst>
                  </p:cNvPr>
                  <p:cNvSpPr txBox="1"/>
                  <p:nvPr/>
                </p:nvSpPr>
                <p:spPr>
                  <a:xfrm>
                    <a:off x="8185287" y="3005618"/>
                    <a:ext cx="5132273" cy="890372"/>
                  </a:xfrm>
                  <a:prstGeom prst="rect">
                    <a:avLst/>
                  </a:prstGeom>
                  <a:noFill/>
                </p:spPr>
                <p:txBody>
                  <a:bodyPr wrap="square">
                    <a:spAutoFit/>
                  </a:bodyPr>
                  <a:lstStyle/>
                  <a:p>
                    <a:pPr indent="266700" algn="just">
                      <a:lnSpc>
                        <a:spcPct val="120000"/>
                      </a:lnSpc>
                    </a:pPr>
                    <a14:m>
                      <m:oMathPara xmlns:m="http://schemas.openxmlformats.org/officeDocument/2006/math">
                        <m:oMathParaPr>
                          <m:jc m:val="left"/>
                        </m:oMathParaPr>
                        <m:oMath xmlns:m="http://schemas.openxmlformats.org/officeDocument/2006/math">
                          <m:sSubSup>
                            <m:sSubSupPr>
                              <m:ctrlPr>
                                <a:rPr lang="zh-CN" altLang="zh-CN"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𝜃</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e>
                          </m:d>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i="1" kern="100"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endParaRPr>
                  </a:p>
                  <a:p>
                    <a:pPr indent="266700" algn="just">
                      <a:lnSpc>
                        <a:spcPct val="12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oMath>
                    </a14:m>
                    <a:endPar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211A90C9-3778-C8BB-CAD4-B9C72C3D96D0}"/>
                      </a:ext>
                    </a:extLst>
                  </p:cNvPr>
                  <p:cNvSpPr txBox="1">
                    <a:spLocks noRot="1" noChangeAspect="1" noMove="1" noResize="1" noEditPoints="1" noAdjustHandles="1" noChangeArrowheads="1" noChangeShapeType="1" noTextEdit="1"/>
                  </p:cNvSpPr>
                  <p:nvPr/>
                </p:nvSpPr>
                <p:spPr>
                  <a:xfrm>
                    <a:off x="8185287" y="3005618"/>
                    <a:ext cx="5132273" cy="890372"/>
                  </a:xfrm>
                  <a:prstGeom prst="rect">
                    <a:avLst/>
                  </a:prstGeom>
                  <a:blipFill>
                    <a:blip r:embed="rId5"/>
                    <a:stretch>
                      <a:fillRect b="-8219"/>
                    </a:stretch>
                  </a:blipFill>
                </p:spPr>
                <p:txBody>
                  <a:bodyPr/>
                  <a:lstStyle/>
                  <a:p>
                    <a:r>
                      <a:rPr lang="zh-CN" altLang="en-US">
                        <a:noFill/>
                      </a:rPr>
                      <a:t> </a:t>
                    </a:r>
                  </a:p>
                </p:txBody>
              </p:sp>
            </mc:Fallback>
          </mc:AlternateContent>
        </p:grpSp>
        <p:sp>
          <p:nvSpPr>
            <p:cNvPr id="17" name="文本框 16">
              <a:extLst>
                <a:ext uri="{FF2B5EF4-FFF2-40B4-BE49-F238E27FC236}">
                  <a16:creationId xmlns:a16="http://schemas.microsoft.com/office/drawing/2014/main" id="{F48DEA55-A1B5-13E1-8A25-A6F7D36D7E43}"/>
                </a:ext>
              </a:extLst>
            </p:cNvPr>
            <p:cNvSpPr txBox="1"/>
            <p:nvPr/>
          </p:nvSpPr>
          <p:spPr>
            <a:xfrm>
              <a:off x="-11985" y="2990207"/>
              <a:ext cx="3340811" cy="461665"/>
            </a:xfrm>
            <a:prstGeom prst="rect">
              <a:avLst/>
            </a:prstGeom>
            <a:noFill/>
          </p:spPr>
          <p:txBody>
            <a:bodyPr wrap="square">
              <a:spAutoFit/>
            </a:bodyPr>
            <a:lstStyle/>
            <a:p>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深度堆叠循环神经网络</a:t>
              </a:r>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grpSp>
    </p:spTree>
    <p:extLst>
      <p:ext uri="{BB962C8B-B14F-4D97-AF65-F5344CB8AC3E}">
        <p14:creationId xmlns:p14="http://schemas.microsoft.com/office/powerpoint/2010/main" val="294421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B9B756A5-CA79-DBB3-9BA2-A54B8E756F0D}"/>
              </a:ext>
            </a:extLst>
          </p:cNvPr>
          <p:cNvSpPr txBox="1">
            <a:spLocks noChangeArrowheads="1"/>
          </p:cNvSpPr>
          <p:nvPr/>
        </p:nvSpPr>
        <p:spPr>
          <a:xfrm>
            <a:off x="344261" y="577834"/>
            <a:ext cx="4040188" cy="658812"/>
          </a:xfrm>
          <a:prstGeom prst="rect">
            <a:avLst/>
          </a:prstGeom>
        </p:spPr>
        <p:txBody>
          <a:bodyPr vert="horz" lIns="45720" tIns="0" rIns="4572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zh-CN" altLang="en-US"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浅层</a:t>
            </a:r>
            <a:r>
              <a:rPr lang="zh-CN" altLang="zh-CN"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神经网络</a:t>
            </a:r>
          </a:p>
        </p:txBody>
      </p:sp>
      <p:sp>
        <p:nvSpPr>
          <p:cNvPr id="3" name="文本占位符 5">
            <a:extLst>
              <a:ext uri="{FF2B5EF4-FFF2-40B4-BE49-F238E27FC236}">
                <a16:creationId xmlns:a16="http://schemas.microsoft.com/office/drawing/2014/main" id="{82E7BE36-D62D-5D3A-65C5-2375C6B26184}"/>
              </a:ext>
            </a:extLst>
          </p:cNvPr>
          <p:cNvSpPr txBox="1">
            <a:spLocks noChangeArrowheads="1"/>
          </p:cNvSpPr>
          <p:nvPr/>
        </p:nvSpPr>
        <p:spPr>
          <a:xfrm>
            <a:off x="5132161" y="582596"/>
            <a:ext cx="4782401" cy="654050"/>
          </a:xfrm>
          <a:prstGeom prst="rect">
            <a:avLst/>
          </a:prstGeom>
        </p:spPr>
        <p:txBody>
          <a:bodyPr vert="horz" lIns="45720" tIns="0" rIns="4572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zh-CN" altLang="zh-CN"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深度学习</a:t>
            </a:r>
            <a:r>
              <a:rPr lang="zh-CN" altLang="en-US"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（通常指   深度神经网络）</a:t>
            </a:r>
            <a:endParaRPr lang="zh-CN" altLang="zh-CN"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4" name="Picture 4">
            <a:extLst>
              <a:ext uri="{FF2B5EF4-FFF2-40B4-BE49-F238E27FC236}">
                <a16:creationId xmlns:a16="http://schemas.microsoft.com/office/drawing/2014/main" id="{14264AF7-5F8F-10BF-E24D-29BB79B5B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1268" y="1862931"/>
            <a:ext cx="4237037" cy="3132137"/>
          </a:xfrm>
          <a:prstGeom prst="rect">
            <a:avLst/>
          </a:prstGeom>
        </p:spPr>
      </p:pic>
      <p:pic>
        <p:nvPicPr>
          <p:cNvPr id="5" name="Picture 5">
            <a:extLst>
              <a:ext uri="{FF2B5EF4-FFF2-40B4-BE49-F238E27FC236}">
                <a16:creationId xmlns:a16="http://schemas.microsoft.com/office/drawing/2014/main" id="{018EA03F-D5FD-DAD0-3292-4CC56A718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132161" y="1209659"/>
            <a:ext cx="3024188" cy="3822700"/>
          </a:xfrm>
          <a:prstGeom prst="rect">
            <a:avLst/>
          </a:prstGeom>
        </p:spPr>
      </p:pic>
      <p:sp>
        <p:nvSpPr>
          <p:cNvPr id="9" name="文本框 8">
            <a:extLst>
              <a:ext uri="{FF2B5EF4-FFF2-40B4-BE49-F238E27FC236}">
                <a16:creationId xmlns:a16="http://schemas.microsoft.com/office/drawing/2014/main" id="{80C7F651-4F73-D0EC-FBEF-E1EBC41E8E54}"/>
              </a:ext>
            </a:extLst>
          </p:cNvPr>
          <p:cNvSpPr txBox="1"/>
          <p:nvPr/>
        </p:nvSpPr>
        <p:spPr>
          <a:xfrm>
            <a:off x="254001" y="5778568"/>
            <a:ext cx="9440842"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sym typeface="华文楷体" panose="02010600040101010101" pitchFamily="2" charset="-122"/>
              </a:rPr>
              <a:t>深度学习的概念源于人工神经网络的研究，含多隐层的多层感知器就是一种深度学习结构</a:t>
            </a:r>
            <a:endParaRPr lang="zh-CN" altLang="en-US"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93910D7-0A27-8A21-DC27-6CE69273ADFF}"/>
                  </a:ext>
                </a:extLst>
              </p:cNvPr>
              <p:cNvSpPr txBox="1"/>
              <p:nvPr/>
            </p:nvSpPr>
            <p:spPr>
              <a:xfrm>
                <a:off x="254000" y="6282789"/>
                <a:ext cx="11937999"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sym typeface="华文楷体" panose="02010600040101010101" pitchFamily="2" charset="-122"/>
                  </a:rPr>
                  <a:t>深度学习强调了模型结构的深度，通常</a:t>
                </a:r>
                <a:r>
                  <a:rPr lang="en-US" altLang="zh-CN" dirty="0">
                    <a:latin typeface="华文楷体" panose="02010600040101010101" pitchFamily="2" charset="-122"/>
                    <a:ea typeface="华文楷体" panose="02010600040101010101" pitchFamily="2" charset="-122"/>
                    <a:sym typeface="华文楷体" panose="02010600040101010101" pitchFamily="2" charset="-122"/>
                  </a:rPr>
                  <a:t>,</a:t>
                </a:r>
                <a:r>
                  <a:rPr lang="zh-CN" altLang="en-US" dirty="0">
                    <a:latin typeface="华文楷体" panose="02010600040101010101" pitchFamily="2" charset="-122"/>
                    <a:ea typeface="华文楷体" panose="02010600040101010101" pitchFamily="2" charset="-122"/>
                    <a:sym typeface="华文楷体" panose="02010600040101010101" pitchFamily="2" charset="-122"/>
                  </a:rPr>
                  <a:t>隐藏层</a:t>
                </a:r>
                <a14:m>
                  <m:oMath xmlns:m="http://schemas.openxmlformats.org/officeDocument/2006/math">
                    <m:r>
                      <a:rPr lang="en-US" altLang="zh-CN" b="0" i="1" dirty="0" smtClean="0">
                        <a:latin typeface="Cambria Math" panose="02040503050406030204" pitchFamily="18" charset="0"/>
                        <a:ea typeface="华文楷体" panose="02010600040101010101" pitchFamily="2" charset="-122"/>
                        <a:sym typeface="华文楷体" panose="02010600040101010101" pitchFamily="2" charset="-122"/>
                      </a:rPr>
                      <m:t>≥10</m:t>
                    </m:r>
                  </m:oMath>
                </a14:m>
                <a:r>
                  <a:rPr lang="zh-CN" altLang="en-US" dirty="0"/>
                  <a:t>（</a:t>
                </a:r>
                <a:r>
                  <a:rPr lang="zh-CN" altLang="en-US" b="1" dirty="0">
                    <a:solidFill>
                      <a:srgbClr val="FF0000"/>
                    </a:solidFill>
                  </a:rPr>
                  <a:t>只是一个经验性的说法，不能作为网络选型、设计的指导准则</a:t>
                </a:r>
                <a:r>
                  <a:rPr lang="zh-CN" altLang="en-US" dirty="0"/>
                  <a:t>）</a:t>
                </a:r>
              </a:p>
            </p:txBody>
          </p:sp>
        </mc:Choice>
        <mc:Fallback>
          <p:sp>
            <p:nvSpPr>
              <p:cNvPr id="11" name="文本框 10">
                <a:extLst>
                  <a:ext uri="{FF2B5EF4-FFF2-40B4-BE49-F238E27FC236}">
                    <a16:creationId xmlns:a16="http://schemas.microsoft.com/office/drawing/2014/main" id="{193910D7-0A27-8A21-DC27-6CE69273ADFF}"/>
                  </a:ext>
                </a:extLst>
              </p:cNvPr>
              <p:cNvSpPr txBox="1">
                <a:spLocks noRot="1" noChangeAspect="1" noMove="1" noResize="1" noEditPoints="1" noAdjustHandles="1" noChangeArrowheads="1" noChangeShapeType="1" noTextEdit="1"/>
              </p:cNvSpPr>
              <p:nvPr/>
            </p:nvSpPr>
            <p:spPr>
              <a:xfrm>
                <a:off x="254000" y="6282789"/>
                <a:ext cx="11937999" cy="369332"/>
              </a:xfrm>
              <a:prstGeom prst="rect">
                <a:avLst/>
              </a:prstGeom>
              <a:blipFill>
                <a:blip r:embed="rId5"/>
                <a:stretch>
                  <a:fillRect l="-460" t="-10000" r="-409" b="-2833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92CC600-F7B9-4B3F-1424-F276B0B5D6AA}"/>
              </a:ext>
            </a:extLst>
          </p:cNvPr>
          <p:cNvSpPr txBox="1"/>
          <p:nvPr/>
        </p:nvSpPr>
        <p:spPr>
          <a:xfrm>
            <a:off x="344261" y="33470"/>
            <a:ext cx="5751739" cy="523220"/>
          </a:xfrm>
          <a:prstGeom prst="rect">
            <a:avLst/>
          </a:prstGeom>
          <a:noFill/>
        </p:spPr>
        <p:txBody>
          <a:bodyPr wrap="square">
            <a:spAutoFit/>
          </a:bodyPr>
          <a:lstStyle/>
          <a:p>
            <a:r>
              <a:rPr lang="zh-CN" altLang="en-US" sz="2800" b="1" dirty="0"/>
              <a:t>神经网络的发展</a:t>
            </a:r>
            <a:r>
              <a:rPr lang="en-US" altLang="zh-CN" sz="2800" b="1" dirty="0"/>
              <a:t>——</a:t>
            </a:r>
            <a:r>
              <a:rPr lang="zh-CN" altLang="en-US" sz="2800" b="1" dirty="0"/>
              <a:t>深度神经网络</a:t>
            </a:r>
          </a:p>
        </p:txBody>
      </p:sp>
    </p:spTree>
    <p:extLst>
      <p:ext uri="{BB962C8B-B14F-4D97-AF65-F5344CB8AC3E}">
        <p14:creationId xmlns:p14="http://schemas.microsoft.com/office/powerpoint/2010/main" val="218833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DBC0F7-D533-4869-A6C0-A9393A3E485D}"/>
              </a:ext>
            </a:extLst>
          </p:cNvPr>
          <p:cNvPicPr/>
          <p:nvPr/>
        </p:nvPicPr>
        <p:blipFill>
          <a:blip r:embed="rId3">
            <a:extLst>
              <a:ext uri="{28A0092B-C50C-407E-A947-70E740481C1C}">
                <a14:useLocalDpi xmlns:a14="http://schemas.microsoft.com/office/drawing/2010/main"/>
              </a:ext>
            </a:extLst>
          </a:blip>
          <a:stretch>
            <a:fillRect/>
          </a:stretch>
        </p:blipFill>
        <p:spPr>
          <a:xfrm>
            <a:off x="132885" y="764811"/>
            <a:ext cx="11926229" cy="4284709"/>
          </a:xfrm>
          <a:prstGeom prst="rect">
            <a:avLst/>
          </a:prstGeom>
        </p:spPr>
      </p:pic>
      <p:sp>
        <p:nvSpPr>
          <p:cNvPr id="5" name="文本框 4">
            <a:extLst>
              <a:ext uri="{FF2B5EF4-FFF2-40B4-BE49-F238E27FC236}">
                <a16:creationId xmlns:a16="http://schemas.microsoft.com/office/drawing/2014/main" id="{DCB316EE-B41F-4937-9AC0-7C9B0D877B21}"/>
              </a:ext>
            </a:extLst>
          </p:cNvPr>
          <p:cNvSpPr txBox="1"/>
          <p:nvPr/>
        </p:nvSpPr>
        <p:spPr>
          <a:xfrm>
            <a:off x="1320800" y="5190036"/>
            <a:ext cx="10228265" cy="1722523"/>
          </a:xfrm>
          <a:prstGeom prst="rect">
            <a:avLst/>
          </a:prstGeom>
          <a:noFill/>
        </p:spPr>
        <p:txBody>
          <a:bodyPr wrap="square">
            <a:spAutoFit/>
          </a:bodyPr>
          <a:lstStyle/>
          <a:p>
            <a:pPr marL="285750" indent="-285750" algn="just">
              <a:lnSpc>
                <a:spcPct val="12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任意隐藏层沿时间步展开的动力学机制与一阶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算法的单层</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工作原理一致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为方便起见，架构图中省去了延迟回路，重点表现</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单层循环网络的堆叠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误差反向传播的路径</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高阶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算法的深度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结构是一种堆叠循环神经网络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将误差反传路径按其遍历的微分状态阶数分级进而获得各阶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算法的参数梯度之间的递推关系</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逆向使用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BPTT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算法，实现参数的批处理式更新</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06BE5DC-15EB-4D1C-9791-209C12AB1983}"/>
              </a:ext>
            </a:extLst>
          </p:cNvPr>
          <p:cNvSpPr txBox="1"/>
          <p:nvPr/>
        </p:nvSpPr>
        <p:spPr>
          <a:xfrm>
            <a:off x="5207799" y="64129"/>
            <a:ext cx="685131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高阶间接积分法的深度堆叠循环神经网络架构</a:t>
            </a:r>
          </a:p>
        </p:txBody>
      </p:sp>
      <p:sp>
        <p:nvSpPr>
          <p:cNvPr id="7" name="灯片编号占位符 4">
            <a:extLst>
              <a:ext uri="{FF2B5EF4-FFF2-40B4-BE49-F238E27FC236}">
                <a16:creationId xmlns:a16="http://schemas.microsoft.com/office/drawing/2014/main" id="{5A0272FE-4937-0B0D-BC8D-1F19E95C0F71}"/>
              </a:ext>
            </a:extLst>
          </p:cNvPr>
          <p:cNvSpPr txBox="1">
            <a:spLocks/>
          </p:cNvSpPr>
          <p:nvPr/>
        </p:nvSpPr>
        <p:spPr>
          <a:xfrm>
            <a:off x="11435254" y="6526733"/>
            <a:ext cx="772108" cy="3259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0" latinLnBrk="0" hangingPunct="0">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zh-CN" sz="2400" b="1" i="1" dirty="0">
                <a:solidFill>
                  <a:schemeClr val="bg1">
                    <a:lumMod val="50000"/>
                  </a:schemeClr>
                </a:solidFill>
                <a:latin typeface="Times New Roman" panose="02020603050405020304" pitchFamily="18" charset="0"/>
                <a:cs typeface="Times New Roman" panose="02020603050405020304" pitchFamily="18" charset="0"/>
              </a:rPr>
              <a:t>P</a:t>
            </a:r>
            <a:fld id="{36322B44-6730-4C63-89E0-379F28A86B69}" type="slidenum">
              <a:rPr lang="en-US" altLang="zh-CN" sz="2400" b="1" i="1" smtClean="0">
                <a:solidFill>
                  <a:schemeClr val="bg1">
                    <a:lumMod val="50000"/>
                  </a:schemeClr>
                </a:solidFill>
                <a:latin typeface="Times New Roman" panose="02020603050405020304" pitchFamily="18" charset="0"/>
                <a:cs typeface="Times New Roman" panose="02020603050405020304" pitchFamily="18" charset="0"/>
              </a:rPr>
              <a:pPr eaLnBrk="1" hangingPunct="1">
                <a:spcBef>
                  <a:spcPct val="0"/>
                </a:spcBef>
                <a:buFontTx/>
                <a:buNone/>
              </a:pPr>
              <a:t>60</a:t>
            </a:fld>
            <a:endParaRPr lang="en-US" altLang="zh-CN" sz="2400" b="1"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1A59DEE-D4AA-78F5-4868-8397DD16EA09}"/>
              </a:ext>
            </a:extLst>
          </p:cNvPr>
          <p:cNvSpPr txBox="1"/>
          <p:nvPr/>
        </p:nvSpPr>
        <p:spPr>
          <a:xfrm>
            <a:off x="0" y="64129"/>
            <a:ext cx="5475893" cy="461665"/>
          </a:xfrm>
          <a:prstGeom prst="rect">
            <a:avLst/>
          </a:prstGeom>
          <a:no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基于</a:t>
            </a:r>
            <a:r>
              <a:rPr lang="en-US" altLang="zh-CN" sz="2400" b="1" dirty="0">
                <a:solidFill>
                  <a:srgbClr val="0070C0"/>
                </a:solidFill>
                <a:latin typeface="微软雅黑" panose="020B0503020204020204" pitchFamily="34" charset="-122"/>
                <a:ea typeface="微软雅黑" panose="020B0503020204020204" pitchFamily="34" charset="-122"/>
              </a:rPr>
              <a:t>IIM</a:t>
            </a:r>
            <a:r>
              <a:rPr lang="zh-CN" altLang="en-US" sz="2400" b="1" dirty="0">
                <a:solidFill>
                  <a:srgbClr val="0070C0"/>
                </a:solidFill>
                <a:latin typeface="微软雅黑" panose="020B0503020204020204" pitchFamily="34" charset="-122"/>
                <a:ea typeface="微软雅黑" panose="020B0503020204020204" pitchFamily="34" charset="-122"/>
              </a:rPr>
              <a:t>递推格式设计神经网络</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301963"/>
      </p:ext>
    </p:extLst>
  </p:cSld>
  <p:clrMapOvr>
    <a:masterClrMapping/>
  </p:clrMapOvr>
  <mc:AlternateContent xmlns:mc="http://schemas.openxmlformats.org/markup-compatibility/2006" xmlns:p14="http://schemas.microsoft.com/office/powerpoint/2010/main">
    <mc:Choice Requires="p14">
      <p:transition spd="slow" p14:dur="1600" advClick="0" advTm="1000">
        <p14:gallery dir="l"/>
      </p:transition>
    </mc:Choice>
    <mc:Fallback xmlns="">
      <p:transition spd="slow" advClick="0" advTm="1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6A85E7-5E92-4D9A-C7A9-F743A0D6ACC9}"/>
                  </a:ext>
                </a:extLst>
              </p:cNvPr>
              <p:cNvSpPr txBox="1"/>
              <p:nvPr/>
            </p:nvSpPr>
            <p:spPr>
              <a:xfrm>
                <a:off x="-172720" y="287248"/>
                <a:ext cx="6156960" cy="3078087"/>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特征离散系统的运动方程如下：</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𝑾</m:t>
                                  </m:r>
                                </m:e>
                                <m:sup>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𝒃</m:t>
                                  </m:r>
                                </m:e>
                                <m:sup>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李雅普诺夫函数选取如下：</a:t>
                </a:r>
              </a:p>
              <a:p>
                <a:pPr indent="1270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则</a:t>
                </a:r>
              </a:p>
              <a:p>
                <a:pPr indent="1270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06A85E7-5E92-4D9A-C7A9-F743A0D6ACC9}"/>
                  </a:ext>
                </a:extLst>
              </p:cNvPr>
              <p:cNvSpPr txBox="1">
                <a:spLocks noRot="1" noChangeAspect="1" noMove="1" noResize="1" noEditPoints="1" noAdjustHandles="1" noChangeArrowheads="1" noChangeShapeType="1" noTextEdit="1"/>
              </p:cNvSpPr>
              <p:nvPr/>
            </p:nvSpPr>
            <p:spPr>
              <a:xfrm>
                <a:off x="-172720" y="287248"/>
                <a:ext cx="6156960" cy="30780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1236BB6-5CE7-A25F-6C9D-E99EAE39FB4B}"/>
                  </a:ext>
                </a:extLst>
              </p:cNvPr>
              <p:cNvSpPr txBox="1"/>
              <p:nvPr/>
            </p:nvSpPr>
            <p:spPr>
              <a:xfrm>
                <a:off x="111760" y="6481668"/>
                <a:ext cx="6858000"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为保证任意积分结点</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处的微分方程残差</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收敛，需要</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&lt;0</m:t>
                    </m:r>
                  </m:oMath>
                </a14:m>
                <a:endParaRPr lang="zh-CN" altLang="en-US" dirty="0"/>
              </a:p>
            </p:txBody>
          </p:sp>
        </mc:Choice>
        <mc:Fallback xmlns="">
          <p:sp>
            <p:nvSpPr>
              <p:cNvPr id="5" name="文本框 4">
                <a:extLst>
                  <a:ext uri="{FF2B5EF4-FFF2-40B4-BE49-F238E27FC236}">
                    <a16:creationId xmlns:a16="http://schemas.microsoft.com/office/drawing/2014/main" id="{61236BB6-5CE7-A25F-6C9D-E99EAE39FB4B}"/>
                  </a:ext>
                </a:extLst>
              </p:cNvPr>
              <p:cNvSpPr txBox="1">
                <a:spLocks noRot="1" noChangeAspect="1" noMove="1" noResize="1" noEditPoints="1" noAdjustHandles="1" noChangeArrowheads="1" noChangeShapeType="1" noTextEdit="1"/>
              </p:cNvSpPr>
              <p:nvPr/>
            </p:nvSpPr>
            <p:spPr>
              <a:xfrm>
                <a:off x="111760" y="6481668"/>
                <a:ext cx="6858000" cy="369332"/>
              </a:xfrm>
              <a:prstGeom prst="rect">
                <a:avLst/>
              </a:prstGeom>
              <a:blipFill>
                <a:blip r:embed="rId4"/>
                <a:stretch>
                  <a:fillRect l="-711"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F96B1D2-6296-0545-A6CD-C2BA318A909B}"/>
                  </a:ext>
                </a:extLst>
              </p:cNvPr>
              <p:cNvSpPr txBox="1"/>
              <p:nvPr/>
            </p:nvSpPr>
            <p:spPr>
              <a:xfrm>
                <a:off x="214631" y="5394034"/>
                <a:ext cx="874522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0" smtClean="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zh-CN" altLang="en-US" i="1">
                              <a:solidFill>
                                <a:schemeClr val="tx1"/>
                              </a:solidFill>
                              <a:latin typeface="Cambria Math" panose="02040503050406030204" pitchFamily="18" charset="0"/>
                            </a:rPr>
                            <m:t>𝑖</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r>
                        <a:rPr lang="en-US" altLang="zh-CN" b="0" i="1" smtClean="0">
                          <a:solidFill>
                            <a:schemeClr val="tx1"/>
                          </a:solidFill>
                          <a:latin typeface="Cambria Math" panose="02040503050406030204" pitchFamily="18" charset="0"/>
                        </a:rPr>
                        <m:t>≈</m:t>
                      </m:r>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𝜂</m:t>
                      </m:r>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e>
                          </m:d>
                        </m:e>
                        <m:sup>
                          <m:r>
                            <a:rPr lang="zh-CN" altLang="en-US">
                              <a:solidFill>
                                <a:schemeClr val="tx1"/>
                              </a:solidFill>
                              <a:latin typeface="Cambria Math" panose="02040503050406030204" pitchFamily="18" charset="0"/>
                            </a:rPr>
                            <m:t>2</m:t>
                          </m:r>
                        </m:sup>
                      </m:sSup>
                      <m:r>
                        <a:rPr lang="zh-CN" altLang="en-US">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e>
                      </m:d>
                      <m:d>
                        <m:dPr>
                          <m:ctrlPr>
                            <a:rPr lang="zh-CN" altLang="en-US" i="1">
                              <a:solidFill>
                                <a:schemeClr val="tx1"/>
                              </a:solidFill>
                              <a:latin typeface="Cambria Math" panose="02040503050406030204" pitchFamily="18" charset="0"/>
                            </a:rPr>
                          </m:ctrlPr>
                        </m:dPr>
                        <m:e>
                          <m:r>
                            <a:rPr lang="zh-CN" altLang="en-US">
                              <a:solidFill>
                                <a:schemeClr val="tx1"/>
                              </a:solidFill>
                              <a:latin typeface="Cambria Math" panose="02040503050406030204" pitchFamily="18" charset="0"/>
                            </a:rPr>
                            <m:t>1−</m:t>
                          </m:r>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1</m:t>
                              </m:r>
                            </m:num>
                            <m:den>
                              <m:r>
                                <a:rPr lang="zh-CN" altLang="en-US">
                                  <a:solidFill>
                                    <a:schemeClr val="tx1"/>
                                  </a:solidFill>
                                  <a:latin typeface="Cambria Math" panose="02040503050406030204" pitchFamily="18" charset="0"/>
                                </a:rPr>
                                <m:t>2</m:t>
                              </m:r>
                            </m:den>
                          </m:f>
                          <m:r>
                            <a:rPr lang="zh-CN" altLang="en-US" i="1">
                              <a:solidFill>
                                <a:schemeClr val="tx1"/>
                              </a:solidFill>
                              <a:latin typeface="Cambria Math" panose="02040503050406030204" pitchFamily="18" charset="0"/>
                            </a:rPr>
                            <m:t>𝜂</m:t>
                          </m:r>
                          <m:r>
                            <a:rPr lang="zh-CN" altLang="en-US">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e>
                          </m:d>
                        </m:e>
                      </m:d>
                    </m:oMath>
                  </m:oMathPara>
                </a14:m>
                <a:endParaRPr lang="zh-CN" altLang="en-US" dirty="0"/>
              </a:p>
            </p:txBody>
          </p:sp>
        </mc:Choice>
        <mc:Fallback xmlns="">
          <p:sp>
            <p:nvSpPr>
              <p:cNvPr id="9" name="文本框 8">
                <a:extLst>
                  <a:ext uri="{FF2B5EF4-FFF2-40B4-BE49-F238E27FC236}">
                    <a16:creationId xmlns:a16="http://schemas.microsoft.com/office/drawing/2014/main" id="{1F96B1D2-6296-0545-A6CD-C2BA318A909B}"/>
                  </a:ext>
                </a:extLst>
              </p:cNvPr>
              <p:cNvSpPr txBox="1">
                <a:spLocks noRot="1" noChangeAspect="1" noMove="1" noResize="1" noEditPoints="1" noAdjustHandles="1" noChangeArrowheads="1" noChangeShapeType="1" noTextEdit="1"/>
              </p:cNvSpPr>
              <p:nvPr/>
            </p:nvSpPr>
            <p:spPr>
              <a:xfrm>
                <a:off x="214631" y="5394034"/>
                <a:ext cx="8745220" cy="9840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88445D-0A87-029E-B430-87ACEC068EE7}"/>
                  </a:ext>
                </a:extLst>
              </p:cNvPr>
              <p:cNvSpPr txBox="1"/>
              <p:nvPr/>
            </p:nvSpPr>
            <p:spPr>
              <a:xfrm>
                <a:off x="-281940" y="3542784"/>
                <a:ext cx="6182360" cy="769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r>
                                <a:rPr lang="zh-CN" altLang="en-US" i="0">
                                  <a:solidFill>
                                    <a:schemeClr val="tx1"/>
                                  </a:solidFill>
                                  <a:latin typeface="Cambria Math" panose="02040503050406030204" pitchFamily="18" charset="0"/>
                                </a:rPr>
                                <m:t>+1</m:t>
                              </m:r>
                            </m:e>
                          </m:d>
                        </m:sup>
                      </m:sSubSup>
                      <m:r>
                        <a:rPr lang="en-US" altLang="zh-CN" b="0" i="1" smtClean="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p>
                          <m:r>
                            <a:rPr lang="zh-CN" altLang="en-US" b="0" i="1">
                              <a:solidFill>
                                <a:schemeClr val="tx1"/>
                              </a:solidFill>
                              <a:latin typeface="Cambria Math" panose="02040503050406030204" pitchFamily="18" charset="0"/>
                            </a:rPr>
                            <m:t>𝑇</m:t>
                          </m:r>
                        </m:sup>
                      </m:sSup>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p>
                          <m:r>
                            <a:rPr lang="zh-CN" altLang="en-US" b="0" i="1">
                              <a:solidFill>
                                <a:schemeClr val="tx1"/>
                              </a:solidFill>
                              <a:latin typeface="Cambria Math" panose="02040503050406030204" pitchFamily="18" charset="0"/>
                            </a:rPr>
                            <m:t>𝑇</m:t>
                          </m:r>
                        </m:sup>
                      </m:sSup>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oMath>
                  </m:oMathPara>
                </a14:m>
                <a:endParaRPr lang="zh-CN" altLang="en-US" dirty="0"/>
              </a:p>
            </p:txBody>
          </p:sp>
        </mc:Choice>
        <mc:Fallback xmlns="">
          <p:sp>
            <p:nvSpPr>
              <p:cNvPr id="11" name="文本框 10">
                <a:extLst>
                  <a:ext uri="{FF2B5EF4-FFF2-40B4-BE49-F238E27FC236}">
                    <a16:creationId xmlns:a16="http://schemas.microsoft.com/office/drawing/2014/main" id="{FC88445D-0A87-029E-B430-87ACEC068EE7}"/>
                  </a:ext>
                </a:extLst>
              </p:cNvPr>
              <p:cNvSpPr txBox="1">
                <a:spLocks noRot="1" noChangeAspect="1" noMove="1" noResize="1" noEditPoints="1" noAdjustHandles="1" noChangeArrowheads="1" noChangeShapeType="1" noTextEdit="1"/>
              </p:cNvSpPr>
              <p:nvPr/>
            </p:nvSpPr>
            <p:spPr>
              <a:xfrm>
                <a:off x="-281940" y="3542784"/>
                <a:ext cx="6182360" cy="769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21C0D35-96FF-E644-F1D9-99EF94B0FC16}"/>
                  </a:ext>
                </a:extLst>
              </p:cNvPr>
              <p:cNvSpPr txBox="1"/>
              <p:nvPr/>
            </p:nvSpPr>
            <p:spPr>
              <a:xfrm>
                <a:off x="214631" y="4497103"/>
                <a:ext cx="5189218" cy="712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𝜂</m:t>
                      </m:r>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𝜂</m:t>
                      </m:r>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oMath>
                  </m:oMathPara>
                </a14:m>
                <a:endParaRPr lang="zh-CN" altLang="en-US" dirty="0"/>
              </a:p>
            </p:txBody>
          </p:sp>
        </mc:Choice>
        <mc:Fallback xmlns="">
          <p:sp>
            <p:nvSpPr>
              <p:cNvPr id="13" name="文本框 12">
                <a:extLst>
                  <a:ext uri="{FF2B5EF4-FFF2-40B4-BE49-F238E27FC236}">
                    <a16:creationId xmlns:a16="http://schemas.microsoft.com/office/drawing/2014/main" id="{821C0D35-96FF-E644-F1D9-99EF94B0FC16}"/>
                  </a:ext>
                </a:extLst>
              </p:cNvPr>
              <p:cNvSpPr txBox="1">
                <a:spLocks noRot="1" noChangeAspect="1" noMove="1" noResize="1" noEditPoints="1" noAdjustHandles="1" noChangeArrowheads="1" noChangeShapeType="1" noTextEdit="1"/>
              </p:cNvSpPr>
              <p:nvPr/>
            </p:nvSpPr>
            <p:spPr>
              <a:xfrm>
                <a:off x="214631" y="4497103"/>
                <a:ext cx="5189218" cy="712118"/>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D857F558-6353-85B0-331D-5E3EBE8A9F22}"/>
              </a:ext>
            </a:extLst>
          </p:cNvPr>
          <p:cNvSpPr txBox="1"/>
          <p:nvPr/>
        </p:nvSpPr>
        <p:spPr>
          <a:xfrm>
            <a:off x="-157479" y="3365335"/>
            <a:ext cx="744220"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又</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6C7F646F-CA5D-3869-D513-7DDE3F7C7D4D}"/>
              </a:ext>
            </a:extLst>
          </p:cNvPr>
          <p:cNvSpPr txBox="1"/>
          <p:nvPr/>
        </p:nvSpPr>
        <p:spPr>
          <a:xfrm>
            <a:off x="-172720" y="4312290"/>
            <a:ext cx="985520"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E137F4BC-F958-587B-6174-CD1B65590F1A}"/>
              </a:ext>
            </a:extLst>
          </p:cNvPr>
          <p:cNvSpPr txBox="1"/>
          <p:nvPr/>
        </p:nvSpPr>
        <p:spPr>
          <a:xfrm>
            <a:off x="-172720" y="5269799"/>
            <a:ext cx="985520"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5849EA6-18A0-E99A-36F2-B6E0F11A1BD5}"/>
                  </a:ext>
                </a:extLst>
              </p:cNvPr>
              <p:cNvSpPr txBox="1"/>
              <p:nvPr/>
            </p:nvSpPr>
            <p:spPr>
              <a:xfrm>
                <a:off x="7813040" y="1275948"/>
                <a:ext cx="3261360" cy="11006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𝜂</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𝑖</m:t>
                              </m:r>
                            </m:e>
                          </m:d>
                        </m:sup>
                      </m:sSup>
                      <m:r>
                        <a:rPr lang="zh-CN" altLang="en-US" i="0">
                          <a:solidFill>
                            <a:schemeClr val="tx1"/>
                          </a:solidFill>
                          <a:latin typeface="Cambria Math" panose="02040503050406030204" pitchFamily="18" charset="0"/>
                        </a:rPr>
                        <m:t>&lt;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2</m:t>
                          </m:r>
                        </m:num>
                        <m:den>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den>
                      </m:f>
                    </m:oMath>
                  </m:oMathPara>
                </a14:m>
                <a:endParaRPr lang="zh-CN" altLang="en-US" dirty="0"/>
              </a:p>
            </p:txBody>
          </p:sp>
        </mc:Choice>
        <mc:Fallback xmlns="">
          <p:sp>
            <p:nvSpPr>
              <p:cNvPr id="19" name="文本框 18">
                <a:extLst>
                  <a:ext uri="{FF2B5EF4-FFF2-40B4-BE49-F238E27FC236}">
                    <a16:creationId xmlns:a16="http://schemas.microsoft.com/office/drawing/2014/main" id="{95849EA6-18A0-E99A-36F2-B6E0F11A1BD5}"/>
                  </a:ext>
                </a:extLst>
              </p:cNvPr>
              <p:cNvSpPr txBox="1">
                <a:spLocks noRot="1" noChangeAspect="1" noMove="1" noResize="1" noEditPoints="1" noAdjustHandles="1" noChangeArrowheads="1" noChangeShapeType="1" noTextEdit="1"/>
              </p:cNvSpPr>
              <p:nvPr/>
            </p:nvSpPr>
            <p:spPr>
              <a:xfrm>
                <a:off x="7813040" y="1275948"/>
                <a:ext cx="3261360" cy="110068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E0D90A6-CD4D-3FC7-302E-483B79E3665D}"/>
                  </a:ext>
                </a:extLst>
              </p:cNvPr>
              <p:cNvSpPr txBox="1"/>
              <p:nvPr/>
            </p:nvSpPr>
            <p:spPr>
              <a:xfrm>
                <a:off x="7894320" y="2571585"/>
                <a:ext cx="3830320" cy="10988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𝜂</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𝑖</m:t>
                              </m:r>
                            </m:e>
                          </m:d>
                        </m:sup>
                      </m:sSup>
                      <m:r>
                        <a:rPr lang="en-US" altLang="zh-CN" b="0" i="0" smtClean="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𝐾</m:t>
                          </m:r>
                        </m:num>
                        <m:den>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den>
                      </m:f>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𝐾</m:t>
                      </m:r>
                      <m:r>
                        <a:rPr lang="en-US" altLang="zh-CN" b="0" i="1" smtClean="0">
                          <a:solidFill>
                            <a:schemeClr val="tx1"/>
                          </a:solidFill>
                          <a:latin typeface="Cambria Math" panose="02040503050406030204" pitchFamily="18" charset="0"/>
                        </a:rPr>
                        <m:t>≤2</m:t>
                      </m:r>
                    </m:oMath>
                  </m:oMathPara>
                </a14:m>
                <a:endParaRPr lang="zh-CN" altLang="en-US" dirty="0"/>
              </a:p>
            </p:txBody>
          </p:sp>
        </mc:Choice>
        <mc:Fallback xmlns="">
          <p:sp>
            <p:nvSpPr>
              <p:cNvPr id="20" name="文本框 19">
                <a:extLst>
                  <a:ext uri="{FF2B5EF4-FFF2-40B4-BE49-F238E27FC236}">
                    <a16:creationId xmlns:a16="http://schemas.microsoft.com/office/drawing/2014/main" id="{DE0D90A6-CD4D-3FC7-302E-483B79E3665D}"/>
                  </a:ext>
                </a:extLst>
              </p:cNvPr>
              <p:cNvSpPr txBox="1">
                <a:spLocks noRot="1" noChangeAspect="1" noMove="1" noResize="1" noEditPoints="1" noAdjustHandles="1" noChangeArrowheads="1" noChangeShapeType="1" noTextEdit="1"/>
              </p:cNvSpPr>
              <p:nvPr/>
            </p:nvSpPr>
            <p:spPr>
              <a:xfrm>
                <a:off x="7894320" y="2571585"/>
                <a:ext cx="3830320" cy="1098827"/>
              </a:xfrm>
              <a:prstGeom prst="rect">
                <a:avLst/>
              </a:prstGeom>
              <a:blipFill>
                <a:blip r:embed="rId9"/>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836D675B-7F88-8665-6680-026F38EF1F6E}"/>
              </a:ext>
            </a:extLst>
          </p:cNvPr>
          <p:cNvSpPr txBox="1"/>
          <p:nvPr/>
        </p:nvSpPr>
        <p:spPr>
          <a:xfrm>
            <a:off x="7876540" y="752742"/>
            <a:ext cx="1005840" cy="369332"/>
          </a:xfrm>
          <a:prstGeom prst="rect">
            <a:avLst/>
          </a:prstGeom>
          <a:noFill/>
        </p:spPr>
        <p:txBody>
          <a:bodyPr wrap="square">
            <a:spAutoFit/>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于是有</a:t>
            </a:r>
            <a:endParaRPr lang="zh-CN" altLang="en-US" dirty="0"/>
          </a:p>
        </p:txBody>
      </p:sp>
      <p:sp>
        <p:nvSpPr>
          <p:cNvPr id="24" name="文本框 23">
            <a:extLst>
              <a:ext uri="{FF2B5EF4-FFF2-40B4-BE49-F238E27FC236}">
                <a16:creationId xmlns:a16="http://schemas.microsoft.com/office/drawing/2014/main" id="{8C780B5F-2626-CC44-EB6B-6821D7DEAEB0}"/>
              </a:ext>
            </a:extLst>
          </p:cNvPr>
          <p:cNvSpPr txBox="1"/>
          <p:nvPr/>
        </p:nvSpPr>
        <p:spPr>
          <a:xfrm>
            <a:off x="-172720" y="-87239"/>
            <a:ext cx="8887602"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b="1" u="sng" kern="100" dirty="0">
                <a:effectLst/>
                <a:latin typeface="Times New Roman" panose="02020603050405020304" pitchFamily="18" charset="0"/>
                <a:ea typeface="宋体" panose="02010600030101010101" pitchFamily="2" charset="-122"/>
                <a:cs typeface="Times New Roman" panose="02020603050405020304" pitchFamily="18" charset="0"/>
              </a:rPr>
              <a:t>自适应学习速率：不同积分结点处的微分方程残差使用不同的搜索步长进行极小化</a:t>
            </a:r>
            <a:endParaRPr lang="zh-CN" altLang="zh-CN" sz="1800" b="1" u="sng"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3565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A39F024-4250-0144-10FC-A7A63B989F72}"/>
              </a:ext>
            </a:extLst>
          </p:cNvPr>
          <p:cNvGrpSpPr/>
          <p:nvPr/>
        </p:nvGrpSpPr>
        <p:grpSpPr>
          <a:xfrm>
            <a:off x="2649207" y="303"/>
            <a:ext cx="9373082" cy="3530781"/>
            <a:chOff x="126002" y="0"/>
            <a:chExt cx="9373082" cy="3530781"/>
          </a:xfrm>
        </p:grpSpPr>
        <p:pic>
          <p:nvPicPr>
            <p:cNvPr id="5" name="图片 4">
              <a:extLst>
                <a:ext uri="{FF2B5EF4-FFF2-40B4-BE49-F238E27FC236}">
                  <a16:creationId xmlns:a16="http://schemas.microsoft.com/office/drawing/2014/main" id="{4E7E8948-36C4-CE59-DDD6-AB8F106D9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02" y="0"/>
              <a:ext cx="4680191" cy="3518081"/>
            </a:xfrm>
            <a:prstGeom prst="rect">
              <a:avLst/>
            </a:prstGeom>
          </p:spPr>
        </p:pic>
        <p:pic>
          <p:nvPicPr>
            <p:cNvPr id="7" name="图片 6">
              <a:extLst>
                <a:ext uri="{FF2B5EF4-FFF2-40B4-BE49-F238E27FC236}">
                  <a16:creationId xmlns:a16="http://schemas.microsoft.com/office/drawing/2014/main" id="{5B54522D-9FD5-303E-8350-F590EEFAB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193" y="0"/>
              <a:ext cx="4692891" cy="3530781"/>
            </a:xfrm>
            <a:prstGeom prst="rect">
              <a:avLst/>
            </a:prstGeom>
          </p:spPr>
        </p:pic>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1FA7B30-EED1-5D79-A4A3-2A414741C171}"/>
                  </a:ext>
                </a:extLst>
              </p:cNvPr>
              <p:cNvSpPr txBox="1"/>
              <p:nvPr/>
            </p:nvSpPr>
            <p:spPr>
              <a:xfrm>
                <a:off x="0" y="5349421"/>
                <a:ext cx="7142991" cy="14310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𝐽</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r>
                            <a:rPr lang="zh-CN" altLang="en-US" i="0">
                              <a:solidFill>
                                <a:schemeClr val="tx1"/>
                              </a:solidFill>
                              <a:latin typeface="Cambria Math" panose="02040503050406030204" pitchFamily="18" charset="0"/>
                            </a:rPr>
                            <m:t>2</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𝑁</m:t>
                              </m:r>
                              <m:r>
                                <a:rPr lang="zh-CN" altLang="en-US" i="0">
                                  <a:solidFill>
                                    <a:schemeClr val="tx1"/>
                                  </a:solidFill>
                                  <a:latin typeface="Cambria Math" panose="02040503050406030204" pitchFamily="18" charset="0"/>
                                </a:rPr>
                                <m:t>+1</m:t>
                              </m:r>
                            </m:e>
                          </m:d>
                        </m:den>
                      </m:f>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𝑹</m:t>
                              </m:r>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2</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e>
                          </m:d>
                        </m:den>
                      </m:f>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𝑫</m:t>
                              </m:r>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3</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e>
                          </m:d>
                        </m:den>
                      </m:f>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𝑬</m:t>
                              </m:r>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1</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2</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𝐷</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3</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𝐸</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oMath>
                  </m:oMathPara>
                </a14:m>
                <a:endParaRPr lang="zh-CN" altLang="en-US" dirty="0"/>
              </a:p>
            </p:txBody>
          </p:sp>
        </mc:Choice>
        <mc:Fallback xmlns="">
          <p:sp>
            <p:nvSpPr>
              <p:cNvPr id="9" name="文本框 8">
                <a:extLst>
                  <a:ext uri="{FF2B5EF4-FFF2-40B4-BE49-F238E27FC236}">
                    <a16:creationId xmlns:a16="http://schemas.microsoft.com/office/drawing/2014/main" id="{B1FA7B30-EED1-5D79-A4A3-2A414741C171}"/>
                  </a:ext>
                </a:extLst>
              </p:cNvPr>
              <p:cNvSpPr txBox="1">
                <a:spLocks noRot="1" noChangeAspect="1" noMove="1" noResize="1" noEditPoints="1" noAdjustHandles="1" noChangeArrowheads="1" noChangeShapeType="1" noTextEdit="1"/>
              </p:cNvSpPr>
              <p:nvPr/>
            </p:nvSpPr>
            <p:spPr>
              <a:xfrm>
                <a:off x="0" y="5349421"/>
                <a:ext cx="7142991" cy="14310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E38AE36-093E-D88E-9370-6D865D5D5E17}"/>
                  </a:ext>
                </a:extLst>
              </p:cNvPr>
              <p:cNvSpPr txBox="1"/>
              <p:nvPr/>
            </p:nvSpPr>
            <p:spPr>
              <a:xfrm>
                <a:off x="126002" y="4125530"/>
                <a:ext cx="4995937"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4"/>
                                    <m:mcJc m:val="center"/>
                                  </m:mcPr>
                                </m:mc>
                              </m:mcs>
                              <m:ctrlPr>
                                <a:rPr lang="zh-CN" altLang="en-US" i="1">
                                  <a:solidFill>
                                    <a:schemeClr val="tx1"/>
                                  </a:solidFill>
                                  <a:latin typeface="Cambria Math" panose="02040503050406030204" pitchFamily="18" charset="0"/>
                                </a:rPr>
                              </m:ctrlPr>
                            </m:mPr>
                            <m:mr>
                              <m:e>
                                <m:eqArr>
                                  <m:eqArrPr>
                                    <m:ctrlPr>
                                      <a:rPr lang="zh-CN" altLang="en-US" i="1">
                                        <a:solidFill>
                                          <a:schemeClr val="tx1"/>
                                        </a:solidFill>
                                        <a:latin typeface="Cambria Math" panose="02040503050406030204" pitchFamily="18" charset="0"/>
                                      </a:rPr>
                                    </m:ctrlPr>
                                  </m:eqArr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𝑓</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𝑧</m:t>
                                        </m:r>
                                      </m:e>
                                    </m:d>
                                    <m:r>
                                      <a:rPr lang="zh-CN" altLang="en-US" i="0">
                                        <a:solidFill>
                                          <a:schemeClr val="tx1"/>
                                        </a:solidFill>
                                        <a:latin typeface="Cambria Math" panose="02040503050406030204" pitchFamily="18" charset="0"/>
                                      </a:rPr>
                                      <m:t> ,</m:t>
                                    </m:r>
                                  </m:e>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𝜑</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𝑧</m:t>
                                        </m:r>
                                      </m:e>
                                    </m:d>
                                    <m:r>
                                      <a:rPr lang="zh-CN" altLang="en-US" i="0">
                                        <a:solidFill>
                                          <a:schemeClr val="tx1"/>
                                        </a:solidFill>
                                        <a:latin typeface="Cambria Math" panose="02040503050406030204" pitchFamily="18" charset="0"/>
                                      </a:rPr>
                                      <m:t> ,</m:t>
                                    </m:r>
                                  </m:e>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𝑧</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𝜓</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𝑧</m:t>
                                        </m:r>
                                      </m:e>
                                    </m:d>
                                    <m:r>
                                      <a:rPr lang="zh-CN" altLang="en-US" i="0">
                                        <a:solidFill>
                                          <a:schemeClr val="tx1"/>
                                        </a:solidFill>
                                        <a:latin typeface="Cambria Math" panose="02040503050406030204" pitchFamily="18" charset="0"/>
                                      </a:rPr>
                                      <m:t> ,</m:t>
                                    </m:r>
                                  </m:e>
                                </m:eqArr>
                              </m:e>
                              <m:e>
                                <m:eqArr>
                                  <m:eqArrPr>
                                    <m:ctrlPr>
                                      <a:rPr lang="zh-CN" altLang="en-US" i="1">
                                        <a:solidFill>
                                          <a:schemeClr val="tx1"/>
                                        </a:solidFill>
                                        <a:latin typeface="Cambria Math" panose="02040503050406030204" pitchFamily="18" charset="0"/>
                                      </a:rPr>
                                    </m:ctrlPr>
                                  </m:eqArrPr>
                                  <m:e>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e>
                                    </m:d>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𝛼</m:t>
                                    </m:r>
                                  </m:e>
                                  <m:e>
                                    <m:r>
                                      <a:rPr lang="zh-CN" altLang="en-US" i="1">
                                        <a:solidFill>
                                          <a:schemeClr val="tx1"/>
                                        </a:solidFill>
                                        <a:latin typeface="Cambria Math" panose="02040503050406030204" pitchFamily="18" charset="0"/>
                                      </a:rPr>
                                      <m:t>𝑦</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e>
                                    </m:d>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𝛽</m:t>
                                    </m:r>
                                  </m:e>
                                  <m:e>
                                    <m:r>
                                      <a:rPr lang="zh-CN" altLang="en-US" i="1">
                                        <a:solidFill>
                                          <a:schemeClr val="tx1"/>
                                        </a:solidFill>
                                        <a:latin typeface="Cambria Math" panose="02040503050406030204" pitchFamily="18" charset="0"/>
                                      </a:rPr>
                                      <m:t>𝑧</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e>
                                    </m:d>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𝛾</m:t>
                                    </m:r>
                                  </m:e>
                                </m:eqArr>
                              </m:e>
                              <m:e>
                                <m:r>
                                  <a:rPr lang="zh-CN" altLang="en-US" i="0">
                                    <a:solidFill>
                                      <a:schemeClr val="tx1"/>
                                    </a:solidFill>
                                    <a:latin typeface="Cambria Math" panose="02040503050406030204" pitchFamily="18" charset="0"/>
                                  </a:rPr>
                                  <m:t>,</m:t>
                                </m:r>
                              </m:e>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𝑁</m:t>
                                        </m:r>
                                      </m:sub>
                                    </m:sSub>
                                  </m:e>
                                </m:d>
                              </m:e>
                            </m:mr>
                          </m:m>
                        </m:e>
                      </m:d>
                    </m:oMath>
                  </m:oMathPara>
                </a14:m>
                <a:endParaRPr lang="zh-CN" altLang="en-US" dirty="0"/>
              </a:p>
            </p:txBody>
          </p:sp>
        </mc:Choice>
        <mc:Fallback xmlns="">
          <p:sp>
            <p:nvSpPr>
              <p:cNvPr id="11" name="文本框 10">
                <a:extLst>
                  <a:ext uri="{FF2B5EF4-FFF2-40B4-BE49-F238E27FC236}">
                    <a16:creationId xmlns:a16="http://schemas.microsoft.com/office/drawing/2014/main" id="{2E38AE36-093E-D88E-9370-6D865D5D5E17}"/>
                  </a:ext>
                </a:extLst>
              </p:cNvPr>
              <p:cNvSpPr txBox="1">
                <a:spLocks noRot="1" noChangeAspect="1" noMove="1" noResize="1" noEditPoints="1" noAdjustHandles="1" noChangeArrowheads="1" noChangeShapeType="1" noTextEdit="1"/>
              </p:cNvSpPr>
              <p:nvPr/>
            </p:nvSpPr>
            <p:spPr>
              <a:xfrm>
                <a:off x="126002" y="4125530"/>
                <a:ext cx="4995937" cy="1117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E2C8A0-8A4D-4B65-A78A-55BAA7315D59}"/>
                  </a:ext>
                </a:extLst>
              </p:cNvPr>
              <p:cNvSpPr txBox="1"/>
              <p:nvPr/>
            </p:nvSpPr>
            <p:spPr>
              <a:xfrm>
                <a:off x="7621028" y="4826380"/>
                <a:ext cx="4692891"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𝐽</m:t>
                      </m:r>
                      <m:r>
                        <a:rPr lang="zh-CN" altLang="en-US" b="0"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𝐼𝑁</m:t>
                          </m:r>
                        </m:sub>
                      </m:sSub>
                      <m:r>
                        <a:rPr lang="zh-CN" altLang="en-US" b="0"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r>
                        <a:rPr lang="zh-CN" altLang="en-US" b="0"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𝐵𝐶</m:t>
                          </m:r>
                        </m:sub>
                      </m:sSub>
                      <m:r>
                        <a:rPr lang="zh-CN" altLang="en-US" b="0" i="0">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𝐸</m:t>
                              </m:r>
                            </m:e>
                            <m:sub>
                              <m:r>
                                <a:rPr lang="zh-CN" altLang="en-US" b="0" i="1">
                                  <a:solidFill>
                                    <a:schemeClr val="tx1"/>
                                  </a:solidFill>
                                  <a:latin typeface="Cambria Math" panose="02040503050406030204" pitchFamily="18" charset="0"/>
                                </a:rPr>
                                <m:t>𝐵𝐶</m:t>
                              </m:r>
                            </m:sub>
                            <m:sup>
                              <m:r>
                                <a:rPr lang="zh-CN" altLang="en-US" b="0" i="0">
                                  <a:solidFill>
                                    <a:schemeClr val="tx1"/>
                                  </a:solidFill>
                                  <a:latin typeface="Cambria Math" panose="02040503050406030204" pitchFamily="18" charset="0"/>
                                </a:rPr>
                                <m:t>2</m:t>
                              </m:r>
                            </m:sup>
                          </m:sSubSup>
                        </m:e>
                      </m:d>
                    </m:oMath>
                  </m:oMathPara>
                </a14:m>
                <a:endParaRPr lang="zh-CN" altLang="en-US" dirty="0"/>
              </a:p>
            </p:txBody>
          </p:sp>
        </mc:Choice>
        <mc:Fallback xmlns="">
          <p:sp>
            <p:nvSpPr>
              <p:cNvPr id="13" name="文本框 12">
                <a:extLst>
                  <a:ext uri="{FF2B5EF4-FFF2-40B4-BE49-F238E27FC236}">
                    <a16:creationId xmlns:a16="http://schemas.microsoft.com/office/drawing/2014/main" id="{A0E2C8A0-8A4D-4B65-A78A-55BAA7315D59}"/>
                  </a:ext>
                </a:extLst>
              </p:cNvPr>
              <p:cNvSpPr txBox="1">
                <a:spLocks noRot="1" noChangeAspect="1" noMove="1" noResize="1" noEditPoints="1" noAdjustHandles="1" noChangeArrowheads="1" noChangeShapeType="1" noTextEdit="1"/>
              </p:cNvSpPr>
              <p:nvPr/>
            </p:nvSpPr>
            <p:spPr>
              <a:xfrm>
                <a:off x="7621028" y="4826380"/>
                <a:ext cx="4692891" cy="871457"/>
              </a:xfrm>
              <a:prstGeom prst="rect">
                <a:avLst/>
              </a:prstGeom>
              <a:blipFill>
                <a:blip r:embed="rId6"/>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E94E5C55-D525-4DFC-A704-210D9794246F}"/>
              </a:ext>
            </a:extLst>
          </p:cNvPr>
          <p:cNvCxnSpPr/>
          <p:nvPr/>
        </p:nvCxnSpPr>
        <p:spPr>
          <a:xfrm>
            <a:off x="7335748" y="3867374"/>
            <a:ext cx="0" cy="296409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982ABB-524F-910E-E103-C7E775E22568}"/>
              </a:ext>
            </a:extLst>
          </p:cNvPr>
          <p:cNvSpPr txBox="1"/>
          <p:nvPr/>
        </p:nvSpPr>
        <p:spPr>
          <a:xfrm>
            <a:off x="126002" y="3663865"/>
            <a:ext cx="3932287" cy="461665"/>
          </a:xfrm>
          <a:prstGeom prst="rect">
            <a:avLst/>
          </a:prstGeom>
          <a:noFill/>
        </p:spPr>
        <p:txBody>
          <a:bodyPr wrap="square">
            <a:spAutoFit/>
          </a:bodyPr>
          <a:lstStyle/>
          <a:p>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一阶常微分方程组初值问题：</a:t>
            </a:r>
            <a:endParaRPr lang="zh-CN" altLang="en-US" sz="2400" dirty="0"/>
          </a:p>
        </p:txBody>
      </p:sp>
      <p:sp>
        <p:nvSpPr>
          <p:cNvPr id="18" name="文本框 17">
            <a:extLst>
              <a:ext uri="{FF2B5EF4-FFF2-40B4-BE49-F238E27FC236}">
                <a16:creationId xmlns:a16="http://schemas.microsoft.com/office/drawing/2014/main" id="{DD7D8840-EF4B-E9CB-1029-5C56C6FC88C2}"/>
              </a:ext>
            </a:extLst>
          </p:cNvPr>
          <p:cNvSpPr txBox="1"/>
          <p:nvPr/>
        </p:nvSpPr>
        <p:spPr>
          <a:xfrm>
            <a:off x="7621028" y="3717066"/>
            <a:ext cx="3932287" cy="461665"/>
          </a:xfrm>
          <a:prstGeom prst="rect">
            <a:avLst/>
          </a:prstGeom>
          <a:noFill/>
        </p:spPr>
        <p:txBody>
          <a:bodyPr wrap="square">
            <a:spAutoFit/>
          </a:bodyPr>
          <a:lstStyle/>
          <a:p>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两点边值</a:t>
            </a:r>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问题：</a:t>
            </a:r>
            <a:endParaRPr lang="zh-CN" altLang="en-US" sz="2400" dirty="0"/>
          </a:p>
        </p:txBody>
      </p:sp>
      <p:sp>
        <p:nvSpPr>
          <p:cNvPr id="19" name="文本框 18">
            <a:extLst>
              <a:ext uri="{FF2B5EF4-FFF2-40B4-BE49-F238E27FC236}">
                <a16:creationId xmlns:a16="http://schemas.microsoft.com/office/drawing/2014/main" id="{0EC58FFF-A8E8-ADCB-DD1A-85CCB6BAE701}"/>
              </a:ext>
            </a:extLst>
          </p:cNvPr>
          <p:cNvSpPr txBox="1"/>
          <p:nvPr/>
        </p:nvSpPr>
        <p:spPr>
          <a:xfrm>
            <a:off x="257853" y="483764"/>
            <a:ext cx="697643" cy="2062103"/>
          </a:xfrm>
          <a:prstGeom prst="rect">
            <a:avLst/>
          </a:prstGeom>
          <a:noFill/>
        </p:spPr>
        <p:txBody>
          <a:bodyPr wrap="square">
            <a:spAutoFit/>
          </a:bodyPr>
          <a:lstStyle/>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分</a:t>
            </a:r>
            <a:endParaRPr lang="en-US" altLang="zh-CN" sz="32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离</a:t>
            </a:r>
            <a:endParaRPr lang="en-US" altLang="zh-CN" sz="32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原</a:t>
            </a:r>
            <a:endParaRPr lang="en-US" altLang="zh-CN" sz="32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理</a:t>
            </a:r>
            <a:endParaRPr lang="zh-CN" altLang="en-US" sz="2400" dirty="0"/>
          </a:p>
        </p:txBody>
      </p:sp>
    </p:spTree>
    <p:extLst>
      <p:ext uri="{BB962C8B-B14F-4D97-AF65-F5344CB8AC3E}">
        <p14:creationId xmlns:p14="http://schemas.microsoft.com/office/powerpoint/2010/main" val="69755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189AAC6-3D18-AB4D-80E2-F522CE4CD829}"/>
              </a:ext>
            </a:extLst>
          </p:cNvPr>
          <p:cNvGrpSpPr/>
          <p:nvPr/>
        </p:nvGrpSpPr>
        <p:grpSpPr>
          <a:xfrm>
            <a:off x="2187660" y="1485541"/>
            <a:ext cx="8441696" cy="2214390"/>
            <a:chOff x="2652290" y="1839816"/>
            <a:chExt cx="8441696" cy="2214390"/>
          </a:xfrm>
        </p:grpSpPr>
        <p:pic>
          <p:nvPicPr>
            <p:cNvPr id="5" name="图片 4">
              <a:extLst>
                <a:ext uri="{FF2B5EF4-FFF2-40B4-BE49-F238E27FC236}">
                  <a16:creationId xmlns:a16="http://schemas.microsoft.com/office/drawing/2014/main" id="{6E28ED9A-5093-F073-0E51-0935B11F0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290" y="1839816"/>
              <a:ext cx="3906418" cy="2126255"/>
            </a:xfrm>
            <a:prstGeom prst="rect">
              <a:avLst/>
            </a:prstGeom>
          </p:spPr>
        </p:pic>
        <p:pic>
          <p:nvPicPr>
            <p:cNvPr id="7" name="图片 6">
              <a:extLst>
                <a:ext uri="{FF2B5EF4-FFF2-40B4-BE49-F238E27FC236}">
                  <a16:creationId xmlns:a16="http://schemas.microsoft.com/office/drawing/2014/main" id="{5F4D20C1-0B05-979C-216C-A7D5B6C8A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448" y="1927951"/>
              <a:ext cx="4172538" cy="2126255"/>
            </a:xfrm>
            <a:prstGeom prst="rect">
              <a:avLst/>
            </a:prstGeom>
          </p:spPr>
        </p:pic>
      </p:grpSp>
      <p:sp>
        <p:nvSpPr>
          <p:cNvPr id="44" name="文本框 43">
            <a:extLst>
              <a:ext uri="{FF2B5EF4-FFF2-40B4-BE49-F238E27FC236}">
                <a16:creationId xmlns:a16="http://schemas.microsoft.com/office/drawing/2014/main" id="{20C01EA5-D146-6DE8-1662-8F63A111818A}"/>
              </a:ext>
            </a:extLst>
          </p:cNvPr>
          <p:cNvSpPr txBox="1"/>
          <p:nvPr/>
        </p:nvSpPr>
        <p:spPr>
          <a:xfrm>
            <a:off x="6811814" y="4093676"/>
            <a:ext cx="3462545" cy="646331"/>
          </a:xfrm>
          <a:prstGeom prst="rect">
            <a:avLst/>
          </a:prstGeom>
          <a:noFill/>
        </p:spPr>
        <p:txBody>
          <a:bodyPr wrap="square">
            <a:spAutoFit/>
          </a:bodyPr>
          <a:lstStyle/>
          <a:p>
            <a:r>
              <a:rPr lang="zh-CN" altLang="en-US" dirty="0"/>
              <a:t>调整网络权值、偏置值，</a:t>
            </a:r>
            <a:endParaRPr lang="en-US" altLang="zh-CN" dirty="0"/>
          </a:p>
          <a:p>
            <a:r>
              <a:rPr lang="zh-CN" altLang="en-US" dirty="0"/>
              <a:t>使得网络输出尽可能接近参考值</a:t>
            </a:r>
            <a:endParaRPr lang="en-US" altLang="zh-CN" dirty="0"/>
          </a:p>
        </p:txBody>
      </p:sp>
      <p:sp>
        <p:nvSpPr>
          <p:cNvPr id="45" name="文本框 44">
            <a:extLst>
              <a:ext uri="{FF2B5EF4-FFF2-40B4-BE49-F238E27FC236}">
                <a16:creationId xmlns:a16="http://schemas.microsoft.com/office/drawing/2014/main" id="{035B5192-A26C-CAB4-493C-6AAB7C6882F4}"/>
              </a:ext>
            </a:extLst>
          </p:cNvPr>
          <p:cNvSpPr txBox="1"/>
          <p:nvPr/>
        </p:nvSpPr>
        <p:spPr>
          <a:xfrm>
            <a:off x="2409596" y="4093675"/>
            <a:ext cx="3462545" cy="646331"/>
          </a:xfrm>
          <a:prstGeom prst="rect">
            <a:avLst/>
          </a:prstGeom>
          <a:noFill/>
        </p:spPr>
        <p:txBody>
          <a:bodyPr wrap="square">
            <a:spAutoFit/>
          </a:bodyPr>
          <a:lstStyle/>
          <a:p>
            <a:r>
              <a:rPr lang="zh-CN" altLang="en-US" dirty="0"/>
              <a:t>训练数据集：</a:t>
            </a:r>
            <a:endParaRPr lang="en-US" altLang="zh-CN" dirty="0"/>
          </a:p>
          <a:p>
            <a:r>
              <a:rPr lang="zh-CN" altLang="en-US" dirty="0"/>
              <a:t>输入量及与之对应的参考值</a:t>
            </a:r>
            <a:endParaRPr lang="en-US" altLang="zh-CN" dirty="0"/>
          </a:p>
        </p:txBody>
      </p:sp>
      <p:sp>
        <p:nvSpPr>
          <p:cNvPr id="9" name="文本框 8">
            <a:extLst>
              <a:ext uri="{FF2B5EF4-FFF2-40B4-BE49-F238E27FC236}">
                <a16:creationId xmlns:a16="http://schemas.microsoft.com/office/drawing/2014/main" id="{C0D96A13-9655-1D07-F16E-C8B822C2AA52}"/>
              </a:ext>
            </a:extLst>
          </p:cNvPr>
          <p:cNvSpPr txBox="1"/>
          <p:nvPr/>
        </p:nvSpPr>
        <p:spPr>
          <a:xfrm>
            <a:off x="94593" y="304064"/>
            <a:ext cx="9984827" cy="523220"/>
          </a:xfrm>
          <a:prstGeom prst="rect">
            <a:avLst/>
          </a:prstGeom>
          <a:noFill/>
        </p:spPr>
        <p:txBody>
          <a:bodyPr wrap="square">
            <a:spAutoFit/>
          </a:bodyPr>
          <a:lstStyle/>
          <a:p>
            <a:r>
              <a:rPr lang="zh-CN" altLang="en-US" sz="2800" b="1" dirty="0"/>
              <a:t>神经网络的训练过程实质是一个函数逼近（曲线拟合）的过程</a:t>
            </a:r>
          </a:p>
        </p:txBody>
      </p:sp>
    </p:spTree>
    <p:extLst>
      <p:ext uri="{BB962C8B-B14F-4D97-AF65-F5344CB8AC3E}">
        <p14:creationId xmlns:p14="http://schemas.microsoft.com/office/powerpoint/2010/main" val="362620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5ADF5A8-5F22-2AC0-5ADB-A96127B03DC0}"/>
              </a:ext>
            </a:extLst>
          </p:cNvPr>
          <p:cNvGrpSpPr/>
          <p:nvPr/>
        </p:nvGrpSpPr>
        <p:grpSpPr>
          <a:xfrm>
            <a:off x="646464" y="2188422"/>
            <a:ext cx="11545536" cy="3716619"/>
            <a:chOff x="706049" y="2298591"/>
            <a:chExt cx="11545536" cy="3716619"/>
          </a:xfrm>
        </p:grpSpPr>
        <p:sp>
          <p:nvSpPr>
            <p:cNvPr id="3" name="文本框 2">
              <a:extLst>
                <a:ext uri="{FF2B5EF4-FFF2-40B4-BE49-F238E27FC236}">
                  <a16:creationId xmlns:a16="http://schemas.microsoft.com/office/drawing/2014/main" id="{E241FF46-9F2F-8F05-5CF1-E4D02F095159}"/>
                </a:ext>
              </a:extLst>
            </p:cNvPr>
            <p:cNvSpPr txBox="1"/>
            <p:nvPr/>
          </p:nvSpPr>
          <p:spPr>
            <a:xfrm>
              <a:off x="9859488" y="3168036"/>
              <a:ext cx="1599002"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逼近高维函数</a:t>
              </a:r>
              <a:endParaRPr lang="zh-CN" altLang="en-US" dirty="0"/>
            </a:p>
          </p:txBody>
        </p:sp>
        <p:sp>
          <p:nvSpPr>
            <p:cNvPr id="4" name="文本框 3">
              <a:extLst>
                <a:ext uri="{FF2B5EF4-FFF2-40B4-BE49-F238E27FC236}">
                  <a16:creationId xmlns:a16="http://schemas.microsoft.com/office/drawing/2014/main" id="{F14B05D5-D292-7228-B2B6-1AD4BB27A21E}"/>
                </a:ext>
              </a:extLst>
            </p:cNvPr>
            <p:cNvSpPr txBox="1"/>
            <p:nvPr/>
          </p:nvSpPr>
          <p:spPr>
            <a:xfrm>
              <a:off x="9669418" y="4154647"/>
              <a:ext cx="2103634"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求解</a:t>
              </a:r>
              <a:r>
                <a:rPr lang="zh-CN" altLang="zh-CN" sz="1800" dirty="0">
                  <a:effectLst/>
                  <a:ea typeface="宋体" panose="02010600030101010101" pitchFamily="2" charset="-122"/>
                  <a:cs typeface="Times New Roman" panose="02020603050405020304" pitchFamily="18" charset="0"/>
                </a:rPr>
                <a:t>高维动力系统</a:t>
              </a:r>
              <a:endParaRPr lang="zh-CN" altLang="en-US" dirty="0"/>
            </a:p>
          </p:txBody>
        </p:sp>
        <p:sp>
          <p:nvSpPr>
            <p:cNvPr id="5" name="文本框 4">
              <a:extLst>
                <a:ext uri="{FF2B5EF4-FFF2-40B4-BE49-F238E27FC236}">
                  <a16:creationId xmlns:a16="http://schemas.microsoft.com/office/drawing/2014/main" id="{B28E6CF4-E99F-72B8-A0BB-277E514D36C5}"/>
                </a:ext>
              </a:extLst>
            </p:cNvPr>
            <p:cNvSpPr txBox="1"/>
            <p:nvPr/>
          </p:nvSpPr>
          <p:spPr>
            <a:xfrm>
              <a:off x="9396366" y="5088627"/>
              <a:ext cx="2855219"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计算</a:t>
              </a:r>
              <a:r>
                <a:rPr lang="zh-CN" altLang="zh-CN" sz="1800" dirty="0">
                  <a:effectLst/>
                  <a:ea typeface="宋体" panose="02010600030101010101" pitchFamily="2" charset="-122"/>
                  <a:cs typeface="Times New Roman" panose="02020603050405020304" pitchFamily="18" charset="0"/>
                </a:rPr>
                <a:t>高维微分和差分方程</a:t>
              </a:r>
              <a:endParaRPr lang="zh-CN" altLang="en-US" dirty="0"/>
            </a:p>
          </p:txBody>
        </p:sp>
        <p:sp>
          <p:nvSpPr>
            <p:cNvPr id="6" name="文本框 5">
              <a:extLst>
                <a:ext uri="{FF2B5EF4-FFF2-40B4-BE49-F238E27FC236}">
                  <a16:creationId xmlns:a16="http://schemas.microsoft.com/office/drawing/2014/main" id="{3438BB36-E89B-35EB-8176-5F84BE5E7637}"/>
                </a:ext>
              </a:extLst>
            </p:cNvPr>
            <p:cNvSpPr txBox="1"/>
            <p:nvPr/>
          </p:nvSpPr>
          <p:spPr>
            <a:xfrm>
              <a:off x="6046759" y="3168036"/>
              <a:ext cx="1289050"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图像识别</a:t>
              </a:r>
              <a:endParaRPr lang="zh-CN" altLang="en-US" dirty="0"/>
            </a:p>
          </p:txBody>
        </p:sp>
        <p:sp>
          <p:nvSpPr>
            <p:cNvPr id="7" name="文本框 6">
              <a:extLst>
                <a:ext uri="{FF2B5EF4-FFF2-40B4-BE49-F238E27FC236}">
                  <a16:creationId xmlns:a16="http://schemas.microsoft.com/office/drawing/2014/main" id="{4FC85290-450C-8A48-DA4B-028B94A1DF44}"/>
                </a:ext>
              </a:extLst>
            </p:cNvPr>
            <p:cNvSpPr txBox="1"/>
            <p:nvPr/>
          </p:nvSpPr>
          <p:spPr>
            <a:xfrm>
              <a:off x="5849232" y="4151223"/>
              <a:ext cx="1684105"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预测</a:t>
              </a:r>
              <a:r>
                <a:rPr lang="zh-CN" altLang="zh-CN" sz="1800" dirty="0">
                  <a:effectLst/>
                  <a:ea typeface="宋体" panose="02010600030101010101" pitchFamily="2" charset="-122"/>
                  <a:cs typeface="Times New Roman" panose="02020603050405020304" pitchFamily="18" charset="0"/>
                </a:rPr>
                <a:t>时间序列</a:t>
              </a:r>
              <a:endParaRPr lang="zh-CN" altLang="en-US" dirty="0"/>
            </a:p>
          </p:txBody>
        </p:sp>
        <p:sp>
          <p:nvSpPr>
            <p:cNvPr id="8" name="文本框 7">
              <a:extLst>
                <a:ext uri="{FF2B5EF4-FFF2-40B4-BE49-F238E27FC236}">
                  <a16:creationId xmlns:a16="http://schemas.microsoft.com/office/drawing/2014/main" id="{E354A240-6B62-F658-3040-098977CAF1D4}"/>
                </a:ext>
              </a:extLst>
            </p:cNvPr>
            <p:cNvSpPr txBox="1"/>
            <p:nvPr/>
          </p:nvSpPr>
          <p:spPr>
            <a:xfrm>
              <a:off x="4775831" y="4950128"/>
              <a:ext cx="3830906" cy="646331"/>
            </a:xfrm>
            <a:prstGeom prst="rect">
              <a:avLst/>
            </a:prstGeom>
            <a:noFill/>
          </p:spPr>
          <p:txBody>
            <a:bodyPr wrap="square">
              <a:spAutoFit/>
            </a:bodyP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人类围棋对弈</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（解超大空间上的高维</a:t>
              </a:r>
              <a:r>
                <a:rPr lang="en-US" altLang="zh-CN" sz="1800" dirty="0">
                  <a:effectLst/>
                  <a:latin typeface="Times New Roman" panose="02020603050405020304" pitchFamily="18" charset="0"/>
                  <a:ea typeface="宋体" panose="02010600030101010101" pitchFamily="2" charset="-122"/>
                </a:rPr>
                <a:t>Bellman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方程）</a:t>
              </a:r>
              <a:endParaRPr lang="zh-CN" altLang="en-US" dirty="0"/>
            </a:p>
          </p:txBody>
        </p:sp>
        <p:sp>
          <p:nvSpPr>
            <p:cNvPr id="9" name="文本框 8">
              <a:extLst>
                <a:ext uri="{FF2B5EF4-FFF2-40B4-BE49-F238E27FC236}">
                  <a16:creationId xmlns:a16="http://schemas.microsoft.com/office/drawing/2014/main" id="{E4DF4E6E-8294-4A59-15B3-716642A4139D}"/>
                </a:ext>
              </a:extLst>
            </p:cNvPr>
            <p:cNvSpPr txBox="1"/>
            <p:nvPr/>
          </p:nvSpPr>
          <p:spPr>
            <a:xfrm>
              <a:off x="2213567" y="3168036"/>
              <a:ext cx="1515081"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有监督学习</a:t>
              </a:r>
              <a:endParaRPr lang="zh-CN" altLang="en-US" dirty="0"/>
            </a:p>
          </p:txBody>
        </p:sp>
        <p:sp>
          <p:nvSpPr>
            <p:cNvPr id="10" name="文本框 9">
              <a:extLst>
                <a:ext uri="{FF2B5EF4-FFF2-40B4-BE49-F238E27FC236}">
                  <a16:creationId xmlns:a16="http://schemas.microsoft.com/office/drawing/2014/main" id="{AEB46A76-0603-9D36-AB43-C252B41D4A30}"/>
                </a:ext>
              </a:extLst>
            </p:cNvPr>
            <p:cNvSpPr txBox="1"/>
            <p:nvPr/>
          </p:nvSpPr>
          <p:spPr>
            <a:xfrm>
              <a:off x="2326582" y="5088627"/>
              <a:ext cx="1289050"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强化学习</a:t>
              </a:r>
              <a:endParaRPr lang="zh-CN" altLang="en-US" dirty="0"/>
            </a:p>
          </p:txBody>
        </p:sp>
        <p:sp>
          <p:nvSpPr>
            <p:cNvPr id="11" name="文本框 10">
              <a:extLst>
                <a:ext uri="{FF2B5EF4-FFF2-40B4-BE49-F238E27FC236}">
                  <a16:creationId xmlns:a16="http://schemas.microsoft.com/office/drawing/2014/main" id="{39AA3FFC-8FBF-9C9F-AE3D-53075D66F3C4}"/>
                </a:ext>
              </a:extLst>
            </p:cNvPr>
            <p:cNvSpPr txBox="1"/>
            <p:nvPr/>
          </p:nvSpPr>
          <p:spPr>
            <a:xfrm>
              <a:off x="1465695" y="4151223"/>
              <a:ext cx="3010825"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循环神经网络及其各种变体</a:t>
              </a:r>
              <a:endParaRPr lang="zh-CN" altLang="en-US" dirty="0"/>
            </a:p>
          </p:txBody>
        </p:sp>
        <p:sp>
          <p:nvSpPr>
            <p:cNvPr id="12" name="文本框 11">
              <a:extLst>
                <a:ext uri="{FF2B5EF4-FFF2-40B4-BE49-F238E27FC236}">
                  <a16:creationId xmlns:a16="http://schemas.microsoft.com/office/drawing/2014/main" id="{2F2B980F-5F8A-3EC1-4A31-60D6FEB323CA}"/>
                </a:ext>
              </a:extLst>
            </p:cNvPr>
            <p:cNvSpPr txBox="1"/>
            <p:nvPr/>
          </p:nvSpPr>
          <p:spPr>
            <a:xfrm>
              <a:off x="706049" y="2379641"/>
              <a:ext cx="3629734" cy="369332"/>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解决方案</a:t>
              </a:r>
            </a:p>
          </p:txBody>
        </p:sp>
        <p:sp>
          <p:nvSpPr>
            <p:cNvPr id="13" name="文本框 12">
              <a:extLst>
                <a:ext uri="{FF2B5EF4-FFF2-40B4-BE49-F238E27FC236}">
                  <a16:creationId xmlns:a16="http://schemas.microsoft.com/office/drawing/2014/main" id="{8532DF9B-B75A-2848-4628-46FB76A749E4}"/>
                </a:ext>
              </a:extLst>
            </p:cNvPr>
            <p:cNvSpPr txBox="1"/>
            <p:nvPr/>
          </p:nvSpPr>
          <p:spPr>
            <a:xfrm>
              <a:off x="9378918" y="2379641"/>
              <a:ext cx="2435222" cy="369332"/>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数学本质</a:t>
              </a:r>
            </a:p>
          </p:txBody>
        </p:sp>
        <p:sp>
          <p:nvSpPr>
            <p:cNvPr id="14" name="文本框 13">
              <a:extLst>
                <a:ext uri="{FF2B5EF4-FFF2-40B4-BE49-F238E27FC236}">
                  <a16:creationId xmlns:a16="http://schemas.microsoft.com/office/drawing/2014/main" id="{6875E005-66FF-BFA5-3F5F-8CAE071238CD}"/>
                </a:ext>
              </a:extLst>
            </p:cNvPr>
            <p:cNvSpPr txBox="1"/>
            <p:nvPr/>
          </p:nvSpPr>
          <p:spPr>
            <a:xfrm>
              <a:off x="5270554" y="2379642"/>
              <a:ext cx="2574351" cy="369332"/>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实际应用</a:t>
              </a:r>
            </a:p>
          </p:txBody>
        </p:sp>
        <p:grpSp>
          <p:nvGrpSpPr>
            <p:cNvPr id="15" name="组合 14">
              <a:extLst>
                <a:ext uri="{FF2B5EF4-FFF2-40B4-BE49-F238E27FC236}">
                  <a16:creationId xmlns:a16="http://schemas.microsoft.com/office/drawing/2014/main" id="{F1EDC3B7-1447-C20D-F4C2-221D631380D4}"/>
                </a:ext>
              </a:extLst>
            </p:cNvPr>
            <p:cNvGrpSpPr/>
            <p:nvPr/>
          </p:nvGrpSpPr>
          <p:grpSpPr>
            <a:xfrm>
              <a:off x="706050" y="3168036"/>
              <a:ext cx="791963" cy="2538697"/>
              <a:chOff x="1103931" y="2027151"/>
              <a:chExt cx="837885" cy="3309774"/>
            </a:xfrm>
          </p:grpSpPr>
          <p:sp>
            <p:nvSpPr>
              <p:cNvPr id="24" name="文本框 23">
                <a:extLst>
                  <a:ext uri="{FF2B5EF4-FFF2-40B4-BE49-F238E27FC236}">
                    <a16:creationId xmlns:a16="http://schemas.microsoft.com/office/drawing/2014/main" id="{D6B677D2-C7E3-34E4-4936-29BFCF515527}"/>
                  </a:ext>
                </a:extLst>
              </p:cNvPr>
              <p:cNvSpPr txBox="1"/>
              <p:nvPr/>
            </p:nvSpPr>
            <p:spPr>
              <a:xfrm>
                <a:off x="1103931" y="2880789"/>
                <a:ext cx="409203" cy="1579996"/>
              </a:xfrm>
              <a:prstGeom prst="rect">
                <a:avLst/>
              </a:prstGeom>
              <a:noFill/>
              <a:ln w="28575">
                <a:solidFill>
                  <a:srgbClr val="FF0000"/>
                </a:solidFill>
              </a:ln>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深</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度</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学</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习</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左大括号 24">
                <a:extLst>
                  <a:ext uri="{FF2B5EF4-FFF2-40B4-BE49-F238E27FC236}">
                    <a16:creationId xmlns:a16="http://schemas.microsoft.com/office/drawing/2014/main" id="{9907CC23-D48D-B9D8-DB0B-A7E91249E57C}"/>
                  </a:ext>
                </a:extLst>
              </p:cNvPr>
              <p:cNvSpPr/>
              <p:nvPr/>
            </p:nvSpPr>
            <p:spPr>
              <a:xfrm>
                <a:off x="1630246" y="2027151"/>
                <a:ext cx="311570" cy="330977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16" name="直接连接符 15">
              <a:extLst>
                <a:ext uri="{FF2B5EF4-FFF2-40B4-BE49-F238E27FC236}">
                  <a16:creationId xmlns:a16="http://schemas.microsoft.com/office/drawing/2014/main" id="{EDDD2283-8702-9D26-08AE-94949B8C3A86}"/>
                </a:ext>
              </a:extLst>
            </p:cNvPr>
            <p:cNvCxnSpPr>
              <a:cxnSpLocks/>
            </p:cNvCxnSpPr>
            <p:nvPr/>
          </p:nvCxnSpPr>
          <p:spPr>
            <a:xfrm>
              <a:off x="4815562" y="2313792"/>
              <a:ext cx="0" cy="3701418"/>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0CAEF85-1EB6-211A-9D95-1555052CB153}"/>
                </a:ext>
              </a:extLst>
            </p:cNvPr>
            <p:cNvCxnSpPr>
              <a:cxnSpLocks/>
            </p:cNvCxnSpPr>
            <p:nvPr/>
          </p:nvCxnSpPr>
          <p:spPr>
            <a:xfrm>
              <a:off x="8646114" y="2298591"/>
              <a:ext cx="0" cy="3716619"/>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709C7C6-8611-3A56-6B01-2FF77C426190}"/>
                </a:ext>
              </a:extLst>
            </p:cNvPr>
            <p:cNvCxnSpPr>
              <a:cxnSpLocks/>
              <a:endCxn id="6" idx="1"/>
            </p:cNvCxnSpPr>
            <p:nvPr/>
          </p:nvCxnSpPr>
          <p:spPr>
            <a:xfrm>
              <a:off x="3516573" y="3352702"/>
              <a:ext cx="253018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6B4A081-C305-8D01-6682-2091E53526BD}"/>
                </a:ext>
              </a:extLst>
            </p:cNvPr>
            <p:cNvCxnSpPr>
              <a:cxnSpLocks/>
              <a:endCxn id="3" idx="1"/>
            </p:cNvCxnSpPr>
            <p:nvPr/>
          </p:nvCxnSpPr>
          <p:spPr>
            <a:xfrm>
              <a:off x="7482395" y="3352702"/>
              <a:ext cx="23770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19A962E-8B9F-D92C-A023-9C1D5FC9DFB4}"/>
                </a:ext>
              </a:extLst>
            </p:cNvPr>
            <p:cNvCxnSpPr>
              <a:cxnSpLocks/>
            </p:cNvCxnSpPr>
            <p:nvPr/>
          </p:nvCxnSpPr>
          <p:spPr>
            <a:xfrm>
              <a:off x="4353232" y="4335889"/>
              <a:ext cx="153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F4AADCF-B5C6-0E0A-CAFB-CDEF86C702DD}"/>
                </a:ext>
              </a:extLst>
            </p:cNvPr>
            <p:cNvCxnSpPr>
              <a:cxnSpLocks/>
              <a:endCxn id="4" idx="1"/>
            </p:cNvCxnSpPr>
            <p:nvPr/>
          </p:nvCxnSpPr>
          <p:spPr>
            <a:xfrm>
              <a:off x="7644031" y="4335889"/>
              <a:ext cx="202538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7079A7F-4318-7F96-CFE9-8A14107906C7}"/>
                </a:ext>
              </a:extLst>
            </p:cNvPr>
            <p:cNvCxnSpPr>
              <a:cxnSpLocks/>
            </p:cNvCxnSpPr>
            <p:nvPr/>
          </p:nvCxnSpPr>
          <p:spPr>
            <a:xfrm>
              <a:off x="3393283" y="5269125"/>
              <a:ext cx="245594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E821886-82E2-EE29-AD0E-6A6213631B0B}"/>
                </a:ext>
              </a:extLst>
            </p:cNvPr>
            <p:cNvCxnSpPr>
              <a:cxnSpLocks/>
              <a:endCxn id="5" idx="1"/>
            </p:cNvCxnSpPr>
            <p:nvPr/>
          </p:nvCxnSpPr>
          <p:spPr>
            <a:xfrm>
              <a:off x="7696601" y="5269125"/>
              <a:ext cx="1699765" cy="4168"/>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83A0F56B-9649-0EBF-75E3-5C8B4E41F62C}"/>
              </a:ext>
            </a:extLst>
          </p:cNvPr>
          <p:cNvSpPr txBox="1"/>
          <p:nvPr/>
        </p:nvSpPr>
        <p:spPr>
          <a:xfrm>
            <a:off x="624315" y="1178560"/>
            <a:ext cx="5471685" cy="369332"/>
          </a:xfrm>
          <a:prstGeom prst="rect">
            <a:avLst/>
          </a:prstGeom>
          <a:noFill/>
        </p:spPr>
        <p:txBody>
          <a:bodyPr wrap="square">
            <a:spAutoFit/>
          </a:bodyPr>
          <a:lstStyle/>
          <a:p>
            <a:r>
              <a:rPr lang="zh-CN" altLang="zh-CN" sz="1800" b="1" i="1" u="sng" dirty="0">
                <a:effectLst/>
                <a:latin typeface="Times New Roman" panose="02020603050405020304" pitchFamily="18" charset="0"/>
                <a:ea typeface="宋体" panose="02010600030101010101" pitchFamily="2" charset="-122"/>
                <a:cs typeface="Times New Roman" panose="02020603050405020304" pitchFamily="18" charset="0"/>
              </a:rPr>
              <a:t>在高维情形下，多项式不再是一个有效的</a:t>
            </a:r>
            <a:r>
              <a:rPr lang="zh-CN" altLang="en-US" sz="1800" b="1" i="1" u="sng" dirty="0">
                <a:effectLst/>
                <a:latin typeface="Times New Roman" panose="02020603050405020304" pitchFamily="18" charset="0"/>
                <a:ea typeface="宋体" panose="02010600030101010101" pitchFamily="2" charset="-122"/>
                <a:cs typeface="Times New Roman" panose="02020603050405020304" pitchFamily="18" charset="0"/>
              </a:rPr>
              <a:t>逼近</a:t>
            </a:r>
            <a:r>
              <a:rPr lang="zh-CN" altLang="zh-CN" sz="1800" b="1" i="1" u="sng" dirty="0">
                <a:effectLst/>
                <a:latin typeface="Times New Roman" panose="02020603050405020304" pitchFamily="18" charset="0"/>
                <a:ea typeface="宋体" panose="02010600030101010101" pitchFamily="2" charset="-122"/>
                <a:cs typeface="Times New Roman" panose="02020603050405020304" pitchFamily="18" charset="0"/>
              </a:rPr>
              <a:t>工具</a:t>
            </a:r>
            <a:endParaRPr lang="zh-CN" altLang="en-US" b="1" i="1" u="sng" dirty="0"/>
          </a:p>
        </p:txBody>
      </p:sp>
      <p:sp>
        <p:nvSpPr>
          <p:cNvPr id="27" name="文本框 26">
            <a:extLst>
              <a:ext uri="{FF2B5EF4-FFF2-40B4-BE49-F238E27FC236}">
                <a16:creationId xmlns:a16="http://schemas.microsoft.com/office/drawing/2014/main" id="{2CFE9C16-219A-4D37-2BEC-8AB3A258F871}"/>
              </a:ext>
            </a:extLst>
          </p:cNvPr>
          <p:cNvSpPr txBox="1"/>
          <p:nvPr/>
        </p:nvSpPr>
        <p:spPr>
          <a:xfrm>
            <a:off x="218555" y="65865"/>
            <a:ext cx="9984827" cy="523220"/>
          </a:xfrm>
          <a:prstGeom prst="rect">
            <a:avLst/>
          </a:prstGeom>
          <a:noFill/>
        </p:spPr>
        <p:txBody>
          <a:bodyPr wrap="square">
            <a:spAutoFit/>
          </a:bodyPr>
          <a:lstStyle/>
          <a:p>
            <a:r>
              <a:rPr lang="zh-CN" altLang="en-US" sz="2800" b="1" dirty="0"/>
              <a:t>神经网络的训练过程实质是一个函数逼近（曲线拟合）的过程</a:t>
            </a:r>
          </a:p>
        </p:txBody>
      </p:sp>
    </p:spTree>
    <p:extLst>
      <p:ext uri="{BB962C8B-B14F-4D97-AF65-F5344CB8AC3E}">
        <p14:creationId xmlns:p14="http://schemas.microsoft.com/office/powerpoint/2010/main" val="323796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BEB0427C-426D-F3E2-D9A7-F1FD7088E25D}"/>
              </a:ext>
            </a:extLst>
          </p:cNvPr>
          <p:cNvGrpSpPr/>
          <p:nvPr/>
        </p:nvGrpSpPr>
        <p:grpSpPr>
          <a:xfrm>
            <a:off x="1185229" y="1189029"/>
            <a:ext cx="10600982" cy="3874279"/>
            <a:chOff x="1064044" y="517000"/>
            <a:chExt cx="10600982" cy="3874279"/>
          </a:xfrm>
        </p:grpSpPr>
        <p:sp>
          <p:nvSpPr>
            <p:cNvPr id="5" name="文本框 4">
              <a:extLst>
                <a:ext uri="{FF2B5EF4-FFF2-40B4-BE49-F238E27FC236}">
                  <a16:creationId xmlns:a16="http://schemas.microsoft.com/office/drawing/2014/main" id="{76D9BFF4-C6C7-C976-863F-8458979B67A0}"/>
                </a:ext>
              </a:extLst>
            </p:cNvPr>
            <p:cNvSpPr txBox="1"/>
            <p:nvPr/>
          </p:nvSpPr>
          <p:spPr>
            <a:xfrm>
              <a:off x="1064044" y="3744948"/>
              <a:ext cx="4116180" cy="646331"/>
            </a:xfrm>
            <a:prstGeom prst="rect">
              <a:avLst/>
            </a:prstGeom>
            <a:noFill/>
          </p:spPr>
          <p:txBody>
            <a:bodyPr wrap="square">
              <a:spAutoFit/>
            </a:bodyPr>
            <a:lstStyle/>
            <a:p>
              <a:r>
                <a:rPr lang="zh-CN" altLang="en-US" dirty="0"/>
                <a:t>浅层结构在有限的计算单元的情况下，对复杂的函数表示能力有限</a:t>
              </a:r>
            </a:p>
          </p:txBody>
        </p:sp>
        <p:sp>
          <p:nvSpPr>
            <p:cNvPr id="6" name="文本框 5">
              <a:extLst>
                <a:ext uri="{FF2B5EF4-FFF2-40B4-BE49-F238E27FC236}">
                  <a16:creationId xmlns:a16="http://schemas.microsoft.com/office/drawing/2014/main" id="{AB891FDB-6608-DEBD-C1F9-C9D611620380}"/>
                </a:ext>
              </a:extLst>
            </p:cNvPr>
            <p:cNvSpPr txBox="1"/>
            <p:nvPr/>
          </p:nvSpPr>
          <p:spPr>
            <a:xfrm>
              <a:off x="6660613" y="2441024"/>
              <a:ext cx="5004413" cy="369332"/>
            </a:xfrm>
            <a:prstGeom prst="rect">
              <a:avLst/>
            </a:prstGeom>
            <a:noFill/>
          </p:spPr>
          <p:txBody>
            <a:bodyPr wrap="square">
              <a:spAutoFit/>
            </a:bodyPr>
            <a:lstStyle/>
            <a:p>
              <a:r>
                <a:rPr lang="zh-CN" altLang="en-US" dirty="0"/>
                <a:t>多个隐藏层，每个隐藏层配置相对较少的神经元</a:t>
              </a:r>
            </a:p>
          </p:txBody>
        </p:sp>
        <p:sp>
          <p:nvSpPr>
            <p:cNvPr id="7" name="文本框 6">
              <a:extLst>
                <a:ext uri="{FF2B5EF4-FFF2-40B4-BE49-F238E27FC236}">
                  <a16:creationId xmlns:a16="http://schemas.microsoft.com/office/drawing/2014/main" id="{AD8BAB1D-BD81-0D16-CCE3-9A2A498EBF52}"/>
                </a:ext>
              </a:extLst>
            </p:cNvPr>
            <p:cNvSpPr txBox="1"/>
            <p:nvPr/>
          </p:nvSpPr>
          <p:spPr>
            <a:xfrm>
              <a:off x="1112472" y="2441024"/>
              <a:ext cx="4488457" cy="369332"/>
            </a:xfrm>
            <a:prstGeom prst="rect">
              <a:avLst/>
            </a:prstGeom>
            <a:noFill/>
          </p:spPr>
          <p:txBody>
            <a:bodyPr wrap="square">
              <a:spAutoFit/>
            </a:bodyPr>
            <a:lstStyle/>
            <a:p>
              <a:r>
                <a:rPr lang="zh-CN" altLang="en-US" dirty="0"/>
                <a:t>单个隐藏层，隐藏层配置充分多的神经元</a:t>
              </a:r>
            </a:p>
          </p:txBody>
        </p:sp>
        <p:sp>
          <p:nvSpPr>
            <p:cNvPr id="8" name="文本框 7">
              <a:extLst>
                <a:ext uri="{FF2B5EF4-FFF2-40B4-BE49-F238E27FC236}">
                  <a16:creationId xmlns:a16="http://schemas.microsoft.com/office/drawing/2014/main" id="{74B15FDB-6132-F070-3EC8-17E007050DEA}"/>
                </a:ext>
              </a:extLst>
            </p:cNvPr>
            <p:cNvSpPr txBox="1"/>
            <p:nvPr/>
          </p:nvSpPr>
          <p:spPr>
            <a:xfrm>
              <a:off x="6660613" y="3744948"/>
              <a:ext cx="3618126" cy="646331"/>
            </a:xfrm>
            <a:prstGeom prst="rect">
              <a:avLst/>
            </a:prstGeom>
            <a:noFill/>
          </p:spPr>
          <p:txBody>
            <a:bodyPr wrap="square">
              <a:spAutoFit/>
            </a:bodyPr>
            <a:lstStyle/>
            <a:p>
              <a:r>
                <a:rPr lang="zh-CN" altLang="en-US" dirty="0"/>
                <a:t>深层结构具备更强的函数表示能力，可以表达更为复杂的函数</a:t>
              </a:r>
            </a:p>
          </p:txBody>
        </p:sp>
        <p:sp>
          <p:nvSpPr>
            <p:cNvPr id="10" name="文本框 9">
              <a:extLst>
                <a:ext uri="{FF2B5EF4-FFF2-40B4-BE49-F238E27FC236}">
                  <a16:creationId xmlns:a16="http://schemas.microsoft.com/office/drawing/2014/main" id="{5ADC8CEF-25B5-D4D8-81A9-EA4DD4154EB7}"/>
                </a:ext>
              </a:extLst>
            </p:cNvPr>
            <p:cNvSpPr txBox="1"/>
            <p:nvPr/>
          </p:nvSpPr>
          <p:spPr>
            <a:xfrm>
              <a:off x="5180224" y="517000"/>
              <a:ext cx="1606167" cy="369332"/>
            </a:xfrm>
            <a:prstGeom prst="rect">
              <a:avLst/>
            </a:prstGeom>
            <a:noFill/>
          </p:spPr>
          <p:txBody>
            <a:bodyPr wrap="square">
              <a:spAutoFit/>
            </a:bodyPr>
            <a:lstStyle/>
            <a:p>
              <a:r>
                <a:rPr lang="zh-CN" altLang="en-US" dirty="0"/>
                <a:t>逼近复杂函数</a:t>
              </a:r>
            </a:p>
          </p:txBody>
        </p:sp>
        <p:cxnSp>
          <p:nvCxnSpPr>
            <p:cNvPr id="14" name="直接连接符 13">
              <a:extLst>
                <a:ext uri="{FF2B5EF4-FFF2-40B4-BE49-F238E27FC236}">
                  <a16:creationId xmlns:a16="http://schemas.microsoft.com/office/drawing/2014/main" id="{D31C5945-7C64-0695-9690-8CEC259088A6}"/>
                </a:ext>
              </a:extLst>
            </p:cNvPr>
            <p:cNvCxnSpPr>
              <a:stCxn id="5" idx="0"/>
            </p:cNvCxnSpPr>
            <p:nvPr/>
          </p:nvCxnSpPr>
          <p:spPr>
            <a:xfrm flipV="1">
              <a:off x="3122134" y="2810356"/>
              <a:ext cx="0" cy="93459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CC8BE8F-745A-3C1A-77DA-C2A2C2E0BAA5}"/>
                </a:ext>
              </a:extLst>
            </p:cNvPr>
            <p:cNvCxnSpPr>
              <a:cxnSpLocks/>
              <a:stCxn id="8" idx="0"/>
            </p:cNvCxnSpPr>
            <p:nvPr/>
          </p:nvCxnSpPr>
          <p:spPr>
            <a:xfrm flipV="1">
              <a:off x="8469676" y="2810356"/>
              <a:ext cx="0" cy="93459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E3306A2-4CB0-F87C-435A-A73D005EB94E}"/>
                </a:ext>
              </a:extLst>
            </p:cNvPr>
            <p:cNvCxnSpPr>
              <a:endCxn id="10" idx="1"/>
            </p:cNvCxnSpPr>
            <p:nvPr/>
          </p:nvCxnSpPr>
          <p:spPr>
            <a:xfrm flipV="1">
              <a:off x="3122134" y="701666"/>
              <a:ext cx="2058090" cy="1739358"/>
            </a:xfrm>
            <a:prstGeom prst="bentConnector3">
              <a:avLst>
                <a:gd name="adj1" fmla="val 218"/>
              </a:avLst>
            </a:prstGeom>
            <a:ln w="28575">
              <a:solidFill>
                <a:srgbClr val="FF0000"/>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1D9B3C79-CF47-D6FB-8DDA-DB540BFAC6C9}"/>
                </a:ext>
              </a:extLst>
            </p:cNvPr>
            <p:cNvCxnSpPr>
              <a:cxnSpLocks/>
              <a:endCxn id="10" idx="3"/>
            </p:cNvCxnSpPr>
            <p:nvPr/>
          </p:nvCxnSpPr>
          <p:spPr>
            <a:xfrm rot="16200000" flipV="1">
              <a:off x="6758355" y="729702"/>
              <a:ext cx="1739358" cy="1683285"/>
            </a:xfrm>
            <a:prstGeom prst="bentConnector2">
              <a:avLst/>
            </a:prstGeom>
            <a:ln w="28575">
              <a:solidFill>
                <a:srgbClr val="00B050"/>
              </a:solidFill>
              <a:prstDash val="solid"/>
              <a:tailEnd type="arrow" w="med" len="lg"/>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A87D1009-A489-DCB3-E77F-A1A0CE3435A0}"/>
              </a:ext>
            </a:extLst>
          </p:cNvPr>
          <p:cNvSpPr txBox="1"/>
          <p:nvPr/>
        </p:nvSpPr>
        <p:spPr>
          <a:xfrm>
            <a:off x="105102" y="29236"/>
            <a:ext cx="7157545" cy="584775"/>
          </a:xfrm>
          <a:prstGeom prst="rect">
            <a:avLst/>
          </a:prstGeom>
          <a:noFill/>
        </p:spPr>
        <p:txBody>
          <a:bodyPr wrap="square">
            <a:spAutoFit/>
          </a:bodyPr>
          <a:lstStyle/>
          <a:p>
            <a:r>
              <a:rPr lang="zh-CN" altLang="en-US" sz="3200" b="1" dirty="0"/>
              <a:t>深度神经网络具备更强的函数逼近能力</a:t>
            </a:r>
          </a:p>
        </p:txBody>
      </p:sp>
    </p:spTree>
    <p:extLst>
      <p:ext uri="{BB962C8B-B14F-4D97-AF65-F5344CB8AC3E}">
        <p14:creationId xmlns:p14="http://schemas.microsoft.com/office/powerpoint/2010/main" val="25031820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8631</TotalTime>
  <Words>6223</Words>
  <Application>Microsoft Office PowerPoint</Application>
  <PresentationFormat>宽屏</PresentationFormat>
  <Paragraphs>736</Paragraphs>
  <Slides>62</Slides>
  <Notes>47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8" baseType="lpstr">
      <vt:lpstr>等线</vt:lpstr>
      <vt:lpstr>等线 Light</vt:lpstr>
      <vt:lpstr>黑体</vt:lpstr>
      <vt:lpstr>华文楷体</vt:lpstr>
      <vt:lpstr>楷体</vt:lpstr>
      <vt:lpstr>宋体</vt:lpstr>
      <vt:lpstr>微软雅黑</vt:lpstr>
      <vt:lpstr>Arial</vt:lpstr>
      <vt:lpstr>Cambria Math</vt:lpstr>
      <vt:lpstr>Georgia</vt:lpstr>
      <vt:lpstr>Raleway</vt:lpstr>
      <vt:lpstr>Times New Roman</vt:lpstr>
      <vt:lpstr>Wingdings</vt:lpstr>
      <vt:lpstr>Wingdings 2</vt:lpstr>
      <vt:lpstr>Office 主题​​</vt:lpstr>
      <vt:lpstr>Equation</vt:lpstr>
      <vt:lpstr>PowerPoint 演示文稿</vt:lpstr>
      <vt:lpstr>标准的三层全连接前馈神经网络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 ZR</dc:creator>
  <cp:lastModifiedBy>X ZR</cp:lastModifiedBy>
  <cp:revision>120</cp:revision>
  <dcterms:created xsi:type="dcterms:W3CDTF">2022-06-27T13:24:54Z</dcterms:created>
  <dcterms:modified xsi:type="dcterms:W3CDTF">2022-07-05T10:47:56Z</dcterms:modified>
</cp:coreProperties>
</file>